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Ex2.xml" ContentType="application/vnd.ms-office.chartex+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Ex3.xml" ContentType="application/vnd.ms-office.chartex+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bookmarkIdSeed="3">
  <p:sldMasterIdLst>
    <p:sldMasterId id="2147483648" r:id="rId4"/>
  </p:sldMasterIdLst>
  <p:notesMasterIdLst>
    <p:notesMasterId r:id="rId26"/>
  </p:notesMasterIdLst>
  <p:handoutMasterIdLst>
    <p:handoutMasterId r:id="rId27"/>
  </p:handoutMasterIdLst>
  <p:sldIdLst>
    <p:sldId id="344" r:id="rId5"/>
    <p:sldId id="311" r:id="rId6"/>
    <p:sldId id="300" r:id="rId7"/>
    <p:sldId id="3530" r:id="rId8"/>
    <p:sldId id="3531" r:id="rId9"/>
    <p:sldId id="342" r:id="rId10"/>
    <p:sldId id="3535" r:id="rId11"/>
    <p:sldId id="356" r:id="rId12"/>
    <p:sldId id="3516" r:id="rId13"/>
    <p:sldId id="3519" r:id="rId14"/>
    <p:sldId id="3532" r:id="rId15"/>
    <p:sldId id="317" r:id="rId16"/>
    <p:sldId id="3518" r:id="rId17"/>
    <p:sldId id="357" r:id="rId18"/>
    <p:sldId id="3517" r:id="rId19"/>
    <p:sldId id="337" r:id="rId20"/>
    <p:sldId id="3534" r:id="rId21"/>
    <p:sldId id="3529" r:id="rId22"/>
    <p:sldId id="3524" r:id="rId23"/>
    <p:sldId id="3528" r:id="rId24"/>
    <p:sldId id="276" r:id="rId25"/>
  </p:sldIdLst>
  <p:sldSz cx="12192000" cy="6858000"/>
  <p:notesSz cx="6797675" cy="9926638"/>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3E82"/>
    <a:srgbClr val="FFFFFF"/>
    <a:srgbClr val="007ABF"/>
    <a:srgbClr val="2C567A"/>
    <a:srgbClr val="0D1D51"/>
    <a:srgbClr val="0072C7"/>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7949" autoAdjust="0"/>
  </p:normalViewPr>
  <p:slideViewPr>
    <p:cSldViewPr snapToGrid="0" showGuides="1">
      <p:cViewPr varScale="1">
        <p:scale>
          <a:sx n="121" d="100"/>
          <a:sy n="121" d="100"/>
        </p:scale>
        <p:origin x="948"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Ex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audrey.bossard\AppData\Local\Microsoft\Windows\INetCache\Content.Outlook\5N4AVBXK\Informations%20statistiques%20fiscales%20et%20financi&#232;res%20v3.xlsx" TargetMode="External"/><Relationship Id="rId4" Type="http://schemas.openxmlformats.org/officeDocument/2006/relationships/themeOverride" Target="../theme/themeOverride1.xml"/></Relationships>
</file>

<file path=ppt/charts/_rels/chartEx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chartEx1.xml><?xml version="1.0" encoding="utf-8"?>
<cx:chartSpace xmlns:a="http://schemas.openxmlformats.org/drawingml/2006/main" xmlns:r="http://schemas.openxmlformats.org/officeDocument/2006/relationships" xmlns:cx="http://schemas.microsoft.com/office/drawing/2014/chartex">
  <cx:chart>
    <cx:plotArea>
      <cx:plotAreaRegion/>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Feuil3!$B$4:$B$16</cx:f>
        <cx:lvl ptCount="13">
          <cx:pt idx="0">Vie éducative / 44,25% / 5 861 519,09€</cx:pt>
          <cx:pt idx="1">Cadre de vie / 26,38% / 3 494 265,91€</cx:pt>
          <cx:pt idx="2">Culture / 3,34% / 441 811,64€</cx:pt>
          <cx:pt idx="3">Lien social / 3,52% / 465 781,01€</cx:pt>
          <cx:pt idx="4">Sécurité / 3,89% / 515 157,48€</cx:pt>
          <cx:pt idx="5">Administration générale / 2,97% / 392 957,74€</cx:pt>
          <cx:pt idx="6">Vie démocratique / 1,11% / 146 574,80€</cx:pt>
          <cx:pt idx="7">Modernisation de l'Action Publique / 2,35% / 310 706,08€</cx:pt>
          <cx:pt idx="8">11/25 ans 2,04% / 269 682,68€</cx:pt>
          <cx:pt idx="9">Evenementiel / 2,49% / 330 215,32€</cx:pt>
          <cx:pt idx="10">Sport / 4,21% / 556 967,16€</cx:pt>
          <cx:pt idx="11">Urbanisme &amp; devéco / 2,14% / 283 922,35€</cx:pt>
          <cx:pt idx="12">Communication / 1,33% / 175 552,91€</cx:pt>
        </cx:lvl>
      </cx:strDim>
      <cx:numDim type="size">
        <cx:f>Feuil3!$C$4:$C$16</cx:f>
        <cx:lvl ptCount="13" formatCode="_-* # ##0,00_-;\-* # ##0,00_-;_-* &quot;-&quot;??_-;_-@_-">
          <cx:pt idx="0">5861519.0921550449</cx:pt>
          <cx:pt idx="1">3494265.910778332</cx:pt>
          <cx:pt idx="2">441811.63908937987</cx:pt>
          <cx:pt idx="3">465781.00716000062</cx:pt>
          <cx:pt idx="4">515157.47999999998</cx:pt>
          <cx:pt idx="5">392957.74113662925</cx:pt>
          <cx:pt idx="6">146574.79999999999</cx:pt>
          <cx:pt idx="7">310706.08034908137</cx:pt>
          <cx:pt idx="8">269682.6772925168</cx:pt>
          <cx:pt idx="9">330215.32000000001</cx:pt>
          <cx:pt idx="10">556967.16430305853</cx:pt>
          <cx:pt idx="11">283922.34922166797</cx:pt>
          <cx:pt idx="12">175552.91</cx:pt>
        </cx:lvl>
      </cx:numDim>
    </cx:data>
  </cx:chartData>
  <cx:chart>
    <cx:plotArea>
      <cx:plotAreaRegion>
        <cx:series layoutId="treemap" uniqueId="{031E8EAD-BE82-42D9-891C-B3956328EC09}">
          <cx:dataPt idx="0">
            <cx:spPr>
              <a:solidFill>
                <a:srgbClr val="62BB47"/>
              </a:solidFill>
            </cx:spPr>
          </cx:dataPt>
          <cx:dataPt idx="1">
            <cx:spPr>
              <a:solidFill>
                <a:srgbClr val="007AC1"/>
              </a:solidFill>
            </cx:spPr>
          </cx:dataPt>
          <cx:dataPt idx="2">
            <cx:spPr>
              <a:solidFill>
                <a:srgbClr val="007AC1"/>
              </a:solidFill>
            </cx:spPr>
          </cx:dataPt>
          <cx:dataPt idx="4">
            <cx:spPr>
              <a:solidFill>
                <a:srgbClr val="62BB47"/>
              </a:solidFill>
            </cx:spPr>
          </cx:dataPt>
          <cx:dataPt idx="7">
            <cx:spPr>
              <a:solidFill>
                <a:srgbClr val="002060"/>
              </a:solidFill>
            </cx:spPr>
          </cx:dataPt>
          <cx:dataPt idx="9">
            <cx:spPr>
              <a:solidFill>
                <a:srgbClr val="FFC000"/>
              </a:solidFill>
            </cx:spPr>
          </cx:dataPt>
          <cx:dataPt idx="11">
            <cx:spPr>
              <a:solidFill>
                <a:srgbClr val="FFC000"/>
              </a:solidFill>
            </cx:spPr>
          </cx:dataPt>
          <cx:dataPt idx="12">
            <cx:spPr>
              <a:solidFill>
                <a:srgbClr val="62BB47"/>
              </a:solidFill>
            </cx:spPr>
          </cx:dataPt>
          <cx:dataLabels pos="inEnd">
            <cx:visibility seriesName="0" categoryName="1" value="0"/>
          </cx:dataLabels>
          <cx:dataId val="0"/>
          <cx:layoutPr>
            <cx:parentLabelLayout val="overlapping"/>
          </cx:layoutPr>
        </cx:series>
      </cx:plotAreaRegion>
    </cx:plotArea>
  </cx:chart>
  <cx:clrMapOvr bg1="lt1" tx1="dk1" bg2="lt2" tx2="dk2" accent1="accent1" accent2="accent2" accent3="accent3" accent4="accent4" accent5="accent5" accent6="accent6" hlink="hlink" folHlink="folHlink"/>
</cx:chartSpace>
</file>

<file path=ppt/charts/chartEx3.xml><?xml version="1.0" encoding="utf-8"?>
<cx:chartSpace xmlns:a="http://schemas.openxmlformats.org/drawingml/2006/main" xmlns:r="http://schemas.openxmlformats.org/officeDocument/2006/relationships" xmlns:cx="http://schemas.microsoft.com/office/drawing/2014/chartex">
  <cx:chart>
    <cx:plotArea>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59D252-D2FA-4205-ACE2-B16CC4217FB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F0CA18E1-5053-4D57-8B74-D28C02118772}">
      <dgm:prSet phldrT="[Texte]" custT="1"/>
      <dgm:spPr>
        <a:solidFill>
          <a:schemeClr val="tx2">
            <a:lumMod val="60000"/>
            <a:lumOff val="40000"/>
          </a:schemeClr>
        </a:solidFill>
      </dgm:spPr>
      <dgm:t>
        <a:bodyPr/>
        <a:lstStyle/>
        <a:p>
          <a:r>
            <a:rPr lang="fr-FR" sz="1600" dirty="0"/>
            <a:t>Priorités aux équipements orientés contre le réchauffement climatique </a:t>
          </a:r>
          <a:r>
            <a:rPr lang="fr-FR" sz="1400" dirty="0"/>
            <a:t>(Isolation, Ombrière, gaspillage alimentaire….) </a:t>
          </a:r>
          <a:endParaRPr lang="fr-FR" sz="1600" dirty="0"/>
        </a:p>
      </dgm:t>
    </dgm:pt>
    <dgm:pt modelId="{163E0C03-D7BA-4EA7-87AD-B423569EB998}" type="parTrans" cxnId="{D28F99AC-6074-4445-AD46-3E3FB095A661}">
      <dgm:prSet/>
      <dgm:spPr/>
      <dgm:t>
        <a:bodyPr/>
        <a:lstStyle/>
        <a:p>
          <a:endParaRPr lang="fr-FR"/>
        </a:p>
      </dgm:t>
    </dgm:pt>
    <dgm:pt modelId="{1FDD92E2-C5E9-417C-9306-FC73DBC26694}" type="sibTrans" cxnId="{D28F99AC-6074-4445-AD46-3E3FB095A661}">
      <dgm:prSet/>
      <dgm:spPr/>
      <dgm:t>
        <a:bodyPr/>
        <a:lstStyle/>
        <a:p>
          <a:endParaRPr lang="fr-FR"/>
        </a:p>
      </dgm:t>
    </dgm:pt>
    <dgm:pt modelId="{FC402ABE-EBF0-4D01-9442-027BFB63BADC}">
      <dgm:prSet phldrT="[Texte]"/>
      <dgm:spPr>
        <a:solidFill>
          <a:schemeClr val="accent3">
            <a:lumMod val="60000"/>
            <a:lumOff val="40000"/>
          </a:schemeClr>
        </a:solidFill>
      </dgm:spPr>
      <dgm:t>
        <a:bodyPr/>
        <a:lstStyle/>
        <a:p>
          <a:r>
            <a:rPr lang="fr-FR" dirty="0"/>
            <a:t>Entretien du Patrimoine</a:t>
          </a:r>
        </a:p>
      </dgm:t>
    </dgm:pt>
    <dgm:pt modelId="{32F8A3E6-FC6E-463C-B1D5-9D5002D3530B}" type="parTrans" cxnId="{3A697E2B-11BC-4489-A58C-8F9140E786AF}">
      <dgm:prSet/>
      <dgm:spPr/>
      <dgm:t>
        <a:bodyPr/>
        <a:lstStyle/>
        <a:p>
          <a:endParaRPr lang="fr-FR"/>
        </a:p>
      </dgm:t>
    </dgm:pt>
    <dgm:pt modelId="{178551E6-FDDA-4524-A0FC-57AAE3DFBB2E}" type="sibTrans" cxnId="{3A697E2B-11BC-4489-A58C-8F9140E786AF}">
      <dgm:prSet/>
      <dgm:spPr/>
      <dgm:t>
        <a:bodyPr/>
        <a:lstStyle/>
        <a:p>
          <a:endParaRPr lang="fr-FR"/>
        </a:p>
      </dgm:t>
    </dgm:pt>
    <dgm:pt modelId="{DAAF93DA-16FD-4890-94AF-6E0522D9705D}">
      <dgm:prSet phldrT="[Texte]"/>
      <dgm:spPr/>
      <dgm:t>
        <a:bodyPr/>
        <a:lstStyle/>
        <a:p>
          <a:r>
            <a:rPr lang="fr-FR" dirty="0"/>
            <a:t>Equipements de proximité suite aux consultations des instances participatives (CMJ, Comité du bien vieilli, Appel à projets citoyens)</a:t>
          </a:r>
        </a:p>
      </dgm:t>
    </dgm:pt>
    <dgm:pt modelId="{020D8AB4-BAD9-4800-8188-69F0359BCE06}" type="parTrans" cxnId="{DDDB8CC9-E02E-43E1-9915-669584A87DF2}">
      <dgm:prSet/>
      <dgm:spPr/>
      <dgm:t>
        <a:bodyPr/>
        <a:lstStyle/>
        <a:p>
          <a:endParaRPr lang="fr-FR"/>
        </a:p>
      </dgm:t>
    </dgm:pt>
    <dgm:pt modelId="{877D3E67-E8CB-4A86-B0EC-8DD4332CA02C}" type="sibTrans" cxnId="{DDDB8CC9-E02E-43E1-9915-669584A87DF2}">
      <dgm:prSet/>
      <dgm:spPr/>
      <dgm:t>
        <a:bodyPr/>
        <a:lstStyle/>
        <a:p>
          <a:endParaRPr lang="fr-FR"/>
        </a:p>
      </dgm:t>
    </dgm:pt>
    <dgm:pt modelId="{336D49C6-62DA-426B-8EA4-910168FF5F7E}">
      <dgm:prSet phldrT="[Texte]"/>
      <dgm:spPr>
        <a:solidFill>
          <a:srgbClr val="7C3E82"/>
        </a:solidFill>
      </dgm:spPr>
      <dgm:t>
        <a:bodyPr/>
        <a:lstStyle/>
        <a:p>
          <a:r>
            <a:rPr lang="fr-FR" dirty="0"/>
            <a:t>Entretien de la Voirie</a:t>
          </a:r>
        </a:p>
      </dgm:t>
    </dgm:pt>
    <dgm:pt modelId="{91F4FE32-E1CD-4C07-985F-ADA788F59E62}" type="parTrans" cxnId="{28092206-1A86-4C9B-82B7-6B308A96B85D}">
      <dgm:prSet/>
      <dgm:spPr/>
      <dgm:t>
        <a:bodyPr/>
        <a:lstStyle/>
        <a:p>
          <a:endParaRPr lang="fr-FR"/>
        </a:p>
      </dgm:t>
    </dgm:pt>
    <dgm:pt modelId="{4AA147E3-CED8-4F79-A4F9-AE6C8179EB89}" type="sibTrans" cxnId="{28092206-1A86-4C9B-82B7-6B308A96B85D}">
      <dgm:prSet/>
      <dgm:spPr/>
      <dgm:t>
        <a:bodyPr/>
        <a:lstStyle/>
        <a:p>
          <a:endParaRPr lang="fr-FR"/>
        </a:p>
      </dgm:t>
    </dgm:pt>
    <dgm:pt modelId="{1CECA991-6DAD-4B0C-838A-6717B594AD54}">
      <dgm:prSet phldrT="[Texte]"/>
      <dgm:spPr>
        <a:solidFill>
          <a:schemeClr val="accent1">
            <a:lumMod val="60000"/>
            <a:lumOff val="40000"/>
          </a:schemeClr>
        </a:solidFill>
      </dgm:spPr>
      <dgm:t>
        <a:bodyPr/>
        <a:lstStyle/>
        <a:p>
          <a:r>
            <a:rPr lang="fr-FR" dirty="0"/>
            <a:t>Aménagement de sécurité dans le prolongement des rencontres de quartier</a:t>
          </a:r>
        </a:p>
      </dgm:t>
    </dgm:pt>
    <dgm:pt modelId="{BEF1C69C-C95B-487D-86FB-7113DD75F39B}" type="parTrans" cxnId="{A6FAA637-6863-4D1A-927A-9457CF9B984C}">
      <dgm:prSet/>
      <dgm:spPr/>
      <dgm:t>
        <a:bodyPr/>
        <a:lstStyle/>
        <a:p>
          <a:endParaRPr lang="fr-FR"/>
        </a:p>
      </dgm:t>
    </dgm:pt>
    <dgm:pt modelId="{6A6F165B-DCE0-4D45-865F-C65E3D692531}" type="sibTrans" cxnId="{A6FAA637-6863-4D1A-927A-9457CF9B984C}">
      <dgm:prSet/>
      <dgm:spPr/>
      <dgm:t>
        <a:bodyPr/>
        <a:lstStyle/>
        <a:p>
          <a:endParaRPr lang="fr-FR"/>
        </a:p>
      </dgm:t>
    </dgm:pt>
    <dgm:pt modelId="{8F45B554-7595-4D5B-805C-76305E8C0229}" type="pres">
      <dgm:prSet presAssocID="{B159D252-D2FA-4205-ACE2-B16CC4217FBB}" presName="Name0" presStyleCnt="0">
        <dgm:presLayoutVars>
          <dgm:chMax val="7"/>
          <dgm:chPref val="7"/>
          <dgm:dir/>
        </dgm:presLayoutVars>
      </dgm:prSet>
      <dgm:spPr/>
    </dgm:pt>
    <dgm:pt modelId="{4AEE72B7-EA6D-4407-BC3C-3F3D741CCAF3}" type="pres">
      <dgm:prSet presAssocID="{B159D252-D2FA-4205-ACE2-B16CC4217FBB}" presName="Name1" presStyleCnt="0"/>
      <dgm:spPr/>
    </dgm:pt>
    <dgm:pt modelId="{AD1E6E2F-8B7E-4684-9A0B-1FB59B44DFCE}" type="pres">
      <dgm:prSet presAssocID="{B159D252-D2FA-4205-ACE2-B16CC4217FBB}" presName="cycle" presStyleCnt="0"/>
      <dgm:spPr/>
    </dgm:pt>
    <dgm:pt modelId="{C51F3EF7-A8D3-43F9-B5B3-44C5AD77FD8D}" type="pres">
      <dgm:prSet presAssocID="{B159D252-D2FA-4205-ACE2-B16CC4217FBB}" presName="srcNode" presStyleLbl="node1" presStyleIdx="0" presStyleCnt="5"/>
      <dgm:spPr/>
    </dgm:pt>
    <dgm:pt modelId="{79634FC0-E2F1-4396-A4D5-92FFB3C58637}" type="pres">
      <dgm:prSet presAssocID="{B159D252-D2FA-4205-ACE2-B16CC4217FBB}" presName="conn" presStyleLbl="parChTrans1D2" presStyleIdx="0" presStyleCnt="1"/>
      <dgm:spPr/>
    </dgm:pt>
    <dgm:pt modelId="{AD85E992-07F4-4F94-82A9-68D1DC110E39}" type="pres">
      <dgm:prSet presAssocID="{B159D252-D2FA-4205-ACE2-B16CC4217FBB}" presName="extraNode" presStyleLbl="node1" presStyleIdx="0" presStyleCnt="5"/>
      <dgm:spPr/>
    </dgm:pt>
    <dgm:pt modelId="{FA678070-00BB-492B-9725-08F84A945D9F}" type="pres">
      <dgm:prSet presAssocID="{B159D252-D2FA-4205-ACE2-B16CC4217FBB}" presName="dstNode" presStyleLbl="node1" presStyleIdx="0" presStyleCnt="5"/>
      <dgm:spPr/>
    </dgm:pt>
    <dgm:pt modelId="{F2D29C30-0B05-4F11-92BD-A9AE613E0D81}" type="pres">
      <dgm:prSet presAssocID="{F0CA18E1-5053-4D57-8B74-D28C02118772}" presName="text_1" presStyleLbl="node1" presStyleIdx="0" presStyleCnt="5">
        <dgm:presLayoutVars>
          <dgm:bulletEnabled val="1"/>
        </dgm:presLayoutVars>
      </dgm:prSet>
      <dgm:spPr/>
    </dgm:pt>
    <dgm:pt modelId="{2EC58BC9-E8A8-4285-AAFE-1DC4525C5D28}" type="pres">
      <dgm:prSet presAssocID="{F0CA18E1-5053-4D57-8B74-D28C02118772}" presName="accent_1" presStyleCnt="0"/>
      <dgm:spPr/>
    </dgm:pt>
    <dgm:pt modelId="{369E8CE3-C55A-4546-87B0-3C6EEFDD3CEA}" type="pres">
      <dgm:prSet presAssocID="{F0CA18E1-5053-4D57-8B74-D28C02118772}" presName="accentRepeatNode" presStyleLbl="solidFgAcc1" presStyleIdx="0" presStyleCnt="5"/>
      <dgm:spPr/>
    </dgm:pt>
    <dgm:pt modelId="{E9CA6531-B7C7-4953-ACD5-5A0EC33133DC}" type="pres">
      <dgm:prSet presAssocID="{FC402ABE-EBF0-4D01-9442-027BFB63BADC}" presName="text_2" presStyleLbl="node1" presStyleIdx="1" presStyleCnt="5">
        <dgm:presLayoutVars>
          <dgm:bulletEnabled val="1"/>
        </dgm:presLayoutVars>
      </dgm:prSet>
      <dgm:spPr/>
    </dgm:pt>
    <dgm:pt modelId="{92E55819-74DC-43CC-A126-E1F18C151FD0}" type="pres">
      <dgm:prSet presAssocID="{FC402ABE-EBF0-4D01-9442-027BFB63BADC}" presName="accent_2" presStyleCnt="0"/>
      <dgm:spPr/>
    </dgm:pt>
    <dgm:pt modelId="{4002A772-DF89-496C-B082-2F644A43B8AE}" type="pres">
      <dgm:prSet presAssocID="{FC402ABE-EBF0-4D01-9442-027BFB63BADC}" presName="accentRepeatNode" presStyleLbl="solidFgAcc1" presStyleIdx="1" presStyleCnt="5"/>
      <dgm:spPr/>
    </dgm:pt>
    <dgm:pt modelId="{C07E9B21-B962-4E67-BE57-56989D2024DE}" type="pres">
      <dgm:prSet presAssocID="{336D49C6-62DA-426B-8EA4-910168FF5F7E}" presName="text_3" presStyleLbl="node1" presStyleIdx="2" presStyleCnt="5">
        <dgm:presLayoutVars>
          <dgm:bulletEnabled val="1"/>
        </dgm:presLayoutVars>
      </dgm:prSet>
      <dgm:spPr/>
    </dgm:pt>
    <dgm:pt modelId="{964AD2C7-F4B2-4CEF-895D-A807AEAA7769}" type="pres">
      <dgm:prSet presAssocID="{336D49C6-62DA-426B-8EA4-910168FF5F7E}" presName="accent_3" presStyleCnt="0"/>
      <dgm:spPr/>
    </dgm:pt>
    <dgm:pt modelId="{CE64A0E5-8AE8-40F1-9721-CCC26932C91C}" type="pres">
      <dgm:prSet presAssocID="{336D49C6-62DA-426B-8EA4-910168FF5F7E}" presName="accentRepeatNode" presStyleLbl="solidFgAcc1" presStyleIdx="2" presStyleCnt="5"/>
      <dgm:spPr/>
    </dgm:pt>
    <dgm:pt modelId="{4BF7EF1E-22CA-41D1-8CD6-5A8714F5CA09}" type="pres">
      <dgm:prSet presAssocID="{1CECA991-6DAD-4B0C-838A-6717B594AD54}" presName="text_4" presStyleLbl="node1" presStyleIdx="3" presStyleCnt="5">
        <dgm:presLayoutVars>
          <dgm:bulletEnabled val="1"/>
        </dgm:presLayoutVars>
      </dgm:prSet>
      <dgm:spPr/>
    </dgm:pt>
    <dgm:pt modelId="{AB0A1986-C974-402C-A80D-2F154830B47C}" type="pres">
      <dgm:prSet presAssocID="{1CECA991-6DAD-4B0C-838A-6717B594AD54}" presName="accent_4" presStyleCnt="0"/>
      <dgm:spPr/>
    </dgm:pt>
    <dgm:pt modelId="{BA1428F1-3BF5-4067-AC47-C1C65C868A90}" type="pres">
      <dgm:prSet presAssocID="{1CECA991-6DAD-4B0C-838A-6717B594AD54}" presName="accentRepeatNode" presStyleLbl="solidFgAcc1" presStyleIdx="3" presStyleCnt="5"/>
      <dgm:spPr/>
    </dgm:pt>
    <dgm:pt modelId="{79DF6919-933B-405A-90B9-B64A3DF85A52}" type="pres">
      <dgm:prSet presAssocID="{DAAF93DA-16FD-4890-94AF-6E0522D9705D}" presName="text_5" presStyleLbl="node1" presStyleIdx="4" presStyleCnt="5">
        <dgm:presLayoutVars>
          <dgm:bulletEnabled val="1"/>
        </dgm:presLayoutVars>
      </dgm:prSet>
      <dgm:spPr/>
    </dgm:pt>
    <dgm:pt modelId="{20B7EEA7-87F4-46CD-B4A2-510FEEA4FA33}" type="pres">
      <dgm:prSet presAssocID="{DAAF93DA-16FD-4890-94AF-6E0522D9705D}" presName="accent_5" presStyleCnt="0"/>
      <dgm:spPr/>
    </dgm:pt>
    <dgm:pt modelId="{0CC9E053-4913-4312-AFFC-3818DE46E82D}" type="pres">
      <dgm:prSet presAssocID="{DAAF93DA-16FD-4890-94AF-6E0522D9705D}" presName="accentRepeatNode" presStyleLbl="solidFgAcc1" presStyleIdx="4" presStyleCnt="5"/>
      <dgm:spPr/>
    </dgm:pt>
  </dgm:ptLst>
  <dgm:cxnLst>
    <dgm:cxn modelId="{28092206-1A86-4C9B-82B7-6B308A96B85D}" srcId="{B159D252-D2FA-4205-ACE2-B16CC4217FBB}" destId="{336D49C6-62DA-426B-8EA4-910168FF5F7E}" srcOrd="2" destOrd="0" parTransId="{91F4FE32-E1CD-4C07-985F-ADA788F59E62}" sibTransId="{4AA147E3-CED8-4F79-A4F9-AE6C8179EB89}"/>
    <dgm:cxn modelId="{49B6E022-A8AA-4F48-BDC5-DEF2C7202145}" type="presOf" srcId="{FC402ABE-EBF0-4D01-9442-027BFB63BADC}" destId="{E9CA6531-B7C7-4953-ACD5-5A0EC33133DC}" srcOrd="0" destOrd="0" presId="urn:microsoft.com/office/officeart/2008/layout/VerticalCurvedList"/>
    <dgm:cxn modelId="{3A697E2B-11BC-4489-A58C-8F9140E786AF}" srcId="{B159D252-D2FA-4205-ACE2-B16CC4217FBB}" destId="{FC402ABE-EBF0-4D01-9442-027BFB63BADC}" srcOrd="1" destOrd="0" parTransId="{32F8A3E6-FC6E-463C-B1D5-9D5002D3530B}" sibTransId="{178551E6-FDDA-4524-A0FC-57AAE3DFBB2E}"/>
    <dgm:cxn modelId="{A6FAA637-6863-4D1A-927A-9457CF9B984C}" srcId="{B159D252-D2FA-4205-ACE2-B16CC4217FBB}" destId="{1CECA991-6DAD-4B0C-838A-6717B594AD54}" srcOrd="3" destOrd="0" parTransId="{BEF1C69C-C95B-487D-86FB-7113DD75F39B}" sibTransId="{6A6F165B-DCE0-4D45-865F-C65E3D692531}"/>
    <dgm:cxn modelId="{7EFF8F5F-6892-4DAB-BED6-ABE2AB7F640D}" type="presOf" srcId="{1CECA991-6DAD-4B0C-838A-6717B594AD54}" destId="{4BF7EF1E-22CA-41D1-8CD6-5A8714F5CA09}" srcOrd="0" destOrd="0" presId="urn:microsoft.com/office/officeart/2008/layout/VerticalCurvedList"/>
    <dgm:cxn modelId="{586C1B4E-647C-431F-9D8B-BFF8A2C25B24}" type="presOf" srcId="{336D49C6-62DA-426B-8EA4-910168FF5F7E}" destId="{C07E9B21-B962-4E67-BE57-56989D2024DE}" srcOrd="0" destOrd="0" presId="urn:microsoft.com/office/officeart/2008/layout/VerticalCurvedList"/>
    <dgm:cxn modelId="{575CD370-16B1-426B-B99D-D666C3AE52A3}" type="presOf" srcId="{DAAF93DA-16FD-4890-94AF-6E0522D9705D}" destId="{79DF6919-933B-405A-90B9-B64A3DF85A52}" srcOrd="0" destOrd="0" presId="urn:microsoft.com/office/officeart/2008/layout/VerticalCurvedList"/>
    <dgm:cxn modelId="{D28F99AC-6074-4445-AD46-3E3FB095A661}" srcId="{B159D252-D2FA-4205-ACE2-B16CC4217FBB}" destId="{F0CA18E1-5053-4D57-8B74-D28C02118772}" srcOrd="0" destOrd="0" parTransId="{163E0C03-D7BA-4EA7-87AD-B423569EB998}" sibTransId="{1FDD92E2-C5E9-417C-9306-FC73DBC26694}"/>
    <dgm:cxn modelId="{DDDB8CC9-E02E-43E1-9915-669584A87DF2}" srcId="{B159D252-D2FA-4205-ACE2-B16CC4217FBB}" destId="{DAAF93DA-16FD-4890-94AF-6E0522D9705D}" srcOrd="4" destOrd="0" parTransId="{020D8AB4-BAD9-4800-8188-69F0359BCE06}" sibTransId="{877D3E67-E8CB-4A86-B0EC-8DD4332CA02C}"/>
    <dgm:cxn modelId="{68CF12D1-BFD1-49D2-8570-DDB6A5670E0C}" type="presOf" srcId="{1FDD92E2-C5E9-417C-9306-FC73DBC26694}" destId="{79634FC0-E2F1-4396-A4D5-92FFB3C58637}" srcOrd="0" destOrd="0" presId="urn:microsoft.com/office/officeart/2008/layout/VerticalCurvedList"/>
    <dgm:cxn modelId="{F80908E0-FEBA-4A8F-9FB5-2C1DE040CEDA}" type="presOf" srcId="{F0CA18E1-5053-4D57-8B74-D28C02118772}" destId="{F2D29C30-0B05-4F11-92BD-A9AE613E0D81}" srcOrd="0" destOrd="0" presId="urn:microsoft.com/office/officeart/2008/layout/VerticalCurvedList"/>
    <dgm:cxn modelId="{618746FA-5C61-4709-8D20-94F88F5BD6D4}" type="presOf" srcId="{B159D252-D2FA-4205-ACE2-B16CC4217FBB}" destId="{8F45B554-7595-4D5B-805C-76305E8C0229}" srcOrd="0" destOrd="0" presId="urn:microsoft.com/office/officeart/2008/layout/VerticalCurvedList"/>
    <dgm:cxn modelId="{49DEADBE-35F4-4EDD-BEBF-678546493B78}" type="presParOf" srcId="{8F45B554-7595-4D5B-805C-76305E8C0229}" destId="{4AEE72B7-EA6D-4407-BC3C-3F3D741CCAF3}" srcOrd="0" destOrd="0" presId="urn:microsoft.com/office/officeart/2008/layout/VerticalCurvedList"/>
    <dgm:cxn modelId="{B3B9BDDE-75A1-426F-806E-80F2D804F943}" type="presParOf" srcId="{4AEE72B7-EA6D-4407-BC3C-3F3D741CCAF3}" destId="{AD1E6E2F-8B7E-4684-9A0B-1FB59B44DFCE}" srcOrd="0" destOrd="0" presId="urn:microsoft.com/office/officeart/2008/layout/VerticalCurvedList"/>
    <dgm:cxn modelId="{77EFD21D-ECFA-4ABD-891D-426BD18A809C}" type="presParOf" srcId="{AD1E6E2F-8B7E-4684-9A0B-1FB59B44DFCE}" destId="{C51F3EF7-A8D3-43F9-B5B3-44C5AD77FD8D}" srcOrd="0" destOrd="0" presId="urn:microsoft.com/office/officeart/2008/layout/VerticalCurvedList"/>
    <dgm:cxn modelId="{9F34D7DD-8D3A-4549-8C3A-BA82D211F64C}" type="presParOf" srcId="{AD1E6E2F-8B7E-4684-9A0B-1FB59B44DFCE}" destId="{79634FC0-E2F1-4396-A4D5-92FFB3C58637}" srcOrd="1" destOrd="0" presId="urn:microsoft.com/office/officeart/2008/layout/VerticalCurvedList"/>
    <dgm:cxn modelId="{EDEBBB6C-2CC8-4F7B-A4D2-EB0FB316EACF}" type="presParOf" srcId="{AD1E6E2F-8B7E-4684-9A0B-1FB59B44DFCE}" destId="{AD85E992-07F4-4F94-82A9-68D1DC110E39}" srcOrd="2" destOrd="0" presId="urn:microsoft.com/office/officeart/2008/layout/VerticalCurvedList"/>
    <dgm:cxn modelId="{795C24F5-C8AC-4FDC-8DEE-4853FF7D8F7E}" type="presParOf" srcId="{AD1E6E2F-8B7E-4684-9A0B-1FB59B44DFCE}" destId="{FA678070-00BB-492B-9725-08F84A945D9F}" srcOrd="3" destOrd="0" presId="urn:microsoft.com/office/officeart/2008/layout/VerticalCurvedList"/>
    <dgm:cxn modelId="{4EAB1E36-B223-46A3-82C5-4630EF841FC8}" type="presParOf" srcId="{4AEE72B7-EA6D-4407-BC3C-3F3D741CCAF3}" destId="{F2D29C30-0B05-4F11-92BD-A9AE613E0D81}" srcOrd="1" destOrd="0" presId="urn:microsoft.com/office/officeart/2008/layout/VerticalCurvedList"/>
    <dgm:cxn modelId="{9BCC5A9E-7C49-4C02-BDA6-0CC82BF78DC1}" type="presParOf" srcId="{4AEE72B7-EA6D-4407-BC3C-3F3D741CCAF3}" destId="{2EC58BC9-E8A8-4285-AAFE-1DC4525C5D28}" srcOrd="2" destOrd="0" presId="urn:microsoft.com/office/officeart/2008/layout/VerticalCurvedList"/>
    <dgm:cxn modelId="{9E06CFB1-F165-44CD-8590-E2861D2EFB25}" type="presParOf" srcId="{2EC58BC9-E8A8-4285-AAFE-1DC4525C5D28}" destId="{369E8CE3-C55A-4546-87B0-3C6EEFDD3CEA}" srcOrd="0" destOrd="0" presId="urn:microsoft.com/office/officeart/2008/layout/VerticalCurvedList"/>
    <dgm:cxn modelId="{F54DC4CD-53B5-4474-83EA-B337AE629C9F}" type="presParOf" srcId="{4AEE72B7-EA6D-4407-BC3C-3F3D741CCAF3}" destId="{E9CA6531-B7C7-4953-ACD5-5A0EC33133DC}" srcOrd="3" destOrd="0" presId="urn:microsoft.com/office/officeart/2008/layout/VerticalCurvedList"/>
    <dgm:cxn modelId="{CD22B443-AFAF-43E1-9FC9-263AD6B41D1C}" type="presParOf" srcId="{4AEE72B7-EA6D-4407-BC3C-3F3D741CCAF3}" destId="{92E55819-74DC-43CC-A126-E1F18C151FD0}" srcOrd="4" destOrd="0" presId="urn:microsoft.com/office/officeart/2008/layout/VerticalCurvedList"/>
    <dgm:cxn modelId="{3B2E5ADC-0321-48CA-9D13-E9880C343669}" type="presParOf" srcId="{92E55819-74DC-43CC-A126-E1F18C151FD0}" destId="{4002A772-DF89-496C-B082-2F644A43B8AE}" srcOrd="0" destOrd="0" presId="urn:microsoft.com/office/officeart/2008/layout/VerticalCurvedList"/>
    <dgm:cxn modelId="{ABFCCC66-CF42-41D9-83C3-F18BE0E2C683}" type="presParOf" srcId="{4AEE72B7-EA6D-4407-BC3C-3F3D741CCAF3}" destId="{C07E9B21-B962-4E67-BE57-56989D2024DE}" srcOrd="5" destOrd="0" presId="urn:microsoft.com/office/officeart/2008/layout/VerticalCurvedList"/>
    <dgm:cxn modelId="{0C7DB892-E2D5-479F-85D9-6D8AC1ECF598}" type="presParOf" srcId="{4AEE72B7-EA6D-4407-BC3C-3F3D741CCAF3}" destId="{964AD2C7-F4B2-4CEF-895D-A807AEAA7769}" srcOrd="6" destOrd="0" presId="urn:microsoft.com/office/officeart/2008/layout/VerticalCurvedList"/>
    <dgm:cxn modelId="{2EB59F65-F305-4590-8348-A239F3BC6CB0}" type="presParOf" srcId="{964AD2C7-F4B2-4CEF-895D-A807AEAA7769}" destId="{CE64A0E5-8AE8-40F1-9721-CCC26932C91C}" srcOrd="0" destOrd="0" presId="urn:microsoft.com/office/officeart/2008/layout/VerticalCurvedList"/>
    <dgm:cxn modelId="{F5F0A7EC-E441-43B9-8897-F366BD05FC82}" type="presParOf" srcId="{4AEE72B7-EA6D-4407-BC3C-3F3D741CCAF3}" destId="{4BF7EF1E-22CA-41D1-8CD6-5A8714F5CA09}" srcOrd="7" destOrd="0" presId="urn:microsoft.com/office/officeart/2008/layout/VerticalCurvedList"/>
    <dgm:cxn modelId="{C2986FE5-D0F5-4055-80D1-5B4532A09B45}" type="presParOf" srcId="{4AEE72B7-EA6D-4407-BC3C-3F3D741CCAF3}" destId="{AB0A1986-C974-402C-A80D-2F154830B47C}" srcOrd="8" destOrd="0" presId="urn:microsoft.com/office/officeart/2008/layout/VerticalCurvedList"/>
    <dgm:cxn modelId="{E2D3E5B1-984B-4A18-86AC-617A479DD317}" type="presParOf" srcId="{AB0A1986-C974-402C-A80D-2F154830B47C}" destId="{BA1428F1-3BF5-4067-AC47-C1C65C868A90}" srcOrd="0" destOrd="0" presId="urn:microsoft.com/office/officeart/2008/layout/VerticalCurvedList"/>
    <dgm:cxn modelId="{9E8BB187-B1ED-4AD5-8987-F4336BA3B8AA}" type="presParOf" srcId="{4AEE72B7-EA6D-4407-BC3C-3F3D741CCAF3}" destId="{79DF6919-933B-405A-90B9-B64A3DF85A52}" srcOrd="9" destOrd="0" presId="urn:microsoft.com/office/officeart/2008/layout/VerticalCurvedList"/>
    <dgm:cxn modelId="{8AF31945-87C2-4424-B9E6-A9672F83539B}" type="presParOf" srcId="{4AEE72B7-EA6D-4407-BC3C-3F3D741CCAF3}" destId="{20B7EEA7-87F4-46CD-B4A2-510FEEA4FA33}" srcOrd="10" destOrd="0" presId="urn:microsoft.com/office/officeart/2008/layout/VerticalCurvedList"/>
    <dgm:cxn modelId="{41C3BF9B-35BB-48E2-B18E-5BA7DEB1657B}" type="presParOf" srcId="{20B7EEA7-87F4-46CD-B4A2-510FEEA4FA33}" destId="{0CC9E053-4913-4312-AFFC-3818DE46E82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634FC0-E2F1-4396-A4D5-92FFB3C58637}">
      <dsp:nvSpPr>
        <dsp:cNvPr id="0" name=""/>
        <dsp:cNvSpPr/>
      </dsp:nvSpPr>
      <dsp:spPr>
        <a:xfrm>
          <a:off x="-5212263" y="-798349"/>
          <a:ext cx="6206869" cy="6206869"/>
        </a:xfrm>
        <a:prstGeom prst="blockArc">
          <a:avLst>
            <a:gd name="adj1" fmla="val 18900000"/>
            <a:gd name="adj2" fmla="val 2700000"/>
            <a:gd name="adj3" fmla="val 34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D29C30-0B05-4F11-92BD-A9AE613E0D81}">
      <dsp:nvSpPr>
        <dsp:cNvPr id="0" name=""/>
        <dsp:cNvSpPr/>
      </dsp:nvSpPr>
      <dsp:spPr>
        <a:xfrm>
          <a:off x="435007" y="288043"/>
          <a:ext cx="5969999" cy="576455"/>
        </a:xfrm>
        <a:prstGeom prst="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562" tIns="40640" rIns="40640" bIns="40640" numCol="1" spcCol="1270" anchor="ctr" anchorCtr="0">
          <a:noAutofit/>
        </a:bodyPr>
        <a:lstStyle/>
        <a:p>
          <a:pPr marL="0" lvl="0" indent="0" algn="l" defTabSz="711200">
            <a:lnSpc>
              <a:spcPct val="90000"/>
            </a:lnSpc>
            <a:spcBef>
              <a:spcPct val="0"/>
            </a:spcBef>
            <a:spcAft>
              <a:spcPct val="35000"/>
            </a:spcAft>
            <a:buNone/>
          </a:pPr>
          <a:r>
            <a:rPr lang="fr-FR" sz="1600" kern="1200" dirty="0"/>
            <a:t>Priorités aux équipements orientés contre le réchauffement climatique </a:t>
          </a:r>
          <a:r>
            <a:rPr lang="fr-FR" sz="1400" kern="1200" dirty="0"/>
            <a:t>(Isolation, Ombrière, gaspillage alimentaire….) </a:t>
          </a:r>
          <a:endParaRPr lang="fr-FR" sz="1600" kern="1200" dirty="0"/>
        </a:p>
      </dsp:txBody>
      <dsp:txXfrm>
        <a:off x="435007" y="288043"/>
        <a:ext cx="5969999" cy="576455"/>
      </dsp:txXfrm>
    </dsp:sp>
    <dsp:sp modelId="{369E8CE3-C55A-4546-87B0-3C6EEFDD3CEA}">
      <dsp:nvSpPr>
        <dsp:cNvPr id="0" name=""/>
        <dsp:cNvSpPr/>
      </dsp:nvSpPr>
      <dsp:spPr>
        <a:xfrm>
          <a:off x="74722" y="215986"/>
          <a:ext cx="720569" cy="72056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CA6531-B7C7-4953-ACD5-5A0EC33133DC}">
      <dsp:nvSpPr>
        <dsp:cNvPr id="0" name=""/>
        <dsp:cNvSpPr/>
      </dsp:nvSpPr>
      <dsp:spPr>
        <a:xfrm>
          <a:off x="848079" y="1152450"/>
          <a:ext cx="5556928" cy="576455"/>
        </a:xfrm>
        <a:prstGeom prst="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562" tIns="38100" rIns="38100" bIns="38100" numCol="1" spcCol="1270" anchor="ctr" anchorCtr="0">
          <a:noAutofit/>
        </a:bodyPr>
        <a:lstStyle/>
        <a:p>
          <a:pPr marL="0" lvl="0" indent="0" algn="l" defTabSz="666750">
            <a:lnSpc>
              <a:spcPct val="90000"/>
            </a:lnSpc>
            <a:spcBef>
              <a:spcPct val="0"/>
            </a:spcBef>
            <a:spcAft>
              <a:spcPct val="35000"/>
            </a:spcAft>
            <a:buNone/>
          </a:pPr>
          <a:r>
            <a:rPr lang="fr-FR" sz="1500" kern="1200" dirty="0"/>
            <a:t>Entretien du Patrimoine</a:t>
          </a:r>
        </a:p>
      </dsp:txBody>
      <dsp:txXfrm>
        <a:off x="848079" y="1152450"/>
        <a:ext cx="5556928" cy="576455"/>
      </dsp:txXfrm>
    </dsp:sp>
    <dsp:sp modelId="{4002A772-DF89-496C-B082-2F644A43B8AE}">
      <dsp:nvSpPr>
        <dsp:cNvPr id="0" name=""/>
        <dsp:cNvSpPr/>
      </dsp:nvSpPr>
      <dsp:spPr>
        <a:xfrm>
          <a:off x="487794" y="1080393"/>
          <a:ext cx="720569" cy="72056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7E9B21-B962-4E67-BE57-56989D2024DE}">
      <dsp:nvSpPr>
        <dsp:cNvPr id="0" name=""/>
        <dsp:cNvSpPr/>
      </dsp:nvSpPr>
      <dsp:spPr>
        <a:xfrm>
          <a:off x="974858" y="2016857"/>
          <a:ext cx="5430148" cy="576455"/>
        </a:xfrm>
        <a:prstGeom prst="rect">
          <a:avLst/>
        </a:prstGeom>
        <a:solidFill>
          <a:srgbClr val="7C3E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562" tIns="38100" rIns="38100" bIns="38100" numCol="1" spcCol="1270" anchor="ctr" anchorCtr="0">
          <a:noAutofit/>
        </a:bodyPr>
        <a:lstStyle/>
        <a:p>
          <a:pPr marL="0" lvl="0" indent="0" algn="l" defTabSz="666750">
            <a:lnSpc>
              <a:spcPct val="90000"/>
            </a:lnSpc>
            <a:spcBef>
              <a:spcPct val="0"/>
            </a:spcBef>
            <a:spcAft>
              <a:spcPct val="35000"/>
            </a:spcAft>
            <a:buNone/>
          </a:pPr>
          <a:r>
            <a:rPr lang="fr-FR" sz="1500" kern="1200" dirty="0"/>
            <a:t>Entretien de la Voirie</a:t>
          </a:r>
        </a:p>
      </dsp:txBody>
      <dsp:txXfrm>
        <a:off x="974858" y="2016857"/>
        <a:ext cx="5430148" cy="576455"/>
      </dsp:txXfrm>
    </dsp:sp>
    <dsp:sp modelId="{CE64A0E5-8AE8-40F1-9721-CCC26932C91C}">
      <dsp:nvSpPr>
        <dsp:cNvPr id="0" name=""/>
        <dsp:cNvSpPr/>
      </dsp:nvSpPr>
      <dsp:spPr>
        <a:xfrm>
          <a:off x="614573" y="1944800"/>
          <a:ext cx="720569" cy="72056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F7EF1E-22CA-41D1-8CD6-5A8714F5CA09}">
      <dsp:nvSpPr>
        <dsp:cNvPr id="0" name=""/>
        <dsp:cNvSpPr/>
      </dsp:nvSpPr>
      <dsp:spPr>
        <a:xfrm>
          <a:off x="848079" y="2881264"/>
          <a:ext cx="5556928" cy="576455"/>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562" tIns="38100" rIns="38100" bIns="38100" numCol="1" spcCol="1270" anchor="ctr" anchorCtr="0">
          <a:noAutofit/>
        </a:bodyPr>
        <a:lstStyle/>
        <a:p>
          <a:pPr marL="0" lvl="0" indent="0" algn="l" defTabSz="666750">
            <a:lnSpc>
              <a:spcPct val="90000"/>
            </a:lnSpc>
            <a:spcBef>
              <a:spcPct val="0"/>
            </a:spcBef>
            <a:spcAft>
              <a:spcPct val="35000"/>
            </a:spcAft>
            <a:buNone/>
          </a:pPr>
          <a:r>
            <a:rPr lang="fr-FR" sz="1500" kern="1200" dirty="0"/>
            <a:t>Aménagement de sécurité dans le prolongement des rencontres de quartier</a:t>
          </a:r>
        </a:p>
      </dsp:txBody>
      <dsp:txXfrm>
        <a:off x="848079" y="2881264"/>
        <a:ext cx="5556928" cy="576455"/>
      </dsp:txXfrm>
    </dsp:sp>
    <dsp:sp modelId="{BA1428F1-3BF5-4067-AC47-C1C65C868A90}">
      <dsp:nvSpPr>
        <dsp:cNvPr id="0" name=""/>
        <dsp:cNvSpPr/>
      </dsp:nvSpPr>
      <dsp:spPr>
        <a:xfrm>
          <a:off x="487794" y="2809207"/>
          <a:ext cx="720569" cy="72056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DF6919-933B-405A-90B9-B64A3DF85A52}">
      <dsp:nvSpPr>
        <dsp:cNvPr id="0" name=""/>
        <dsp:cNvSpPr/>
      </dsp:nvSpPr>
      <dsp:spPr>
        <a:xfrm>
          <a:off x="435007" y="3745671"/>
          <a:ext cx="5969999" cy="5764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562" tIns="38100" rIns="38100" bIns="38100" numCol="1" spcCol="1270" anchor="ctr" anchorCtr="0">
          <a:noAutofit/>
        </a:bodyPr>
        <a:lstStyle/>
        <a:p>
          <a:pPr marL="0" lvl="0" indent="0" algn="l" defTabSz="666750">
            <a:lnSpc>
              <a:spcPct val="90000"/>
            </a:lnSpc>
            <a:spcBef>
              <a:spcPct val="0"/>
            </a:spcBef>
            <a:spcAft>
              <a:spcPct val="35000"/>
            </a:spcAft>
            <a:buNone/>
          </a:pPr>
          <a:r>
            <a:rPr lang="fr-FR" sz="1500" kern="1200" dirty="0"/>
            <a:t>Equipements de proximité suite aux consultations des instances participatives (CMJ, Comité du bien vieilli, Appel à projets citoyens)</a:t>
          </a:r>
        </a:p>
      </dsp:txBody>
      <dsp:txXfrm>
        <a:off x="435007" y="3745671"/>
        <a:ext cx="5969999" cy="576455"/>
      </dsp:txXfrm>
    </dsp:sp>
    <dsp:sp modelId="{0CC9E053-4913-4312-AFFC-3818DE46E82D}">
      <dsp:nvSpPr>
        <dsp:cNvPr id="0" name=""/>
        <dsp:cNvSpPr/>
      </dsp:nvSpPr>
      <dsp:spPr>
        <a:xfrm>
          <a:off x="74722" y="3673614"/>
          <a:ext cx="720569" cy="72056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8056"/>
          </a:xfrm>
          <a:prstGeom prst="rect">
            <a:avLst/>
          </a:prstGeom>
        </p:spPr>
        <p:txBody>
          <a:bodyPr vert="horz" lIns="91433" tIns="45716" rIns="91433" bIns="45716" rtlCol="0"/>
          <a:lstStyle>
            <a:lvl1pPr algn="l">
              <a:defRPr sz="1200"/>
            </a:lvl1pPr>
          </a:lstStyle>
          <a:p>
            <a:pPr rtl="0"/>
            <a:endParaRPr lang="fr-FR" dirty="0"/>
          </a:p>
        </p:txBody>
      </p:sp>
      <p:sp>
        <p:nvSpPr>
          <p:cNvPr id="3" name="Espace réservé de la date 2"/>
          <p:cNvSpPr>
            <a:spLocks noGrp="1"/>
          </p:cNvSpPr>
          <p:nvPr>
            <p:ph type="dt" sz="quarter" idx="1"/>
          </p:nvPr>
        </p:nvSpPr>
        <p:spPr>
          <a:xfrm>
            <a:off x="3850444" y="0"/>
            <a:ext cx="2945659" cy="498056"/>
          </a:xfrm>
          <a:prstGeom prst="rect">
            <a:avLst/>
          </a:prstGeom>
        </p:spPr>
        <p:txBody>
          <a:bodyPr vert="horz" lIns="91433" tIns="45716" rIns="91433" bIns="45716" rtlCol="0"/>
          <a:lstStyle>
            <a:lvl1pPr algn="r">
              <a:defRPr sz="1200"/>
            </a:lvl1pPr>
          </a:lstStyle>
          <a:p>
            <a:pPr rtl="0"/>
            <a:fld id="{023DB037-710F-4A44-BDF0-28DC42F2FAE9}" type="datetime1">
              <a:rPr lang="fr-FR" smtClean="0"/>
              <a:t>11/03/2024</a:t>
            </a:fld>
            <a:endParaRPr lang="fr-FR" dirty="0"/>
          </a:p>
        </p:txBody>
      </p:sp>
      <p:sp>
        <p:nvSpPr>
          <p:cNvPr id="4" name="Espace réservé du pied de page 3"/>
          <p:cNvSpPr>
            <a:spLocks noGrp="1"/>
          </p:cNvSpPr>
          <p:nvPr>
            <p:ph type="ftr" sz="quarter" idx="2"/>
          </p:nvPr>
        </p:nvSpPr>
        <p:spPr>
          <a:xfrm>
            <a:off x="1" y="9428585"/>
            <a:ext cx="2945659" cy="498055"/>
          </a:xfrm>
          <a:prstGeom prst="rect">
            <a:avLst/>
          </a:prstGeom>
        </p:spPr>
        <p:txBody>
          <a:bodyPr vert="horz" lIns="91433" tIns="45716" rIns="91433" bIns="45716" rtlCol="0" anchor="b"/>
          <a:lstStyle>
            <a:lvl1pPr algn="l">
              <a:defRPr sz="1200"/>
            </a:lvl1pPr>
          </a:lstStyle>
          <a:p>
            <a:pPr rtl="0"/>
            <a:endParaRPr lang="fr-FR" dirty="0"/>
          </a:p>
        </p:txBody>
      </p:sp>
      <p:sp>
        <p:nvSpPr>
          <p:cNvPr id="5" name="Espace réservé du numéro de diapositive 4"/>
          <p:cNvSpPr>
            <a:spLocks noGrp="1"/>
          </p:cNvSpPr>
          <p:nvPr>
            <p:ph type="sldNum" sz="quarter" idx="3"/>
          </p:nvPr>
        </p:nvSpPr>
        <p:spPr>
          <a:xfrm>
            <a:off x="3850444" y="9428585"/>
            <a:ext cx="2945659" cy="498055"/>
          </a:xfrm>
          <a:prstGeom prst="rect">
            <a:avLst/>
          </a:prstGeom>
        </p:spPr>
        <p:txBody>
          <a:bodyPr vert="horz" lIns="91433" tIns="45716" rIns="91433" bIns="45716" rtlCol="0" anchor="b"/>
          <a:lstStyle>
            <a:lvl1pPr algn="r">
              <a:defRPr sz="1200"/>
            </a:lvl1pPr>
          </a:lstStyle>
          <a:p>
            <a:pPr rtl="0"/>
            <a:fld id="{C18A1656-FDB1-442A-B22F-67D2FDA9ED13}" type="slidenum">
              <a:rPr lang="fr-FR" smtClean="0"/>
              <a:t>‹N°›</a:t>
            </a:fld>
            <a:endParaRPr lang="fr-FR" dirty="0"/>
          </a:p>
        </p:txBody>
      </p:sp>
    </p:spTree>
    <p:extLst>
      <p:ext uri="{BB962C8B-B14F-4D97-AF65-F5344CB8AC3E}">
        <p14:creationId xmlns:p14="http://schemas.microsoft.com/office/powerpoint/2010/main" val="33047850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8056"/>
          </a:xfrm>
          <a:prstGeom prst="rect">
            <a:avLst/>
          </a:prstGeom>
        </p:spPr>
        <p:txBody>
          <a:bodyPr vert="horz" lIns="91433" tIns="45716" rIns="91433" bIns="45716" rtlCol="0"/>
          <a:lstStyle>
            <a:lvl1pPr algn="l">
              <a:defRPr sz="1200"/>
            </a:lvl1pPr>
          </a:lstStyle>
          <a:p>
            <a:pPr rtl="0"/>
            <a:endParaRPr lang="fr-FR" noProof="0" dirty="0"/>
          </a:p>
        </p:txBody>
      </p:sp>
      <p:sp>
        <p:nvSpPr>
          <p:cNvPr id="3" name="Espace réservé de la date 2"/>
          <p:cNvSpPr>
            <a:spLocks noGrp="1"/>
          </p:cNvSpPr>
          <p:nvPr>
            <p:ph type="dt" idx="1"/>
          </p:nvPr>
        </p:nvSpPr>
        <p:spPr>
          <a:xfrm>
            <a:off x="3850444" y="0"/>
            <a:ext cx="2945659" cy="498056"/>
          </a:xfrm>
          <a:prstGeom prst="rect">
            <a:avLst/>
          </a:prstGeom>
        </p:spPr>
        <p:txBody>
          <a:bodyPr vert="horz" lIns="91433" tIns="45716" rIns="91433" bIns="45716" rtlCol="0"/>
          <a:lstStyle>
            <a:lvl1pPr algn="r">
              <a:defRPr sz="1200"/>
            </a:lvl1pPr>
          </a:lstStyle>
          <a:p>
            <a:fld id="{284718FD-5C33-42D8-BCA9-0B83DD06AC51}" type="datetime1">
              <a:rPr lang="fr-FR" smtClean="0"/>
              <a:pPr/>
              <a:t>11/03/2024</a:t>
            </a:fld>
            <a:endParaRPr lang="fr-FR" dirty="0"/>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33" tIns="45716" rIns="91433" bIns="45716" rtlCol="0" anchor="ctr"/>
          <a:lstStyle/>
          <a:p>
            <a:pPr rtl="0"/>
            <a:endParaRPr lang="fr-FR" noProof="0" dirty="0"/>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33" tIns="45716" rIns="91433" bIns="45716" rtlCol="0"/>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6" name="Espace réservé du pied de page 5"/>
          <p:cNvSpPr>
            <a:spLocks noGrp="1"/>
          </p:cNvSpPr>
          <p:nvPr>
            <p:ph type="ftr" sz="quarter" idx="4"/>
          </p:nvPr>
        </p:nvSpPr>
        <p:spPr>
          <a:xfrm>
            <a:off x="1" y="9428585"/>
            <a:ext cx="2945659" cy="498055"/>
          </a:xfrm>
          <a:prstGeom prst="rect">
            <a:avLst/>
          </a:prstGeom>
        </p:spPr>
        <p:txBody>
          <a:bodyPr vert="horz" lIns="91433" tIns="45716" rIns="91433" bIns="45716" rtlCol="0" anchor="b"/>
          <a:lstStyle>
            <a:lvl1pPr algn="l">
              <a:defRPr sz="1200"/>
            </a:lvl1pPr>
          </a:lstStyle>
          <a:p>
            <a:pPr rtl="0"/>
            <a:endParaRPr lang="fr-FR" noProof="0" dirty="0"/>
          </a:p>
        </p:txBody>
      </p:sp>
      <p:sp>
        <p:nvSpPr>
          <p:cNvPr id="7" name="Espace réservé du numéro de diapositive 6"/>
          <p:cNvSpPr>
            <a:spLocks noGrp="1"/>
          </p:cNvSpPr>
          <p:nvPr>
            <p:ph type="sldNum" sz="quarter" idx="5"/>
          </p:nvPr>
        </p:nvSpPr>
        <p:spPr>
          <a:xfrm>
            <a:off x="3850444" y="9428585"/>
            <a:ext cx="2945659" cy="498055"/>
          </a:xfrm>
          <a:prstGeom prst="rect">
            <a:avLst/>
          </a:prstGeom>
        </p:spPr>
        <p:txBody>
          <a:bodyPr vert="horz" lIns="91433" tIns="45716" rIns="91433" bIns="45716" rtlCol="0" anchor="b"/>
          <a:lstStyle>
            <a:lvl1pPr algn="r">
              <a:defRPr sz="1200"/>
            </a:lvl1pPr>
          </a:lstStyle>
          <a:p>
            <a:pPr rtl="0"/>
            <a:fld id="{6336304E-FDE3-4B4F-A3B7-EBE87F3FA5E2}" type="slidenum">
              <a:rPr lang="fr-FR" noProof="0" smtClean="0"/>
              <a:t>‹N°›</a:t>
            </a:fld>
            <a:endParaRPr lang="fr-FR" noProof="0" dirty="0"/>
          </a:p>
        </p:txBody>
      </p:sp>
    </p:spTree>
    <p:extLst>
      <p:ext uri="{BB962C8B-B14F-4D97-AF65-F5344CB8AC3E}">
        <p14:creationId xmlns:p14="http://schemas.microsoft.com/office/powerpoint/2010/main" val="40851386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10"/>
          </p:nvPr>
        </p:nvSpPr>
        <p:spPr/>
        <p:txBody>
          <a:bodyPr rtlCol="0"/>
          <a:lstStyle/>
          <a:p>
            <a:pPr rtl="0"/>
            <a:fld id="{6336304E-FDE3-4B4F-A3B7-EBE87F3FA5E2}" type="slidenum">
              <a:rPr lang="fr-FR" smtClean="0"/>
              <a:t>1</a:t>
            </a:fld>
            <a:endParaRPr lang="fr-FR" dirty="0"/>
          </a:p>
        </p:txBody>
      </p:sp>
    </p:spTree>
    <p:extLst>
      <p:ext uri="{BB962C8B-B14F-4D97-AF65-F5344CB8AC3E}">
        <p14:creationId xmlns:p14="http://schemas.microsoft.com/office/powerpoint/2010/main" val="3179795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10"/>
          </p:nvPr>
        </p:nvSpPr>
        <p:spPr/>
        <p:txBody>
          <a:bodyPr rtlCol="0"/>
          <a:lstStyle/>
          <a:p>
            <a:pPr rtl="0"/>
            <a:fld id="{6336304E-FDE3-4B4F-A3B7-EBE87F3FA5E2}" type="slidenum">
              <a:rPr lang="fr-FR" smtClean="0"/>
              <a:t>21</a:t>
            </a:fld>
            <a:endParaRPr lang="fr-FR" dirty="0"/>
          </a:p>
        </p:txBody>
      </p:sp>
    </p:spTree>
    <p:extLst>
      <p:ext uri="{BB962C8B-B14F-4D97-AF65-F5344CB8AC3E}">
        <p14:creationId xmlns:p14="http://schemas.microsoft.com/office/powerpoint/2010/main" val="25882205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Slide_0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rtlCol="0" anchor="b">
            <a:noAutofit/>
          </a:bodyPr>
          <a:lstStyle>
            <a:lvl1pPr algn="l">
              <a:defRPr sz="5400" b="1" cap="all" baseline="0">
                <a:solidFill>
                  <a:schemeClr val="accent1"/>
                </a:solidFill>
                <a:latin typeface="+mj-lt"/>
              </a:defRPr>
            </a:lvl1pPr>
          </a:lstStyle>
          <a:p>
            <a:pPr rtl="0"/>
            <a:r>
              <a:rPr lang="fr-FR" noProof="0" dirty="0"/>
              <a:t>Le sous-titre vient ici</a:t>
            </a:r>
          </a:p>
        </p:txBody>
      </p:sp>
      <p:sp>
        <p:nvSpPr>
          <p:cNvPr id="3" name="Sous-titr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rtlCol="0">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endParaRPr lang="fr-FR" noProof="0" dirty="0"/>
          </a:p>
        </p:txBody>
      </p:sp>
      <p:sp>
        <p:nvSpPr>
          <p:cNvPr id="13" name="Espace réservé d’image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rtlCol="0" anchor="ctr"/>
          <a:lstStyle>
            <a:lvl1pPr marL="0" indent="0" algn="ctr">
              <a:buNone/>
              <a:defRPr/>
            </a:lvl1pPr>
          </a:lstStyle>
          <a:p>
            <a:pPr rtl="0"/>
            <a:r>
              <a:rPr lang="fr-FR" noProof="0" dirty="0"/>
              <a:t>Cliquez sur l'icône pour ajouter une image</a:t>
            </a:r>
          </a:p>
        </p:txBody>
      </p:sp>
      <p:grpSp>
        <p:nvGrpSpPr>
          <p:cNvPr id="14" name="Groupe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orme libre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6" name="Forme libre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grpSp>
      <p:pic>
        <p:nvPicPr>
          <p:cNvPr id="9" name="Imag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7557" y="947214"/>
            <a:ext cx="2040320" cy="1416827"/>
          </a:xfrm>
          <a:prstGeom prst="rect">
            <a:avLst/>
          </a:prstGeom>
        </p:spPr>
      </p:pic>
      <p:cxnSp>
        <p:nvCxnSpPr>
          <p:cNvPr id="5" name="Connecteur droit 4">
            <a:extLst>
              <a:ext uri="{FF2B5EF4-FFF2-40B4-BE49-F238E27FC236}">
                <a16:creationId xmlns:a16="http://schemas.microsoft.com/office/drawing/2014/main" id="{819AFA09-F4B1-493D-BCAD-FF30C20CD1AA}"/>
              </a:ext>
            </a:extLst>
          </p:cNvPr>
          <p:cNvCxnSpPr/>
          <p:nvPr userDrawn="1"/>
        </p:nvCxnSpPr>
        <p:spPr>
          <a:xfrm>
            <a:off x="6469778" y="4233582"/>
            <a:ext cx="5076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49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rci 01">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rtlCol="0">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dirty="0"/>
              <a:t>courrier électronique</a:t>
            </a:r>
          </a:p>
        </p:txBody>
      </p:sp>
      <p:sp>
        <p:nvSpPr>
          <p:cNvPr id="13" name="Espace réservé d’image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rtlCol="0" anchor="ctr"/>
          <a:lstStyle>
            <a:lvl1pPr marL="0" indent="0" algn="ctr">
              <a:buNone/>
              <a:defRPr/>
            </a:lvl1pPr>
          </a:lstStyle>
          <a:p>
            <a:pPr rtl="0"/>
            <a:r>
              <a:rPr lang="fr-FR" noProof="0"/>
              <a:t>Cliquez sur l'icône pour ajouter une image</a:t>
            </a:r>
            <a:endParaRPr lang="fr-FR" noProof="0" dirty="0"/>
          </a:p>
        </p:txBody>
      </p:sp>
      <p:grpSp>
        <p:nvGrpSpPr>
          <p:cNvPr id="14" name="Groupe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orme libre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6" name="Forme libre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grpSp>
      <p:cxnSp>
        <p:nvCxnSpPr>
          <p:cNvPr id="5" name="Connecteur droit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Espace réservé du texte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rtl="0"/>
            <a:r>
              <a:rPr lang="fr-FR" noProof="0" dirty="0"/>
              <a:t>Url site web ici</a:t>
            </a:r>
          </a:p>
        </p:txBody>
      </p:sp>
      <p:sp>
        <p:nvSpPr>
          <p:cNvPr id="2" name="Titre 1">
            <a:extLst>
              <a:ext uri="{FF2B5EF4-FFF2-40B4-BE49-F238E27FC236}">
                <a16:creationId xmlns:a16="http://schemas.microsoft.com/office/drawing/2014/main" id="{2CE9908F-CF81-43F9-880A-401D0C0FB2ED}"/>
              </a:ext>
            </a:extLst>
          </p:cNvPr>
          <p:cNvSpPr>
            <a:spLocks noGrp="1"/>
          </p:cNvSpPr>
          <p:nvPr>
            <p:ph type="title"/>
          </p:nvPr>
        </p:nvSpPr>
        <p:spPr>
          <a:xfrm>
            <a:off x="6469778" y="3429000"/>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rtl="0"/>
            <a:r>
              <a:rPr lang="fr-FR" noProof="0"/>
              <a:t>Modifiez le style du titre</a:t>
            </a:r>
            <a:endParaRPr lang="fr-FR" noProof="0" dirty="0"/>
          </a:p>
        </p:txBody>
      </p:sp>
      <p:pic>
        <p:nvPicPr>
          <p:cNvPr id="19" name="Image 1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22084" y="957731"/>
            <a:ext cx="2040320" cy="1416827"/>
          </a:xfrm>
          <a:prstGeom prst="rect">
            <a:avLst/>
          </a:prstGeom>
        </p:spPr>
      </p:pic>
    </p:spTree>
    <p:extLst>
      <p:ext uri="{BB962C8B-B14F-4D97-AF65-F5344CB8AC3E}">
        <p14:creationId xmlns:p14="http://schemas.microsoft.com/office/powerpoint/2010/main" val="637136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apositive de titre 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3" name="Espace réservé d’image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rtlCol="0" anchor="ctr"/>
          <a:lstStyle>
            <a:lvl1pPr marL="0" indent="0" algn="ctr">
              <a:buNone/>
              <a:defRPr/>
            </a:lvl1pPr>
          </a:lstStyle>
          <a:p>
            <a:pPr rtl="0"/>
            <a:r>
              <a:rPr lang="fr-FR" noProof="0"/>
              <a:t>Cliquez sur l'icône pour ajouter une image</a:t>
            </a:r>
            <a:endParaRPr lang="fr-FR" noProof="0" dirty="0"/>
          </a:p>
        </p:txBody>
      </p:sp>
      <p:grpSp>
        <p:nvGrpSpPr>
          <p:cNvPr id="14" name="Groupe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orme libre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6" name="Forme libre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grpSp>
      <p:cxnSp>
        <p:nvCxnSpPr>
          <p:cNvPr id="12" name="Connecteur droit 11">
            <a:extLst>
              <a:ext uri="{FF2B5EF4-FFF2-40B4-BE49-F238E27FC236}">
                <a16:creationId xmlns:a16="http://schemas.microsoft.com/office/drawing/2014/main"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Sous-titre 2">
            <a:extLst>
              <a:ext uri="{FF2B5EF4-FFF2-40B4-BE49-F238E27FC236}">
                <a16:creationId xmlns:a16="http://schemas.microsoft.com/office/drawing/2014/main" id="{ADF17BC1-06CE-42EA-A970-31A7ED871AA4}"/>
              </a:ext>
            </a:extLst>
          </p:cNvPr>
          <p:cNvSpPr>
            <a:spLocks noGrp="1"/>
          </p:cNvSpPr>
          <p:nvPr>
            <p:ph type="subTitle" idx="1" hasCustomPrompt="1"/>
          </p:nvPr>
        </p:nvSpPr>
        <p:spPr>
          <a:xfrm>
            <a:off x="7002130" y="4484691"/>
            <a:ext cx="4540440" cy="503167"/>
          </a:xfrm>
        </p:spPr>
        <p:txBody>
          <a:bodyPr rtlCol="0">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dirty="0"/>
              <a:t>courrier électronique</a:t>
            </a:r>
          </a:p>
        </p:txBody>
      </p:sp>
      <p:sp>
        <p:nvSpPr>
          <p:cNvPr id="22" name="Espace réservé du texte 6">
            <a:extLst>
              <a:ext uri="{FF2B5EF4-FFF2-40B4-BE49-F238E27FC236}">
                <a16:creationId xmlns:a16="http://schemas.microsoft.com/office/drawing/2014/main"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rtl="0"/>
            <a:r>
              <a:rPr lang="fr-FR" noProof="0" dirty="0"/>
              <a:t>Url site web ici</a:t>
            </a:r>
          </a:p>
        </p:txBody>
      </p:sp>
      <p:sp>
        <p:nvSpPr>
          <p:cNvPr id="18" name="Titre 1">
            <a:extLst>
              <a:ext uri="{FF2B5EF4-FFF2-40B4-BE49-F238E27FC236}">
                <a16:creationId xmlns:a16="http://schemas.microsoft.com/office/drawing/2014/main" id="{525B5135-F466-4A63-A42C-3BB2BAA7D24D}"/>
              </a:ext>
            </a:extLst>
          </p:cNvPr>
          <p:cNvSpPr>
            <a:spLocks noGrp="1"/>
          </p:cNvSpPr>
          <p:nvPr>
            <p:ph type="title"/>
          </p:nvPr>
        </p:nvSpPr>
        <p:spPr>
          <a:xfrm>
            <a:off x="6496617" y="3060667"/>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rtl="0"/>
            <a:r>
              <a:rPr lang="fr-FR" noProof="0" dirty="0"/>
              <a:t>Modifiez le style du titre</a:t>
            </a:r>
          </a:p>
        </p:txBody>
      </p:sp>
      <p:pic>
        <p:nvPicPr>
          <p:cNvPr id="17" name="Image 16">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val="0"/>
              </a:ext>
            </a:extLst>
          </a:blip>
          <a:stretch>
            <a:fillRect/>
          </a:stretch>
        </p:blipFill>
        <p:spPr>
          <a:xfrm>
            <a:off x="9710981" y="375766"/>
            <a:ext cx="1776169" cy="1233399"/>
          </a:xfrm>
          <a:prstGeom prst="rect">
            <a:avLst/>
          </a:prstGeom>
        </p:spPr>
      </p:pic>
      <p:sp>
        <p:nvSpPr>
          <p:cNvPr id="2" name="AutoShape 2" descr="Création de site internet - Pixinko | Communication, web &amp; IT - Liège"/>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8101070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8792"/>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6" name="Ovale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rtlCol="0" anchor="b">
            <a:noAutofit/>
          </a:bodyPr>
          <a:lstStyle>
            <a:lvl1pPr algn="l">
              <a:defRPr sz="5400" b="1" cap="all" baseline="0">
                <a:solidFill>
                  <a:schemeClr val="bg1"/>
                </a:solidFill>
                <a:latin typeface="+mj-lt"/>
              </a:defRPr>
            </a:lvl1pPr>
          </a:lstStyle>
          <a:p>
            <a:pPr rtl="0"/>
            <a:r>
              <a:rPr lang="fr-FR" noProof="0" dirty="0"/>
              <a:t>Le sous-titre vient ici</a:t>
            </a:r>
          </a:p>
        </p:txBody>
      </p:sp>
      <p:sp>
        <p:nvSpPr>
          <p:cNvPr id="3" name="Sous-titr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rtlCol="0">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endParaRPr lang="fr-FR" noProof="0" dirty="0"/>
          </a:p>
        </p:txBody>
      </p:sp>
      <p:grpSp>
        <p:nvGrpSpPr>
          <p:cNvPr id="14" name="Groupe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orme libre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6" name="Forme libre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grpSp>
      <p:cxnSp>
        <p:nvCxnSpPr>
          <p:cNvPr id="5" name="Connecteur droit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val="0"/>
              </a:ext>
            </a:extLst>
          </a:blip>
          <a:stretch>
            <a:fillRect/>
          </a:stretch>
        </p:blipFill>
        <p:spPr>
          <a:xfrm>
            <a:off x="9710981" y="375766"/>
            <a:ext cx="1776169" cy="1233399"/>
          </a:xfrm>
          <a:prstGeom prst="rect">
            <a:avLst/>
          </a:prstGeom>
        </p:spPr>
      </p:pic>
      <p:sp>
        <p:nvSpPr>
          <p:cNvPr id="12" name="Ovale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3" name="Espace réservé du numéro de diapositive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fr-FR" noProof="0" smtClean="0"/>
              <a:pPr rtl="0"/>
              <a:t>‹N°›</a:t>
            </a:fld>
            <a:endParaRPr lang="fr-FR" noProof="0" dirty="0"/>
          </a:p>
        </p:txBody>
      </p:sp>
    </p:spTree>
    <p:extLst>
      <p:ext uri="{BB962C8B-B14F-4D97-AF65-F5344CB8AC3E}">
        <p14:creationId xmlns:p14="http://schemas.microsoft.com/office/powerpoint/2010/main" val="17590578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rtlCol="0" anchor="b">
            <a:noAutofit/>
          </a:bodyPr>
          <a:lstStyle>
            <a:lvl1pPr algn="ctr">
              <a:defRPr sz="4000" b="1" cap="all" baseline="0">
                <a:solidFill>
                  <a:schemeClr val="bg1"/>
                </a:solidFill>
              </a:defRPr>
            </a:lvl1pPr>
          </a:lstStyle>
          <a:p>
            <a:pPr rtl="0"/>
            <a:r>
              <a:rPr lang="fr-FR" noProof="0"/>
              <a:t>Modifiez le style du titre</a:t>
            </a:r>
            <a:endParaRPr lang="fr-FR" noProof="0" dirty="0"/>
          </a:p>
        </p:txBody>
      </p:sp>
      <p:sp>
        <p:nvSpPr>
          <p:cNvPr id="11" name="Ovale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6" name="Espace réservé du numéro de diapositive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a:prstGeom prst="rect">
            <a:avLst/>
          </a:prstGeom>
        </p:spPr>
        <p:txBody>
          <a:bodyPr lIns="0" tIns="0" rIns="0" bIns="0" rtlCol="0"/>
          <a:lstStyle>
            <a:lvl1pPr algn="ctr">
              <a:defRPr sz="900">
                <a:solidFill>
                  <a:srgbClr val="2C567A"/>
                </a:solidFill>
                <a:latin typeface="+mn-lt"/>
              </a:defRPr>
            </a:lvl1pPr>
          </a:lstStyle>
          <a:p>
            <a:pPr rtl="0"/>
            <a:fld id="{9EC71654-96A5-4280-94F3-931C61A9F92C}" type="slidenum">
              <a:rPr lang="fr-FR" noProof="0" smtClean="0"/>
              <a:pPr rtl="0"/>
              <a:t>‹N°›</a:t>
            </a:fld>
            <a:endParaRPr lang="fr-FR" noProof="0" dirty="0"/>
          </a:p>
        </p:txBody>
      </p:sp>
      <p:grpSp>
        <p:nvGrpSpPr>
          <p:cNvPr id="4" name="Groupe 3">
            <a:extLst>
              <a:ext uri="{FF2B5EF4-FFF2-40B4-BE49-F238E27FC236}">
                <a16:creationId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Ovale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nvGrpSpPr>
            <p:cNvPr id="18" name="Groupe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orme libre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0" name="Forme libre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grpSp>
      </p:grpSp>
      <p:sp>
        <p:nvSpPr>
          <p:cNvPr id="21" name="Espace réservé du texte 2">
            <a:extLst>
              <a:ext uri="{FF2B5EF4-FFF2-40B4-BE49-F238E27FC236}">
                <a16:creationId xmlns:a16="http://schemas.microsoft.com/office/drawing/2014/main" id="{4D77C47B-CC1E-41DA-9146-5DFD63065491}"/>
              </a:ext>
            </a:extLst>
          </p:cNvPr>
          <p:cNvSpPr>
            <a:spLocks noGrp="1"/>
          </p:cNvSpPr>
          <p:nvPr>
            <p:ph type="body" idx="1"/>
          </p:nvPr>
        </p:nvSpPr>
        <p:spPr>
          <a:xfrm>
            <a:off x="831850" y="1153348"/>
            <a:ext cx="10515600" cy="648543"/>
          </a:xfrm>
        </p:spPr>
        <p:txBody>
          <a:bodyPr rtlCol="0">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a:t>Modifiez les styles du texte du masque</a:t>
            </a:r>
          </a:p>
        </p:txBody>
      </p:sp>
      <p:pic>
        <p:nvPicPr>
          <p:cNvPr id="13" name="Image 12">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val="0"/>
              </a:ext>
            </a:extLst>
          </a:blip>
          <a:stretch>
            <a:fillRect/>
          </a:stretch>
        </p:blipFill>
        <p:spPr>
          <a:xfrm>
            <a:off x="554235" y="5627077"/>
            <a:ext cx="1463143" cy="1016029"/>
          </a:xfrm>
          <a:prstGeom prst="rect">
            <a:avLst/>
          </a:prstGeom>
        </p:spPr>
      </p:pic>
    </p:spTree>
    <p:extLst>
      <p:ext uri="{BB962C8B-B14F-4D97-AF65-F5344CB8AC3E}">
        <p14:creationId xmlns:p14="http://schemas.microsoft.com/office/powerpoint/2010/main" val="4226544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grpSp>
        <p:nvGrpSpPr>
          <p:cNvPr id="22" name="Groupe 21">
            <a:extLst>
              <a:ext uri="{FF2B5EF4-FFF2-40B4-BE49-F238E27FC236}">
                <a16:creationId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orme libre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5" name="Forme libre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6" name="Forme libre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solidFill>
                <a:schemeClr val="bg1"/>
              </a:solidFill>
            </a:endParaRPr>
          </a:p>
        </p:txBody>
      </p:sp>
      <p:sp>
        <p:nvSpPr>
          <p:cNvPr id="27" name="Espace réservé du contenu 2">
            <a:extLst>
              <a:ext uri="{FF2B5EF4-FFF2-40B4-BE49-F238E27FC236}">
                <a16:creationId xmlns:a16="http://schemas.microsoft.com/office/drawing/2014/main" id="{1A1F33A2-66F7-4D85-99DD-7B00F265AC6D}"/>
              </a:ext>
            </a:extLst>
          </p:cNvPr>
          <p:cNvSpPr>
            <a:spLocks noGrp="1"/>
          </p:cNvSpPr>
          <p:nvPr>
            <p:ph idx="1"/>
          </p:nvPr>
        </p:nvSpPr>
        <p:spPr>
          <a:xfrm>
            <a:off x="515938" y="2879762"/>
            <a:ext cx="10837862" cy="3078405"/>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13" name="Titre 1">
            <a:extLst>
              <a:ext uri="{FF2B5EF4-FFF2-40B4-BE49-F238E27FC236}">
                <a16:creationId xmlns:a16="http://schemas.microsoft.com/office/drawing/2014/main" id="{EF788279-D710-447A-9E71-4D1344575691}"/>
              </a:ext>
            </a:extLst>
          </p:cNvPr>
          <p:cNvSpPr>
            <a:spLocks noGrp="1"/>
          </p:cNvSpPr>
          <p:nvPr>
            <p:ph type="title"/>
          </p:nvPr>
        </p:nvSpPr>
        <p:spPr>
          <a:xfrm>
            <a:off x="507556" y="1125882"/>
            <a:ext cx="11150600" cy="920336"/>
          </a:xfrm>
        </p:spPr>
        <p:txBody>
          <a:bodyPr lIns="0" tIns="0" rIns="0" bIns="0" rtlCol="0" anchor="b">
            <a:noAutofit/>
          </a:bodyPr>
          <a:lstStyle>
            <a:lvl1pPr>
              <a:defRPr sz="3200" b="1" cap="all" baseline="0"/>
            </a:lvl1pPr>
          </a:lstStyle>
          <a:p>
            <a:pPr rtl="0"/>
            <a:r>
              <a:rPr lang="fr-FR" noProof="0" dirty="0"/>
              <a:t>Modifiez le style du titre</a:t>
            </a:r>
          </a:p>
        </p:txBody>
      </p:sp>
      <p:pic>
        <p:nvPicPr>
          <p:cNvPr id="14" name="Image 13">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4495" y="192728"/>
            <a:ext cx="1235968" cy="858274"/>
          </a:xfrm>
          <a:prstGeom prst="rect">
            <a:avLst/>
          </a:prstGeom>
        </p:spPr>
      </p:pic>
      <p:sp>
        <p:nvSpPr>
          <p:cNvPr id="12" name="Ovale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7" name="Espace réservé du numéro de diapositive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fr-FR" noProof="0" smtClean="0"/>
              <a:pPr rtl="0"/>
              <a:t>‹N°›</a:t>
            </a:fld>
            <a:endParaRPr lang="fr-FR" noProof="0" dirty="0"/>
          </a:p>
        </p:txBody>
      </p:sp>
    </p:spTree>
    <p:extLst>
      <p:ext uri="{BB962C8B-B14F-4D97-AF65-F5344CB8AC3E}">
        <p14:creationId xmlns:p14="http://schemas.microsoft.com/office/powerpoint/2010/main" val="3789758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grpSp>
        <p:nvGrpSpPr>
          <p:cNvPr id="18" name="Groupe 17">
            <a:extLst>
              <a:ext uri="{FF2B5EF4-FFF2-40B4-BE49-F238E27FC236}">
                <a16:creationId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orme libre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0" name="Forme libre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2" name="Forme libre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solidFill>
                <a:schemeClr val="bg1"/>
              </a:solidFill>
            </a:endParaRPr>
          </a:p>
        </p:txBody>
      </p:sp>
      <p:sp>
        <p:nvSpPr>
          <p:cNvPr id="14" name="Espace réservé du contenu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351338"/>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17" name="Espace réservé du contenu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351338"/>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21" name="Titre 1">
            <a:extLst>
              <a:ext uri="{FF2B5EF4-FFF2-40B4-BE49-F238E27FC236}">
                <a16:creationId xmlns:a16="http://schemas.microsoft.com/office/drawing/2014/main" id="{19DEF115-82C2-4E9D-A22C-8DA561FB37B8}"/>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fr-FR" noProof="0"/>
              <a:t>Modifiez le style du titre</a:t>
            </a:r>
            <a:endParaRPr lang="fr-FR" noProof="0" dirty="0"/>
          </a:p>
        </p:txBody>
      </p:sp>
      <p:pic>
        <p:nvPicPr>
          <p:cNvPr id="23" name="Image 22">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4976" y="5980260"/>
            <a:ext cx="1235968" cy="858274"/>
          </a:xfrm>
          <a:prstGeom prst="rect">
            <a:avLst/>
          </a:prstGeom>
        </p:spPr>
      </p:pic>
      <p:sp>
        <p:nvSpPr>
          <p:cNvPr id="13" name="Ovale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4" name="Espace réservé du numéro de diapositive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fr-FR" noProof="0" smtClean="0"/>
              <a:pPr rtl="0"/>
              <a:t>‹N°›</a:t>
            </a:fld>
            <a:endParaRPr lang="fr-FR" noProof="0" dirty="0"/>
          </a:p>
        </p:txBody>
      </p:sp>
    </p:spTree>
    <p:extLst>
      <p:ext uri="{BB962C8B-B14F-4D97-AF65-F5344CB8AC3E}">
        <p14:creationId xmlns:p14="http://schemas.microsoft.com/office/powerpoint/2010/main" val="2092934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grpSp>
        <p:nvGrpSpPr>
          <p:cNvPr id="20" name="Groupe 1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orme libre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3" name="Forme libre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4" name="Forme libre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solidFill>
                <a:schemeClr val="bg1"/>
              </a:solidFill>
            </a:endParaRPr>
          </a:p>
        </p:txBody>
      </p:sp>
      <p:sp>
        <p:nvSpPr>
          <p:cNvPr id="16" name="Espace réservé du numéro de diapositive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a:prstGeom prst="rect">
            <a:avLst/>
          </a:prstGeom>
        </p:spPr>
        <p:txBody>
          <a:bodyPr lIns="0" tIns="0" rIns="0" bIns="0" rtlCol="0"/>
          <a:lstStyle>
            <a:lvl1pPr algn="ctr">
              <a:defRPr sz="900">
                <a:solidFill>
                  <a:schemeClr val="bg1"/>
                </a:solidFill>
                <a:latin typeface="+mn-lt"/>
              </a:defRPr>
            </a:lvl1pPr>
          </a:lstStyle>
          <a:p>
            <a:pPr rtl="0"/>
            <a:fld id="{9EC71654-96A5-4280-94F3-931C61A9F92C}" type="slidenum">
              <a:rPr lang="fr-FR" noProof="0" smtClean="0"/>
              <a:pPr rtl="0"/>
              <a:t>‹N°›</a:t>
            </a:fld>
            <a:endParaRPr lang="fr-FR" noProof="0" dirty="0"/>
          </a:p>
        </p:txBody>
      </p:sp>
      <p:sp>
        <p:nvSpPr>
          <p:cNvPr id="14" name="Espace réservé du texte 2">
            <a:extLst>
              <a:ext uri="{FF2B5EF4-FFF2-40B4-BE49-F238E27FC236}">
                <a16:creationId xmlns:a16="http://schemas.microsoft.com/office/drawing/2014/main" id="{774CF4BA-8DCB-42CF-A2C4-D6AF95EE3F54}"/>
              </a:ext>
            </a:extLst>
          </p:cNvPr>
          <p:cNvSpPr>
            <a:spLocks noGrp="1"/>
          </p:cNvSpPr>
          <p:nvPr>
            <p:ph type="body" idx="1"/>
          </p:nvPr>
        </p:nvSpPr>
        <p:spPr>
          <a:xfrm>
            <a:off x="515938" y="1681163"/>
            <a:ext cx="5157787" cy="823912"/>
          </a:xfrm>
        </p:spPr>
        <p:txBody>
          <a:bodyPr rtlCol="0"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dirty="0"/>
              <a:t>Modifiez les styles du texte du masque</a:t>
            </a:r>
          </a:p>
        </p:txBody>
      </p:sp>
      <p:sp>
        <p:nvSpPr>
          <p:cNvPr id="17" name="Espace réservé du contenu 3">
            <a:extLst>
              <a:ext uri="{FF2B5EF4-FFF2-40B4-BE49-F238E27FC236}">
                <a16:creationId xmlns:a16="http://schemas.microsoft.com/office/drawing/2014/main" id="{67BA8B6E-A28D-4658-8C91-6CA7BD539B85}"/>
              </a:ext>
            </a:extLst>
          </p:cNvPr>
          <p:cNvSpPr>
            <a:spLocks noGrp="1"/>
          </p:cNvSpPr>
          <p:nvPr>
            <p:ph sz="half" idx="2"/>
          </p:nvPr>
        </p:nvSpPr>
        <p:spPr>
          <a:xfrm>
            <a:off x="515938" y="2505075"/>
            <a:ext cx="5157787" cy="3684588"/>
          </a:xfrm>
        </p:spPr>
        <p:txBody>
          <a:bodyPr rtlCol="0"/>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19" name="Espace réservé du contenu 5">
            <a:extLst>
              <a:ext uri="{FF2B5EF4-FFF2-40B4-BE49-F238E27FC236}">
                <a16:creationId xmlns:a16="http://schemas.microsoft.com/office/drawing/2014/main" id="{8DFD34E8-36CC-4FFE-926B-C170208FEDB8}"/>
              </a:ext>
            </a:extLst>
          </p:cNvPr>
          <p:cNvSpPr>
            <a:spLocks noGrp="1"/>
          </p:cNvSpPr>
          <p:nvPr>
            <p:ph sz="quarter" idx="4"/>
          </p:nvPr>
        </p:nvSpPr>
        <p:spPr>
          <a:xfrm>
            <a:off x="6172200" y="2505075"/>
            <a:ext cx="5183188" cy="3684588"/>
          </a:xfrm>
        </p:spPr>
        <p:txBody>
          <a:bodyPr rtlCol="0"/>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25" name="Titre 1">
            <a:extLst>
              <a:ext uri="{FF2B5EF4-FFF2-40B4-BE49-F238E27FC236}">
                <a16:creationId xmlns:a16="http://schemas.microsoft.com/office/drawing/2014/main" id="{AE3770E9-CB74-47B0-8229-91F6F756015E}"/>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fr-FR" noProof="0"/>
              <a:t>Modifiez le style du titre</a:t>
            </a:r>
            <a:endParaRPr lang="fr-FR" noProof="0" dirty="0"/>
          </a:p>
        </p:txBody>
      </p:sp>
      <p:pic>
        <p:nvPicPr>
          <p:cNvPr id="26" name="Image 25">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4976" y="5980260"/>
            <a:ext cx="1235968" cy="858274"/>
          </a:xfrm>
          <a:prstGeom prst="rect">
            <a:avLst/>
          </a:prstGeom>
        </p:spPr>
      </p:pic>
      <p:sp>
        <p:nvSpPr>
          <p:cNvPr id="27" name="Espace réservé du texte 2">
            <a:extLst>
              <a:ext uri="{FF2B5EF4-FFF2-40B4-BE49-F238E27FC236}">
                <a16:creationId xmlns:a16="http://schemas.microsoft.com/office/drawing/2014/main" id="{774CF4BA-8DCB-42CF-A2C4-D6AF95EE3F54}"/>
              </a:ext>
            </a:extLst>
          </p:cNvPr>
          <p:cNvSpPr>
            <a:spLocks noGrp="1"/>
          </p:cNvSpPr>
          <p:nvPr>
            <p:ph type="body" idx="13"/>
          </p:nvPr>
        </p:nvSpPr>
        <p:spPr>
          <a:xfrm>
            <a:off x="6184900" y="1681163"/>
            <a:ext cx="5157787" cy="823912"/>
          </a:xfrm>
        </p:spPr>
        <p:txBody>
          <a:bodyPr rtlCol="0"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dirty="0"/>
              <a:t>Modifiez les styles du texte du masque</a:t>
            </a:r>
          </a:p>
        </p:txBody>
      </p:sp>
    </p:spTree>
    <p:extLst>
      <p:ext uri="{BB962C8B-B14F-4D97-AF65-F5344CB8AC3E}">
        <p14:creationId xmlns:p14="http://schemas.microsoft.com/office/powerpoint/2010/main" val="2461794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22" name="Espace réservé d’image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rtlCol="0"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endParaRPr lang="fr-FR" noProof="0" dirty="0"/>
          </a:p>
        </p:txBody>
      </p:sp>
      <p:grpSp>
        <p:nvGrpSpPr>
          <p:cNvPr id="14" name="Groupe 13">
            <a:extLst>
              <a:ext uri="{FF2B5EF4-FFF2-40B4-BE49-F238E27FC236}">
                <a16:creationId xmlns:a16="http://schemas.microsoft.com/office/drawing/2014/main" id="{0DC2055F-AE3F-46BE-B57E-A0F1A86D1C36}"/>
              </a:ext>
            </a:extLst>
          </p:cNvPr>
          <p:cNvGrpSpPr/>
          <p:nvPr userDrawn="1"/>
        </p:nvGrpSpPr>
        <p:grpSpPr>
          <a:xfrm flipH="1">
            <a:off x="5374409" y="-1955884"/>
            <a:ext cx="8917229" cy="10769768"/>
            <a:chOff x="11114088" y="2241550"/>
            <a:chExt cx="1905000" cy="2354263"/>
          </a:xfrm>
          <a:solidFill>
            <a:schemeClr val="bg2">
              <a:alpha val="91000"/>
            </a:schemeClr>
          </a:solidFill>
        </p:grpSpPr>
        <p:sp>
          <p:nvSpPr>
            <p:cNvPr id="15" name="Forme libre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6" name="Forme libre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grpSp>
      <p:sp>
        <p:nvSpPr>
          <p:cNvPr id="19" name="Titre 1">
            <a:extLst>
              <a:ext uri="{FF2B5EF4-FFF2-40B4-BE49-F238E27FC236}">
                <a16:creationId xmlns:a16="http://schemas.microsoft.com/office/drawing/2014/main" id="{19A1397F-1946-4CBE-9EC5-159C3CBC78B6}"/>
              </a:ext>
            </a:extLst>
          </p:cNvPr>
          <p:cNvSpPr>
            <a:spLocks noGrp="1"/>
          </p:cNvSpPr>
          <p:nvPr>
            <p:ph type="title"/>
          </p:nvPr>
        </p:nvSpPr>
        <p:spPr>
          <a:xfrm>
            <a:off x="839788" y="457200"/>
            <a:ext cx="3932237" cy="1600200"/>
          </a:xfrm>
        </p:spPr>
        <p:txBody>
          <a:bodyPr rtlCol="0" anchor="b"/>
          <a:lstStyle>
            <a:lvl1pPr>
              <a:defRPr sz="3200"/>
            </a:lvl1pPr>
          </a:lstStyle>
          <a:p>
            <a:pPr rtl="0"/>
            <a:r>
              <a:rPr lang="fr-FR" noProof="0"/>
              <a:t>Modifiez le style du titre</a:t>
            </a:r>
            <a:endParaRPr lang="fr-FR" noProof="0" dirty="0"/>
          </a:p>
        </p:txBody>
      </p:sp>
      <p:sp>
        <p:nvSpPr>
          <p:cNvPr id="20" name="Espace réservé du texte 3">
            <a:extLst>
              <a:ext uri="{FF2B5EF4-FFF2-40B4-BE49-F238E27FC236}">
                <a16:creationId xmlns:a16="http://schemas.microsoft.com/office/drawing/2014/main" id="{C535F2AB-153E-44A9-97BE-00553BEC1770}"/>
              </a:ext>
            </a:extLst>
          </p:cNvPr>
          <p:cNvSpPr>
            <a:spLocks noGrp="1"/>
          </p:cNvSpPr>
          <p:nvPr>
            <p:ph type="body" sz="half" idx="2"/>
          </p:nvPr>
        </p:nvSpPr>
        <p:spPr>
          <a:xfrm>
            <a:off x="839788" y="2057400"/>
            <a:ext cx="3932237" cy="3811588"/>
          </a:xfrm>
        </p:spPr>
        <p:txBody>
          <a:bodyPr rtlCol="0"/>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pic>
        <p:nvPicPr>
          <p:cNvPr id="9" name="Image 8">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4976" y="5980260"/>
            <a:ext cx="1235968" cy="858274"/>
          </a:xfrm>
          <a:prstGeom prst="rect">
            <a:avLst/>
          </a:prstGeom>
        </p:spPr>
      </p:pic>
      <p:sp>
        <p:nvSpPr>
          <p:cNvPr id="10" name="Ovale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1" name="Espace réservé du numéro de diapositive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fr-FR" noProof="0" smtClean="0"/>
              <a:pPr rtl="0"/>
              <a:t>‹N°›</a:t>
            </a:fld>
            <a:endParaRPr lang="fr-FR" noProof="0" dirty="0"/>
          </a:p>
        </p:txBody>
      </p:sp>
    </p:spTree>
    <p:extLst>
      <p:ext uri="{BB962C8B-B14F-4D97-AF65-F5344CB8AC3E}">
        <p14:creationId xmlns:p14="http://schemas.microsoft.com/office/powerpoint/2010/main" val="2107185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grpSp>
        <p:nvGrpSpPr>
          <p:cNvPr id="19" name="Groupe 18">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orme libre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2" name="Forme libre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3" name="Forme libre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solidFill>
                <a:schemeClr val="bg1"/>
              </a:solidFill>
            </a:endParaRPr>
          </a:p>
        </p:txBody>
      </p:sp>
      <p:sp>
        <p:nvSpPr>
          <p:cNvPr id="16" name="Espace réservé du numéro de diapositive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a:prstGeom prst="rect">
            <a:avLst/>
          </a:prstGeom>
        </p:spPr>
        <p:txBody>
          <a:bodyPr lIns="0" tIns="0" rIns="0" bIns="0" rtlCol="0"/>
          <a:lstStyle>
            <a:lvl1pPr algn="ctr">
              <a:defRPr sz="900">
                <a:solidFill>
                  <a:schemeClr val="bg1"/>
                </a:solidFill>
                <a:latin typeface="+mn-lt"/>
              </a:defRPr>
            </a:lvl1pPr>
          </a:lstStyle>
          <a:p>
            <a:pPr rtl="0"/>
            <a:fld id="{9EC71654-96A5-4280-94F3-931C61A9F92C}" type="slidenum">
              <a:rPr lang="fr-FR" noProof="0" smtClean="0"/>
              <a:pPr rtl="0"/>
              <a:t>‹N°›</a:t>
            </a:fld>
            <a:endParaRPr lang="fr-FR" noProof="0" dirty="0"/>
          </a:p>
        </p:txBody>
      </p:sp>
      <p:sp>
        <p:nvSpPr>
          <p:cNvPr id="14" name="Titre 1">
            <a:extLst>
              <a:ext uri="{FF2B5EF4-FFF2-40B4-BE49-F238E27FC236}">
                <a16:creationId xmlns:a16="http://schemas.microsoft.com/office/drawing/2014/main" id="{9009D5C6-6206-4291-8037-67DC025F0B4C}"/>
              </a:ext>
            </a:extLst>
          </p:cNvPr>
          <p:cNvSpPr>
            <a:spLocks noGrp="1"/>
          </p:cNvSpPr>
          <p:nvPr>
            <p:ph type="title"/>
          </p:nvPr>
        </p:nvSpPr>
        <p:spPr>
          <a:xfrm>
            <a:off x="839788" y="457200"/>
            <a:ext cx="3932237" cy="1600200"/>
          </a:xfrm>
        </p:spPr>
        <p:txBody>
          <a:bodyPr rtlCol="0" anchor="b"/>
          <a:lstStyle>
            <a:lvl1pPr>
              <a:defRPr sz="3200"/>
            </a:lvl1pPr>
          </a:lstStyle>
          <a:p>
            <a:pPr rtl="0"/>
            <a:r>
              <a:rPr lang="fr-FR" noProof="0"/>
              <a:t>Modifiez le style du titre</a:t>
            </a:r>
            <a:endParaRPr lang="fr-FR" noProof="0" dirty="0"/>
          </a:p>
        </p:txBody>
      </p:sp>
      <p:sp>
        <p:nvSpPr>
          <p:cNvPr id="17" name="Espace réservé du texte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18" name="Espace réservé du contenu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pic>
        <p:nvPicPr>
          <p:cNvPr id="21" name="Image 20">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4976" y="5980260"/>
            <a:ext cx="1235968" cy="858274"/>
          </a:xfrm>
          <a:prstGeom prst="rect">
            <a:avLst/>
          </a:prstGeom>
        </p:spPr>
      </p:pic>
    </p:spTree>
    <p:extLst>
      <p:ext uri="{BB962C8B-B14F-4D97-AF65-F5344CB8AC3E}">
        <p14:creationId xmlns:p14="http://schemas.microsoft.com/office/powerpoint/2010/main" val="3025310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rtlCol="0" anchor="b">
            <a:noAutofit/>
          </a:bodyPr>
          <a:lstStyle>
            <a:lvl1pPr algn="l">
              <a:defRPr sz="5400" b="1" cap="all" baseline="0">
                <a:solidFill>
                  <a:schemeClr val="bg1"/>
                </a:solidFill>
                <a:latin typeface="+mj-lt"/>
              </a:defRPr>
            </a:lvl1pPr>
          </a:lstStyle>
          <a:p>
            <a:pPr rtl="0"/>
            <a:r>
              <a:rPr lang="fr-FR" noProof="0" dirty="0"/>
              <a:t>Le sous-titre vient ici</a:t>
            </a:r>
          </a:p>
        </p:txBody>
      </p:sp>
      <p:sp>
        <p:nvSpPr>
          <p:cNvPr id="3" name="Sous-titr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rtlCol="0">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endParaRPr lang="fr-FR" noProof="0" dirty="0"/>
          </a:p>
        </p:txBody>
      </p:sp>
      <p:sp>
        <p:nvSpPr>
          <p:cNvPr id="13" name="Espace réservé d’image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rtlCol="0" anchor="ctr"/>
          <a:lstStyle>
            <a:lvl1pPr marL="0" indent="0" algn="ctr">
              <a:buNone/>
              <a:defRPr/>
            </a:lvl1pPr>
          </a:lstStyle>
          <a:p>
            <a:pPr rtl="0"/>
            <a:r>
              <a:rPr lang="fr-FR" noProof="0" dirty="0"/>
              <a:t>Cliquez sur l'icône pour ajouter une image</a:t>
            </a:r>
          </a:p>
        </p:txBody>
      </p:sp>
      <p:grpSp>
        <p:nvGrpSpPr>
          <p:cNvPr id="14" name="Groupe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orme libre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6" name="Forme libre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grpSp>
      <p:cxnSp>
        <p:nvCxnSpPr>
          <p:cNvPr id="5" name="Connecteur droit 4">
            <a:extLst>
              <a:ext uri="{FF2B5EF4-FFF2-40B4-BE49-F238E27FC236}">
                <a16:creationId xmlns:a16="http://schemas.microsoft.com/office/drawing/2014/main" id="{819AFA09-F4B1-493D-BCAD-FF30C20CD1AA}"/>
              </a:ext>
            </a:extLst>
          </p:cNvPr>
          <p:cNvCxnSpPr/>
          <p:nvPr userDrawn="1"/>
        </p:nvCxnSpPr>
        <p:spPr>
          <a:xfrm>
            <a:off x="6469778" y="4233582"/>
            <a:ext cx="504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val="0"/>
              </a:ext>
            </a:extLst>
          </a:blip>
          <a:stretch>
            <a:fillRect/>
          </a:stretch>
        </p:blipFill>
        <p:spPr>
          <a:xfrm>
            <a:off x="9710981" y="375766"/>
            <a:ext cx="1776169" cy="1233399"/>
          </a:xfrm>
          <a:prstGeom prst="rect">
            <a:avLst/>
          </a:prstGeom>
        </p:spPr>
      </p:pic>
    </p:spTree>
    <p:extLst>
      <p:ext uri="{BB962C8B-B14F-4D97-AF65-F5344CB8AC3E}">
        <p14:creationId xmlns:p14="http://schemas.microsoft.com/office/powerpoint/2010/main" val="13121408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n-tête de section avec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17253"/>
            <a:ext cx="12192000" cy="6858000"/>
          </a:xfrm>
          <a:prstGeom prst="rect">
            <a:avLst/>
          </a:prstGeom>
          <a:solidFill>
            <a:srgbClr val="007A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rtlCol="0" anchor="b">
            <a:noAutofit/>
          </a:bodyPr>
          <a:lstStyle>
            <a:lvl1pPr algn="ctr">
              <a:defRPr sz="4000" b="1" cap="all" baseline="0">
                <a:solidFill>
                  <a:schemeClr val="bg1"/>
                </a:solidFill>
              </a:defRPr>
            </a:lvl1pPr>
          </a:lstStyle>
          <a:p>
            <a:pPr rtl="0"/>
            <a:r>
              <a:rPr lang="fr-FR" noProof="0"/>
              <a:t>Modifiez le style du titre</a:t>
            </a:r>
            <a:endParaRPr lang="fr-FR" noProof="0" dirty="0"/>
          </a:p>
        </p:txBody>
      </p:sp>
      <p:sp>
        <p:nvSpPr>
          <p:cNvPr id="3" name="Espace réservé du texte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rtlCol="0">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dirty="0"/>
              <a:t>Le texte factice vient ici</a:t>
            </a:r>
          </a:p>
        </p:txBody>
      </p:sp>
      <p:pic>
        <p:nvPicPr>
          <p:cNvPr id="8" name="Image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val="0"/>
              </a:ext>
            </a:extLst>
          </a:blip>
          <a:stretch>
            <a:fillRect/>
          </a:stretch>
        </p:blipFill>
        <p:spPr>
          <a:xfrm>
            <a:off x="554235" y="5627077"/>
            <a:ext cx="1463143" cy="1016029"/>
          </a:xfrm>
          <a:prstGeom prst="rect">
            <a:avLst/>
          </a:prstGeom>
        </p:spPr>
      </p:pic>
      <p:sp>
        <p:nvSpPr>
          <p:cNvPr id="11" name="Ovale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6" name="Espace réservé du numéro de diapositive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a:prstGeom prst="rect">
            <a:avLst/>
          </a:prstGeom>
        </p:spPr>
        <p:txBody>
          <a:bodyPr lIns="0" tIns="0" rIns="0" bIns="0" rtlCol="0"/>
          <a:lstStyle>
            <a:lvl1pPr algn="ctr">
              <a:defRPr sz="900">
                <a:solidFill>
                  <a:srgbClr val="2C567A"/>
                </a:solidFill>
                <a:latin typeface="+mn-lt"/>
              </a:defRPr>
            </a:lvl1pPr>
          </a:lstStyle>
          <a:p>
            <a:pPr rtl="0"/>
            <a:fld id="{9EC71654-96A5-4280-94F3-931C61A9F92C}" type="slidenum">
              <a:rPr lang="fr-FR" noProof="0" smtClean="0"/>
              <a:pPr rtl="0"/>
              <a:t>‹N°›</a:t>
            </a:fld>
            <a:endParaRPr lang="fr-FR" noProof="0" dirty="0"/>
          </a:p>
        </p:txBody>
      </p:sp>
      <p:sp>
        <p:nvSpPr>
          <p:cNvPr id="15" name="Espace réservé d’image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rtlCol="0" anchor="ctr">
            <a:noAutofit/>
          </a:bodyPr>
          <a:lstStyle>
            <a:lvl1pPr marL="0" indent="0" algn="ctr">
              <a:buNone/>
              <a:defRPr sz="2400"/>
            </a:lvl1pPr>
          </a:lstStyle>
          <a:p>
            <a:pPr rtl="0"/>
            <a:r>
              <a:rPr lang="fr-FR" noProof="0" dirty="0"/>
              <a:t>Cliquez sur l'icône pour ajouter une image</a:t>
            </a:r>
          </a:p>
        </p:txBody>
      </p:sp>
    </p:spTree>
    <p:extLst>
      <p:ext uri="{BB962C8B-B14F-4D97-AF65-F5344CB8AC3E}">
        <p14:creationId xmlns:p14="http://schemas.microsoft.com/office/powerpoint/2010/main" val="27504955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avec image">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rtlCol="0">
            <a:noAutofit/>
          </a:bodyPr>
          <a:lstStyle>
            <a:lvl1pPr>
              <a:defRPr sz="2400"/>
            </a:lvl1pPr>
            <a:lvl2pPr>
              <a:defRPr sz="2000"/>
            </a:lvl2pPr>
            <a:lvl3pPr>
              <a:defRPr sz="1800"/>
            </a:lvl3pPr>
            <a:lvl4pPr>
              <a:defRPr sz="1600"/>
            </a:lvl4pPr>
            <a:lvl5pPr>
              <a:defRPr sz="160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solidFill>
                <a:schemeClr val="bg1"/>
              </a:solidFill>
            </a:endParaRPr>
          </a:p>
        </p:txBody>
      </p:sp>
      <p:grpSp>
        <p:nvGrpSpPr>
          <p:cNvPr id="10" name="Groupe 9">
            <a:extLst>
              <a:ext uri="{FF2B5EF4-FFF2-40B4-BE49-F238E27FC236}">
                <a16:creationId xmlns:a16="http://schemas.microsoft.com/office/drawing/2014/main"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Forme libre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2" name="Forme libre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3" name="Forme libre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grpSp>
      <p:sp>
        <p:nvSpPr>
          <p:cNvPr id="15" name="Ovale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6" name="Espace réservé du numéro de diapositive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a:prstGeom prst="rect">
            <a:avLst/>
          </a:prstGeom>
        </p:spPr>
        <p:txBody>
          <a:bodyPr lIns="0" tIns="0" rIns="0" bIns="0" rtlCol="0"/>
          <a:lstStyle>
            <a:lvl1pPr algn="ctr">
              <a:defRPr sz="900">
                <a:solidFill>
                  <a:schemeClr val="bg1"/>
                </a:solidFill>
                <a:latin typeface="+mn-lt"/>
              </a:defRPr>
            </a:lvl1pPr>
          </a:lstStyle>
          <a:p>
            <a:pPr rtl="0"/>
            <a:fld id="{9EC71654-96A5-4280-94F3-931C61A9F92C}" type="slidenum">
              <a:rPr lang="fr-FR" noProof="0" smtClean="0"/>
              <a:pPr rtl="0"/>
              <a:t>‹N°›</a:t>
            </a:fld>
            <a:endParaRPr lang="fr-FR" noProof="0" dirty="0"/>
          </a:p>
        </p:txBody>
      </p:sp>
      <p:sp>
        <p:nvSpPr>
          <p:cNvPr id="23" name="Espace réservé d’image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rtlCol="0" anchor="ctr">
            <a:noAutofit/>
          </a:bodyPr>
          <a:lstStyle>
            <a:lvl1pPr marL="0" indent="0" algn="ctr">
              <a:buNone/>
              <a:defRPr/>
            </a:lvl1pPr>
          </a:lstStyle>
          <a:p>
            <a:pPr rtl="0"/>
            <a:r>
              <a:rPr lang="fr-FR" noProof="0"/>
              <a:t>Cliquez sur l'icône pour ajouter une image</a:t>
            </a:r>
            <a:endParaRPr lang="fr-FR" noProof="0" dirty="0"/>
          </a:p>
        </p:txBody>
      </p:sp>
      <p:sp>
        <p:nvSpPr>
          <p:cNvPr id="14" name="Titr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rtlCol="0">
            <a:noAutofit/>
          </a:bodyPr>
          <a:lstStyle>
            <a:lvl1pPr>
              <a:defRPr sz="3200" b="1" cap="all" baseline="0"/>
            </a:lvl1pPr>
          </a:lstStyle>
          <a:p>
            <a:pPr rtl="0"/>
            <a:r>
              <a:rPr lang="fr-FR" noProof="0"/>
              <a:t>Modifiez le style du titre</a:t>
            </a:r>
            <a:endParaRPr lang="fr-FR" noProof="0" dirty="0"/>
          </a:p>
        </p:txBody>
      </p:sp>
      <p:pic>
        <p:nvPicPr>
          <p:cNvPr id="17" name="Image 16">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4976" y="5980260"/>
            <a:ext cx="1235968" cy="858274"/>
          </a:xfrm>
          <a:prstGeom prst="rect">
            <a:avLst/>
          </a:prstGeom>
        </p:spPr>
      </p:pic>
    </p:spTree>
    <p:extLst>
      <p:ext uri="{BB962C8B-B14F-4D97-AF65-F5344CB8AC3E}">
        <p14:creationId xmlns:p14="http://schemas.microsoft.com/office/powerpoint/2010/main" val="169620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0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970CD0-696D-4313-96BA-4AA72C813BD0}"/>
              </a:ext>
            </a:extLst>
          </p:cNvPr>
          <p:cNvSpPr>
            <a:spLocks noGrp="1"/>
          </p:cNvSpPr>
          <p:nvPr>
            <p:ph type="title" hasCustomPrompt="1"/>
          </p:nvPr>
        </p:nvSpPr>
        <p:spPr>
          <a:xfrm>
            <a:off x="1172960" y="2594223"/>
            <a:ext cx="2942001" cy="1325563"/>
          </a:xfrm>
        </p:spPr>
        <p:txBody>
          <a:bodyPr lIns="0" tIns="0" rIns="0" bIns="0" rtlCol="0">
            <a:noAutofit/>
          </a:bodyPr>
          <a:lstStyle>
            <a:lvl1pPr>
              <a:defRPr sz="3200" b="1" cap="all" baseline="0"/>
            </a:lvl1pPr>
          </a:lstStyle>
          <a:p>
            <a:pPr rtl="0"/>
            <a:r>
              <a:rPr lang="fr-FR" noProof="0" dirty="0" err="1"/>
              <a:t>ChAPITRE</a:t>
            </a:r>
            <a:endParaRPr lang="fr-FR" noProof="0" dirty="0"/>
          </a:p>
        </p:txBody>
      </p:sp>
      <p:sp>
        <p:nvSpPr>
          <p:cNvPr id="3" name="Espace réservé au contenu 2">
            <a:extLst>
              <a:ext uri="{FF2B5EF4-FFF2-40B4-BE49-F238E27FC236}">
                <a16:creationId xmlns:a16="http://schemas.microsoft.com/office/drawing/2014/main" id="{0FEE9886-36F0-4E06-A3A6-D8F00B0665A1}"/>
              </a:ext>
            </a:extLst>
          </p:cNvPr>
          <p:cNvSpPr>
            <a:spLocks noGrp="1"/>
          </p:cNvSpPr>
          <p:nvPr>
            <p:ph idx="1"/>
          </p:nvPr>
        </p:nvSpPr>
        <p:spPr>
          <a:xfrm>
            <a:off x="538960" y="3428999"/>
            <a:ext cx="4914189" cy="2747963"/>
          </a:xfrm>
        </p:spPr>
        <p:txBody>
          <a:bodyPr lIns="0" tIns="0" rIns="0" bIns="0" rtlCol="0">
            <a:noAutofit/>
          </a:bodyPr>
          <a:lstStyle>
            <a:lvl1pPr>
              <a:defRPr sz="2400"/>
            </a:lvl1pPr>
            <a:lvl2pPr>
              <a:defRPr sz="2000"/>
            </a:lvl2pPr>
            <a:lvl3pPr>
              <a:defRPr sz="1800"/>
            </a:lvl3pPr>
            <a:lvl4pPr>
              <a:defRPr sz="1600"/>
            </a:lvl4pPr>
            <a:lvl5pPr>
              <a:defRPr sz="1600"/>
            </a:lvl5p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solidFill>
                <a:schemeClr val="bg1"/>
              </a:solidFill>
            </a:endParaRPr>
          </a:p>
        </p:txBody>
      </p:sp>
      <p:sp>
        <p:nvSpPr>
          <p:cNvPr id="15" name="Ovale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6" name="Espace réservé du numéro de diapositive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a:prstGeom prst="rect">
            <a:avLst/>
          </a:prstGeom>
        </p:spPr>
        <p:txBody>
          <a:bodyPr lIns="0" tIns="0" rIns="0" bIns="0" rtlCol="0"/>
          <a:lstStyle>
            <a:lvl1pPr algn="ctr">
              <a:defRPr sz="900">
                <a:solidFill>
                  <a:schemeClr val="bg1"/>
                </a:solidFill>
                <a:latin typeface="+mn-lt"/>
              </a:defRPr>
            </a:lvl1pPr>
          </a:lstStyle>
          <a:p>
            <a:pPr rtl="0"/>
            <a:fld id="{9EC71654-96A5-4280-94F3-931C61A9F92C}" type="slidenum">
              <a:rPr lang="fr-FR" noProof="0" smtClean="0"/>
              <a:pPr rtl="0"/>
              <a:t>‹N°›</a:t>
            </a:fld>
            <a:endParaRPr lang="fr-FR" noProof="0" dirty="0"/>
          </a:p>
        </p:txBody>
      </p:sp>
      <p:sp>
        <p:nvSpPr>
          <p:cNvPr id="4" name="Ovale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pic>
        <p:nvPicPr>
          <p:cNvPr id="12" name="Image 11">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4182" y="130262"/>
            <a:ext cx="1235968" cy="858274"/>
          </a:xfrm>
          <a:prstGeom prst="rect">
            <a:avLst/>
          </a:prstGeom>
        </p:spPr>
      </p:pic>
      <p:sp>
        <p:nvSpPr>
          <p:cNvPr id="20" name="Rectangle 13">
            <a:extLst>
              <a:ext uri="{FF2B5EF4-FFF2-40B4-BE49-F238E27FC236}">
                <a16:creationId xmlns:a16="http://schemas.microsoft.com/office/drawing/2014/main" id="{9D415693-E2CB-4DB4-B07C-2F96B0CAB302}"/>
              </a:ext>
            </a:extLst>
          </p:cNvPr>
          <p:cNvSpPr/>
          <p:nvPr userDrawn="1"/>
        </p:nvSpPr>
        <p:spPr>
          <a:xfrm>
            <a:off x="8421624" y="988536"/>
            <a:ext cx="3761967"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1" name="Espace réservé d’image 5">
            <a:extLst>
              <a:ext uri="{FF2B5EF4-FFF2-40B4-BE49-F238E27FC236}">
                <a16:creationId xmlns:a16="http://schemas.microsoft.com/office/drawing/2014/main" id="{FF6AC390-6F85-4B64-AE7A-E8E0D8FC89CF}"/>
              </a:ext>
            </a:extLst>
          </p:cNvPr>
          <p:cNvSpPr>
            <a:spLocks noGrp="1"/>
          </p:cNvSpPr>
          <p:nvPr>
            <p:ph type="pic" sz="quarter" idx="13"/>
          </p:nvPr>
        </p:nvSpPr>
        <p:spPr>
          <a:xfrm>
            <a:off x="6022140" y="988536"/>
            <a:ext cx="4884848" cy="4884848"/>
          </a:xfrm>
          <a:prstGeom prst="ellipse">
            <a:avLst/>
          </a:prstGeom>
          <a:solidFill>
            <a:schemeClr val="bg1">
              <a:lumMod val="85000"/>
            </a:schemeClr>
          </a:solidFill>
        </p:spPr>
        <p:txBody>
          <a:bodyPr rtlCol="0" anchor="ctr"/>
          <a:lstStyle>
            <a:lvl1pPr marL="0" indent="0" algn="ctr">
              <a:buNone/>
              <a:defRPr/>
            </a:lvl1pPr>
          </a:lstStyle>
          <a:p>
            <a:pPr rtl="0"/>
            <a:r>
              <a:rPr lang="fr-FR" noProof="0"/>
              <a:t>Cliquez sur l'icône pour ajouter une image</a:t>
            </a:r>
            <a:endParaRPr lang="fr-FR" noProof="0" dirty="0"/>
          </a:p>
        </p:txBody>
      </p:sp>
      <p:sp>
        <p:nvSpPr>
          <p:cNvPr id="24" name="Ovale 3">
            <a:extLst>
              <a:ext uri="{FF2B5EF4-FFF2-40B4-BE49-F238E27FC236}">
                <a16:creationId xmlns:a16="http://schemas.microsoft.com/office/drawing/2014/main" id="{14C1BF67-E354-4E04-8F94-BABF2B7D1AFB}"/>
              </a:ext>
            </a:extLst>
          </p:cNvPr>
          <p:cNvSpPr/>
          <p:nvPr userDrawn="1"/>
        </p:nvSpPr>
        <p:spPr>
          <a:xfrm>
            <a:off x="5829123"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Tree>
    <p:extLst>
      <p:ext uri="{BB962C8B-B14F-4D97-AF65-F5344CB8AC3E}">
        <p14:creationId xmlns:p14="http://schemas.microsoft.com/office/powerpoint/2010/main" val="19699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2" name="Ovale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3" name="Espace réservé d’image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rtlCol="0" anchor="ctr">
            <a:noAutofit/>
          </a:bodyPr>
          <a:lstStyle>
            <a:lvl1pPr marL="0" indent="0" algn="ctr">
              <a:buNone/>
              <a:defRPr sz="1100">
                <a:solidFill>
                  <a:schemeClr val="bg1"/>
                </a:solidFill>
              </a:defRPr>
            </a:lvl1pPr>
          </a:lstStyle>
          <a:p>
            <a:pPr rtl="0"/>
            <a:r>
              <a:rPr lang="fr-FR" noProof="0" dirty="0"/>
              <a:t>icône</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 name="Ovale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fr-FR" noProof="0"/>
              <a:t>Modifiez le style du titre</a:t>
            </a:r>
            <a:endParaRPr lang="fr-FR" noProof="0" dirty="0"/>
          </a:p>
        </p:txBody>
      </p:sp>
      <p:sp>
        <p:nvSpPr>
          <p:cNvPr id="3" name="Espace réservé du contenu 2">
            <a:extLst>
              <a:ext uri="{FF2B5EF4-FFF2-40B4-BE49-F238E27FC236}">
                <a16:creationId xmlns:a16="http://schemas.microsoft.com/office/drawing/2014/main" id="{0FEE9886-36F0-4E06-A3A6-D8F00B0665A1}"/>
              </a:ext>
            </a:extLst>
          </p:cNvPr>
          <p:cNvSpPr>
            <a:spLocks noGrp="1"/>
          </p:cNvSpPr>
          <p:nvPr>
            <p:ph idx="1"/>
          </p:nvPr>
        </p:nvSpPr>
        <p:spPr>
          <a:xfrm>
            <a:off x="219126" y="3207024"/>
            <a:ext cx="3445566" cy="2504663"/>
          </a:xfrm>
        </p:spPr>
        <p:txBody>
          <a:bodyPr lIns="0" tIns="0" rIns="0" bIns="0" rtlCol="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fr-FR" noProof="0"/>
              <a:t>Modifiez les styles du texte du masque</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solidFill>
                <a:schemeClr val="bg1"/>
              </a:solidFill>
            </a:endParaRPr>
          </a:p>
        </p:txBody>
      </p:sp>
      <p:sp>
        <p:nvSpPr>
          <p:cNvPr id="15" name="Ovale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6" name="Espace réservé du numéro de diapositive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a:prstGeom prst="rect">
            <a:avLst/>
          </a:prstGeom>
        </p:spPr>
        <p:txBody>
          <a:bodyPr lIns="0" tIns="0" rIns="0" bIns="0" rtlCol="0"/>
          <a:lstStyle>
            <a:lvl1pPr algn="ctr">
              <a:defRPr sz="900">
                <a:solidFill>
                  <a:schemeClr val="bg1"/>
                </a:solidFill>
                <a:latin typeface="+mn-lt"/>
              </a:defRPr>
            </a:lvl1pPr>
          </a:lstStyle>
          <a:p>
            <a:pPr rtl="0"/>
            <a:fld id="{9EC71654-96A5-4280-94F3-931C61A9F92C}" type="slidenum">
              <a:rPr lang="fr-FR" noProof="0" smtClean="0"/>
              <a:pPr rtl="0"/>
              <a:t>‹N°›</a:t>
            </a:fld>
            <a:endParaRPr lang="fr-FR" noProof="0" dirty="0"/>
          </a:p>
        </p:txBody>
      </p:sp>
      <p:sp>
        <p:nvSpPr>
          <p:cNvPr id="6" name="Espace réservé d’image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rtlCol="0" anchor="ctr"/>
          <a:lstStyle>
            <a:lvl1pPr marL="0" indent="0" algn="ctr">
              <a:buNone/>
              <a:defRPr/>
            </a:lvl1pPr>
          </a:lstStyle>
          <a:p>
            <a:pPr rtl="0"/>
            <a:r>
              <a:rPr lang="fr-FR" noProof="0"/>
              <a:t>Cliquez sur l'icône pour ajouter une image</a:t>
            </a:r>
            <a:endParaRPr lang="fr-FR" noProof="0" dirty="0"/>
          </a:p>
        </p:txBody>
      </p:sp>
      <p:sp>
        <p:nvSpPr>
          <p:cNvPr id="17" name="Espace réservé du contenu 2">
            <a:extLst>
              <a:ext uri="{FF2B5EF4-FFF2-40B4-BE49-F238E27FC236}">
                <a16:creationId xmlns:a16="http://schemas.microsoft.com/office/drawing/2014/main" id="{147C9C38-5B17-467D-B581-EF28ECB11E80}"/>
              </a:ext>
            </a:extLst>
          </p:cNvPr>
          <p:cNvSpPr>
            <a:spLocks noGrp="1"/>
          </p:cNvSpPr>
          <p:nvPr>
            <p:ph idx="14"/>
          </p:nvPr>
        </p:nvSpPr>
        <p:spPr>
          <a:xfrm>
            <a:off x="8527490" y="3207024"/>
            <a:ext cx="3445200" cy="2504663"/>
          </a:xfrm>
        </p:spPr>
        <p:txBody>
          <a:bodyPr lIns="0" tIns="0" rIns="0" bIns="0" rtlCol="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fr-FR" noProof="0"/>
              <a:t>Modifiez les styles du texte du masque</a:t>
            </a:r>
          </a:p>
        </p:txBody>
      </p:sp>
      <p:sp>
        <p:nvSpPr>
          <p:cNvPr id="20" name="Espace réservé du contenu 2">
            <a:extLst>
              <a:ext uri="{FF2B5EF4-FFF2-40B4-BE49-F238E27FC236}">
                <a16:creationId xmlns:a16="http://schemas.microsoft.com/office/drawing/2014/main" id="{FEB88DD7-AEB5-4718-AF2D-28B5B91ED715}"/>
              </a:ext>
            </a:extLst>
          </p:cNvPr>
          <p:cNvSpPr>
            <a:spLocks noGrp="1"/>
          </p:cNvSpPr>
          <p:nvPr>
            <p:ph idx="15"/>
          </p:nvPr>
        </p:nvSpPr>
        <p:spPr>
          <a:xfrm>
            <a:off x="219126" y="2711636"/>
            <a:ext cx="3445566" cy="495389"/>
          </a:xfrm>
        </p:spPr>
        <p:txBody>
          <a:bodyPr lIns="0" tIns="0" rIns="0" bIns="0" rtlCol="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fr-FR" noProof="0"/>
              <a:t>Modifiez les styles du texte du masque</a:t>
            </a:r>
          </a:p>
        </p:txBody>
      </p:sp>
      <p:sp>
        <p:nvSpPr>
          <p:cNvPr id="21" name="Espace réservé du contenu 2">
            <a:extLst>
              <a:ext uri="{FF2B5EF4-FFF2-40B4-BE49-F238E27FC236}">
                <a16:creationId xmlns:a16="http://schemas.microsoft.com/office/drawing/2014/main" id="{F694448B-800C-40EF-8F61-18C018E8374C}"/>
              </a:ext>
            </a:extLst>
          </p:cNvPr>
          <p:cNvSpPr>
            <a:spLocks noGrp="1"/>
          </p:cNvSpPr>
          <p:nvPr>
            <p:ph idx="16"/>
          </p:nvPr>
        </p:nvSpPr>
        <p:spPr>
          <a:xfrm>
            <a:off x="8527124" y="2711636"/>
            <a:ext cx="3445566" cy="495389"/>
          </a:xfrm>
        </p:spPr>
        <p:txBody>
          <a:bodyPr lIns="0" tIns="0" rIns="0" bIns="0" rtlCol="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fr-FR" noProof="0"/>
              <a:t>Modifiez les styles du texte du masque</a:t>
            </a:r>
          </a:p>
        </p:txBody>
      </p:sp>
      <p:sp>
        <p:nvSpPr>
          <p:cNvPr id="12" name="Espace réservé d’image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rtlCol="0" anchor="ctr">
            <a:noAutofit/>
          </a:bodyPr>
          <a:lstStyle>
            <a:lvl1pPr marL="0" indent="0" algn="ctr">
              <a:buNone/>
              <a:defRPr sz="1100">
                <a:solidFill>
                  <a:schemeClr val="bg1"/>
                </a:solidFill>
              </a:defRPr>
            </a:lvl1pPr>
          </a:lstStyle>
          <a:p>
            <a:pPr rtl="0"/>
            <a:r>
              <a:rPr lang="fr-FR" noProof="0" dirty="0"/>
              <a:t>icône</a:t>
            </a:r>
          </a:p>
        </p:txBody>
      </p:sp>
      <p:pic>
        <p:nvPicPr>
          <p:cNvPr id="18" name="Image 1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4976" y="5980260"/>
            <a:ext cx="1235968" cy="858274"/>
          </a:xfrm>
          <a:prstGeom prst="rect">
            <a:avLst/>
          </a:prstGeom>
        </p:spPr>
      </p:pic>
    </p:spTree>
    <p:extLst>
      <p:ext uri="{BB962C8B-B14F-4D97-AF65-F5344CB8AC3E}">
        <p14:creationId xmlns:p14="http://schemas.microsoft.com/office/powerpoint/2010/main" val="174103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position de Comparaison">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fr-FR" noProof="0"/>
              <a:t>Modifiez le style du titre</a:t>
            </a:r>
            <a:endParaRPr lang="fr-FR" noProof="0" dirty="0"/>
          </a:p>
        </p:txBody>
      </p:sp>
      <p:sp>
        <p:nvSpPr>
          <p:cNvPr id="3" name="Espace réservé du contenu 2">
            <a:extLst>
              <a:ext uri="{FF2B5EF4-FFF2-40B4-BE49-F238E27FC236}">
                <a16:creationId xmlns:a16="http://schemas.microsoft.com/office/drawing/2014/main" id="{0FEE9886-36F0-4E06-A3A6-D8F00B0665A1}"/>
              </a:ext>
            </a:extLst>
          </p:cNvPr>
          <p:cNvSpPr>
            <a:spLocks noGrp="1"/>
          </p:cNvSpPr>
          <p:nvPr>
            <p:ph idx="1"/>
          </p:nvPr>
        </p:nvSpPr>
        <p:spPr>
          <a:xfrm>
            <a:off x="680934" y="2863158"/>
            <a:ext cx="4074002" cy="2846648"/>
          </a:xfrm>
        </p:spPr>
        <p:txBody>
          <a:bodyPr lIns="0" tIns="0" rIns="0" bIns="0" rtlCol="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fr-FR" noProof="0"/>
              <a:t>Modifiez les styles du texte du masque</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solidFill>
                <a:schemeClr val="accent2"/>
              </a:solidFill>
            </a:endParaRPr>
          </a:p>
        </p:txBody>
      </p:sp>
      <p:sp>
        <p:nvSpPr>
          <p:cNvPr id="15" name="Ovale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6" name="Espace réservé du numéro de diapositive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a:prstGeom prst="rect">
            <a:avLst/>
          </a:prstGeom>
        </p:spPr>
        <p:txBody>
          <a:bodyPr lIns="0" tIns="0" rIns="0" bIns="0" rtlCol="0"/>
          <a:lstStyle>
            <a:lvl1pPr algn="ctr">
              <a:defRPr sz="900">
                <a:solidFill>
                  <a:schemeClr val="bg1"/>
                </a:solidFill>
                <a:latin typeface="+mn-lt"/>
              </a:defRPr>
            </a:lvl1pPr>
          </a:lstStyle>
          <a:p>
            <a:pPr rtl="0"/>
            <a:fld id="{9EC71654-96A5-4280-94F3-931C61A9F92C}" type="slidenum">
              <a:rPr lang="fr-FR" noProof="0" smtClean="0"/>
              <a:pPr rtl="0"/>
              <a:t>‹N°›</a:t>
            </a:fld>
            <a:endParaRPr lang="fr-FR" noProof="0" dirty="0"/>
          </a:p>
        </p:txBody>
      </p:sp>
      <p:sp>
        <p:nvSpPr>
          <p:cNvPr id="20" name="Espace réservé du contenu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rtlCol="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fr-FR" noProof="0" dirty="0"/>
              <a:t>La rubrique 01 inclut ici</a:t>
            </a:r>
          </a:p>
        </p:txBody>
      </p:sp>
      <p:sp>
        <p:nvSpPr>
          <p:cNvPr id="23" name="Espace réservé du contenu 2">
            <a:extLst>
              <a:ext uri="{FF2B5EF4-FFF2-40B4-BE49-F238E27FC236}">
                <a16:creationId xmlns:a16="http://schemas.microsoft.com/office/drawing/2014/main" id="{E5123CE7-2F8A-489B-BD99-0C2A33ADF49A}"/>
              </a:ext>
            </a:extLst>
          </p:cNvPr>
          <p:cNvSpPr>
            <a:spLocks noGrp="1"/>
          </p:cNvSpPr>
          <p:nvPr>
            <p:ph idx="19"/>
          </p:nvPr>
        </p:nvSpPr>
        <p:spPr>
          <a:xfrm>
            <a:off x="7327918" y="1648186"/>
            <a:ext cx="4074002" cy="2834508"/>
          </a:xfrm>
        </p:spPr>
        <p:txBody>
          <a:bodyPr lIns="0" tIns="0" rIns="0" bIns="0" rtlCol="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fr-FR" noProof="0"/>
              <a:t>Modifiez les styles du texte du masque</a:t>
            </a:r>
          </a:p>
        </p:txBody>
      </p:sp>
      <p:sp>
        <p:nvSpPr>
          <p:cNvPr id="25" name="Espace réservé du contenu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rtlCol="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fr-FR" noProof="0" dirty="0"/>
              <a:t>La rubrique 02 inclut ici</a:t>
            </a:r>
          </a:p>
        </p:txBody>
      </p:sp>
      <p:sp>
        <p:nvSpPr>
          <p:cNvPr id="21" name="Ovale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4" name="Espace réservé d’image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rtlCol="0" anchor="ctr">
            <a:normAutofit/>
          </a:bodyPr>
          <a:lstStyle>
            <a:lvl1pPr marL="0" indent="0" algn="ctr">
              <a:buNone/>
              <a:defRPr sz="1100">
                <a:solidFill>
                  <a:schemeClr val="bg1"/>
                </a:solidFill>
              </a:defRPr>
            </a:lvl1pPr>
          </a:lstStyle>
          <a:p>
            <a:pPr rtl="0"/>
            <a:r>
              <a:rPr lang="fr-FR" noProof="0" dirty="0"/>
              <a:t>icône</a:t>
            </a:r>
          </a:p>
        </p:txBody>
      </p:sp>
      <p:sp>
        <p:nvSpPr>
          <p:cNvPr id="28" name="Ovale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9" name="Espace réservé d’image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rtlCol="0" anchor="ctr">
            <a:normAutofit/>
          </a:bodyPr>
          <a:lstStyle>
            <a:lvl1pPr marL="0" indent="0" algn="ctr">
              <a:buNone/>
              <a:defRPr sz="1100">
                <a:solidFill>
                  <a:schemeClr val="bg1"/>
                </a:solidFill>
              </a:defRPr>
            </a:lvl1pPr>
          </a:lstStyle>
          <a:p>
            <a:pPr rtl="0"/>
            <a:r>
              <a:rPr lang="fr-FR" noProof="0" dirty="0"/>
              <a:t>icône</a:t>
            </a:r>
          </a:p>
        </p:txBody>
      </p:sp>
      <p:pic>
        <p:nvPicPr>
          <p:cNvPr id="17" name="Image 16">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4976" y="5980260"/>
            <a:ext cx="1235968" cy="858274"/>
          </a:xfrm>
          <a:prstGeom prst="rect">
            <a:avLst/>
          </a:prstGeom>
        </p:spPr>
      </p:pic>
    </p:spTree>
    <p:extLst>
      <p:ext uri="{BB962C8B-B14F-4D97-AF65-F5344CB8AC3E}">
        <p14:creationId xmlns:p14="http://schemas.microsoft.com/office/powerpoint/2010/main" val="89140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uniquement">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04B31150-A166-4DB3-A898-2154C9665891}"/>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orme libre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3" name="Forme libre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4" name="Forme libre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grpSp>
      <p:sp>
        <p:nvSpPr>
          <p:cNvPr id="6" name="Titr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fr-FR" noProof="0"/>
              <a:t>Modifiez le style du titre</a:t>
            </a:r>
            <a:endParaRPr lang="fr-FR"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solidFill>
                <a:schemeClr val="bg1"/>
              </a:solidFill>
            </a:endParaRPr>
          </a:p>
        </p:txBody>
      </p:sp>
      <p:sp>
        <p:nvSpPr>
          <p:cNvPr id="9" name="Ovale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0" name="Espace réservé du numéro de diapositive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a:prstGeom prst="rect">
            <a:avLst/>
          </a:prstGeom>
        </p:spPr>
        <p:txBody>
          <a:bodyPr lIns="0" tIns="0" rIns="0" bIns="0" rtlCol="0"/>
          <a:lstStyle>
            <a:lvl1pPr algn="ctr">
              <a:defRPr sz="900">
                <a:solidFill>
                  <a:schemeClr val="bg1"/>
                </a:solidFill>
                <a:latin typeface="+mn-lt"/>
              </a:defRPr>
            </a:lvl1pPr>
          </a:lstStyle>
          <a:p>
            <a:pPr rtl="0"/>
            <a:fld id="{9EC71654-96A5-4280-94F3-931C61A9F92C}" type="slidenum">
              <a:rPr lang="fr-FR" noProof="0" smtClean="0"/>
              <a:pPr rtl="0"/>
              <a:t>‹N°›</a:t>
            </a:fld>
            <a:endParaRPr lang="fr-FR" noProof="0" dirty="0"/>
          </a:p>
        </p:txBody>
      </p:sp>
      <p:pic>
        <p:nvPicPr>
          <p:cNvPr id="15" name="Image 14">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4976" y="5980260"/>
            <a:ext cx="1235968" cy="858274"/>
          </a:xfrm>
          <a:prstGeom prst="rect">
            <a:avLst/>
          </a:prstGeom>
        </p:spPr>
      </p:pic>
    </p:spTree>
    <p:extLst>
      <p:ext uri="{BB962C8B-B14F-4D97-AF65-F5344CB8AC3E}">
        <p14:creationId xmlns:p14="http://schemas.microsoft.com/office/powerpoint/2010/main" val="156476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e d’équipe">
    <p:spTree>
      <p:nvGrpSpPr>
        <p:cNvPr id="1" name=""/>
        <p:cNvGrpSpPr/>
        <p:nvPr/>
      </p:nvGrpSpPr>
      <p:grpSpPr>
        <a:xfrm>
          <a:off x="0" y="0"/>
          <a:ext cx="0" cy="0"/>
          <a:chOff x="0" y="0"/>
          <a:chExt cx="0" cy="0"/>
        </a:xfrm>
      </p:grpSpPr>
      <p:grpSp>
        <p:nvGrpSpPr>
          <p:cNvPr id="35" name="Groupe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orme libre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7" name="Forme libre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8" name="Forme libre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grpSp>
      <p:sp>
        <p:nvSpPr>
          <p:cNvPr id="23" name="Ovale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4" name="Ovale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5" name="Ovale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6" name="Ovale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0" name="Forme libre : Form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1" name="Forme libre : Form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2" name="Forme libre : Form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7" name="Forme libre : Form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6" name="Titr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fr-FR" noProof="0"/>
              <a:t>Modifiez le style du titre</a:t>
            </a:r>
            <a:endParaRPr lang="fr-FR"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solidFill>
                <a:schemeClr val="bg1"/>
              </a:solidFill>
            </a:endParaRPr>
          </a:p>
        </p:txBody>
      </p:sp>
      <p:sp>
        <p:nvSpPr>
          <p:cNvPr id="9" name="Ovale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0" name="Espace réservé du numéro de diapositive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a:prstGeom prst="rect">
            <a:avLst/>
          </a:prstGeom>
        </p:spPr>
        <p:txBody>
          <a:bodyPr lIns="0" tIns="0" rIns="0" bIns="0" rtlCol="0"/>
          <a:lstStyle>
            <a:lvl1pPr algn="ctr">
              <a:defRPr sz="900">
                <a:solidFill>
                  <a:schemeClr val="bg1"/>
                </a:solidFill>
                <a:latin typeface="+mn-lt"/>
              </a:defRPr>
            </a:lvl1pPr>
          </a:lstStyle>
          <a:p>
            <a:pPr rtl="0"/>
            <a:fld id="{9EC71654-96A5-4280-94F3-931C61A9F92C}" type="slidenum">
              <a:rPr lang="fr-FR" noProof="0" smtClean="0"/>
              <a:pPr rtl="0"/>
              <a:t>‹N°›</a:t>
            </a:fld>
            <a:endParaRPr lang="fr-FR" noProof="0" dirty="0"/>
          </a:p>
        </p:txBody>
      </p:sp>
      <p:sp>
        <p:nvSpPr>
          <p:cNvPr id="3" name="Espace réservé d’image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rtlCol="0" anchor="ctr">
            <a:normAutofit/>
          </a:bodyPr>
          <a:lstStyle>
            <a:lvl1pPr marL="0" indent="0" algn="ctr">
              <a:buNone/>
              <a:defRPr sz="2000"/>
            </a:lvl1pPr>
          </a:lstStyle>
          <a:p>
            <a:pPr rtl="0"/>
            <a:r>
              <a:rPr lang="fr-FR" noProof="0"/>
              <a:t>Cliquez sur l'icône pour ajouter une image</a:t>
            </a:r>
            <a:endParaRPr lang="fr-FR" noProof="0" dirty="0"/>
          </a:p>
        </p:txBody>
      </p:sp>
      <p:sp>
        <p:nvSpPr>
          <p:cNvPr id="11" name="Espace réservé d’image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rtlCol="0" anchor="ctr">
            <a:normAutofit/>
          </a:bodyPr>
          <a:lstStyle>
            <a:lvl1pPr marL="0" indent="0" algn="ctr">
              <a:buNone/>
              <a:defRPr sz="2000"/>
            </a:lvl1pPr>
          </a:lstStyle>
          <a:p>
            <a:pPr rtl="0"/>
            <a:r>
              <a:rPr lang="fr-FR" noProof="0"/>
              <a:t>Cliquez sur l'icône pour ajouter une image</a:t>
            </a:r>
            <a:endParaRPr lang="fr-FR" noProof="0" dirty="0"/>
          </a:p>
        </p:txBody>
      </p:sp>
      <p:sp>
        <p:nvSpPr>
          <p:cNvPr id="12" name="Espace réservé d’image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rtlCol="0" anchor="ctr">
            <a:normAutofit/>
          </a:bodyPr>
          <a:lstStyle>
            <a:lvl1pPr marL="0" indent="0" algn="ctr">
              <a:buNone/>
              <a:defRPr sz="2000"/>
            </a:lvl1pPr>
          </a:lstStyle>
          <a:p>
            <a:pPr rtl="0"/>
            <a:r>
              <a:rPr lang="fr-FR" noProof="0"/>
              <a:t>Cliquez sur l'icône pour ajouter une image</a:t>
            </a:r>
            <a:endParaRPr lang="fr-FR" noProof="0" dirty="0"/>
          </a:p>
        </p:txBody>
      </p:sp>
      <p:sp>
        <p:nvSpPr>
          <p:cNvPr id="13" name="Espace réservé d’image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rtlCol="0" anchor="ctr">
            <a:normAutofit/>
          </a:bodyPr>
          <a:lstStyle>
            <a:lvl1pPr marL="0" indent="0" algn="ctr">
              <a:buNone/>
              <a:defRPr sz="2000"/>
            </a:lvl1pPr>
          </a:lstStyle>
          <a:p>
            <a:pPr rtl="0"/>
            <a:r>
              <a:rPr lang="fr-FR" noProof="0"/>
              <a:t>Cliquez sur l'icône pour ajouter une image</a:t>
            </a:r>
            <a:endParaRPr lang="fr-FR" noProof="0" dirty="0"/>
          </a:p>
        </p:txBody>
      </p:sp>
      <p:sp>
        <p:nvSpPr>
          <p:cNvPr id="27" name="Espace réservé du contenu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fr-FR" noProof="0"/>
              <a:t>Modifiez les styles du texte du masque</a:t>
            </a:r>
          </a:p>
        </p:txBody>
      </p:sp>
      <p:sp>
        <p:nvSpPr>
          <p:cNvPr id="28" name="Espace réservé du contenu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rtlCol="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fr-FR" noProof="0" dirty="0"/>
              <a:t>Cadre 01</a:t>
            </a:r>
          </a:p>
        </p:txBody>
      </p:sp>
      <p:sp>
        <p:nvSpPr>
          <p:cNvPr id="29" name="Espace réservé du contenu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fr-FR" noProof="0"/>
              <a:t>Modifiez les styles du texte du masque</a:t>
            </a:r>
          </a:p>
        </p:txBody>
      </p:sp>
      <p:sp>
        <p:nvSpPr>
          <p:cNvPr id="30" name="Espace réservé du contenu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rtlCol="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fr-FR" noProof="0" dirty="0"/>
              <a:t>Cadre 01</a:t>
            </a:r>
          </a:p>
        </p:txBody>
      </p:sp>
      <p:sp>
        <p:nvSpPr>
          <p:cNvPr id="31" name="Espace réservé du contenu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fr-FR" noProof="0"/>
              <a:t>Modifiez les styles du texte du masque</a:t>
            </a:r>
          </a:p>
        </p:txBody>
      </p:sp>
      <p:sp>
        <p:nvSpPr>
          <p:cNvPr id="32" name="Espace réservé du contenu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rtlCol="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fr-FR" noProof="0" dirty="0"/>
              <a:t>Cadre 01</a:t>
            </a:r>
          </a:p>
        </p:txBody>
      </p:sp>
      <p:sp>
        <p:nvSpPr>
          <p:cNvPr id="33" name="Espace réservé du contenu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fr-FR" noProof="0"/>
              <a:t>Modifiez les styles du texte du masque</a:t>
            </a:r>
          </a:p>
        </p:txBody>
      </p:sp>
      <p:sp>
        <p:nvSpPr>
          <p:cNvPr id="34" name="Espace réservé du contenu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rtlCol="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fr-FR" noProof="0" dirty="0"/>
              <a:t>Cadre 01</a:t>
            </a:r>
          </a:p>
        </p:txBody>
      </p:sp>
      <p:pic>
        <p:nvPicPr>
          <p:cNvPr id="39" name="Image 38">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4976" y="5980260"/>
            <a:ext cx="1235968" cy="858274"/>
          </a:xfrm>
          <a:prstGeom prst="rect">
            <a:avLst/>
          </a:prstGeom>
        </p:spPr>
      </p:pic>
    </p:spTree>
    <p:extLst>
      <p:ext uri="{BB962C8B-B14F-4D97-AF65-F5344CB8AC3E}">
        <p14:creationId xmlns:p14="http://schemas.microsoft.com/office/powerpoint/2010/main" val="3876503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fr-FR" noProof="0" dirty="0"/>
              <a:t>Modifiez le style du titre</a:t>
            </a:r>
          </a:p>
        </p:txBody>
      </p:sp>
      <p:sp>
        <p:nvSpPr>
          <p:cNvPr id="3" name="Espace réservé du texte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4" name="Espace réservé de la date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D4EC748F-88DB-4BA1-B6AB-BE1A47757B27}" type="datetime1">
              <a:rPr lang="fr-FR" noProof="0" smtClean="0"/>
              <a:t>11/03/2024</a:t>
            </a:fld>
            <a:endParaRPr lang="fr-FR" noProof="0" dirty="0"/>
          </a:p>
        </p:txBody>
      </p:sp>
      <p:sp>
        <p:nvSpPr>
          <p:cNvPr id="5" name="Espace réservé du pied de page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fr-FR" noProof="0" dirty="0"/>
          </a:p>
        </p:txBody>
      </p:sp>
      <p:sp>
        <p:nvSpPr>
          <p:cNvPr id="7" name="Ovale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8" name="Espace réservé du numéro de diapositive 5">
            <a:extLst>
              <a:ext uri="{FF2B5EF4-FFF2-40B4-BE49-F238E27FC236}">
                <a16:creationId xmlns:a16="http://schemas.microsoft.com/office/drawing/2014/main" id="{996B64B9-1DF0-4EE9-BAB5-72AFA94B9AFD}"/>
              </a:ext>
            </a:extLst>
          </p:cNvPr>
          <p:cNvSpPr>
            <a:spLocks noGrp="1"/>
          </p:cNvSpPr>
          <p:nvPr>
            <p:ph type="sldNum" sz="quarter" idx="4"/>
          </p:nvPr>
        </p:nvSpPr>
        <p:spPr>
          <a:xfrm>
            <a:off x="11363696" y="6455739"/>
            <a:ext cx="294460" cy="187367"/>
          </a:xfrm>
          <a:prstGeom prst="rect">
            <a:avLst/>
          </a:prstGeom>
        </p:spPr>
        <p:txBody>
          <a:bodyPr lIns="0" tIns="0" rIns="0" bIns="0" rtlCol="0"/>
          <a:lstStyle>
            <a:lvl1pPr algn="ctr">
              <a:defRPr sz="900">
                <a:solidFill>
                  <a:schemeClr val="bg1"/>
                </a:solidFill>
                <a:latin typeface="+mn-lt"/>
              </a:defRPr>
            </a:lvl1pPr>
          </a:lstStyle>
          <a:p>
            <a:pPr rtl="0"/>
            <a:fld id="{9EC71654-96A5-4280-94F3-931C61A9F92C}" type="slidenum">
              <a:rPr lang="fr-FR" noProof="0" smtClean="0"/>
              <a:pPr rtl="0"/>
              <a:t>‹N°›</a:t>
            </a:fld>
            <a:endParaRPr lang="fr-FR" noProof="0" dirty="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61" r:id="rId5"/>
    <p:sldLayoutId id="2147483662" r:id="rId6"/>
    <p:sldLayoutId id="2147483663" r:id="rId7"/>
    <p:sldLayoutId id="2147483654"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microsoft.com/office/2014/relationships/chartEx" Target="../charts/chartEx1.xml"/><Relationship Id="rId1" Type="http://schemas.openxmlformats.org/officeDocument/2006/relationships/slideLayout" Target="../slideLayouts/slideLayout14.xml"/><Relationship Id="rId5" Type="http://schemas.openxmlformats.org/officeDocument/2006/relationships/image" Target="../media/image20.png"/><Relationship Id="rId4" Type="http://schemas.microsoft.com/office/2014/relationships/chartEx" Target="../charts/chartEx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10.png"/><Relationship Id="rId2" Type="http://schemas.microsoft.com/office/2014/relationships/chartEx" Target="../charts/chartEx3.xml"/><Relationship Id="rId1" Type="http://schemas.openxmlformats.org/officeDocument/2006/relationships/slideLayout" Target="../slideLayouts/slideLayout15.xml"/><Relationship Id="rId5" Type="http://schemas.openxmlformats.org/officeDocument/2006/relationships/image" Target="../media/image22.sv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AB08B8-3DB3-4637-AE23-B8DB96D9FCEC}"/>
              </a:ext>
            </a:extLst>
          </p:cNvPr>
          <p:cNvSpPr>
            <a:spLocks noGrp="1"/>
          </p:cNvSpPr>
          <p:nvPr>
            <p:ph type="ctrTitle"/>
          </p:nvPr>
        </p:nvSpPr>
        <p:spPr>
          <a:xfrm>
            <a:off x="6337688" y="2874854"/>
            <a:ext cx="5143500" cy="2090808"/>
          </a:xfrm>
        </p:spPr>
        <p:txBody>
          <a:bodyPr rtlCol="0"/>
          <a:lstStyle/>
          <a:p>
            <a:pPr rtl="0"/>
            <a:r>
              <a:rPr lang="fr-FR" dirty="0"/>
              <a:t>COMITE CITOYEN </a:t>
            </a:r>
            <a:r>
              <a:rPr lang="fr-FR"/>
              <a:t>BUDGETAIRE 12/03/2024</a:t>
            </a:r>
            <a:endParaRPr lang="fr-FR" dirty="0"/>
          </a:p>
        </p:txBody>
      </p:sp>
      <p:pic>
        <p:nvPicPr>
          <p:cNvPr id="10" name="Espace réservé d’image 9">
            <a:extLst>
              <a:ext uri="{FF2B5EF4-FFF2-40B4-BE49-F238E27FC236}">
                <a16:creationId xmlns:a16="http://schemas.microsoft.com/office/drawing/2014/main" id="{ABD7F97D-15E8-4032-B615-0562046B7542}"/>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710812" y="730068"/>
            <a:ext cx="5305661" cy="5302615"/>
          </a:xfrm>
        </p:spPr>
      </p:pic>
    </p:spTree>
    <p:extLst>
      <p:ext uri="{BB962C8B-B14F-4D97-AF65-F5344CB8AC3E}">
        <p14:creationId xmlns:p14="http://schemas.microsoft.com/office/powerpoint/2010/main" val="1279796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508E7DEF-5EA4-4B53-AA06-D5EF914BA2AA}"/>
              </a:ext>
            </a:extLst>
          </p:cNvPr>
          <p:cNvSpPr>
            <a:spLocks noGrp="1"/>
          </p:cNvSpPr>
          <p:nvPr>
            <p:ph type="title"/>
          </p:nvPr>
        </p:nvSpPr>
        <p:spPr>
          <a:xfrm>
            <a:off x="936353" y="2135460"/>
            <a:ext cx="10515600" cy="1293540"/>
          </a:xfrm>
        </p:spPr>
        <p:txBody>
          <a:bodyPr anchor="b">
            <a:normAutofit/>
          </a:bodyPr>
          <a:lstStyle/>
          <a:p>
            <a:r>
              <a:rPr lang="fr-FR" sz="3600" dirty="0"/>
              <a:t>BUDGET DE FONCTIONNEMENT</a:t>
            </a:r>
            <a:br>
              <a:rPr lang="fr-FR" sz="3600" dirty="0"/>
            </a:br>
            <a:r>
              <a:rPr lang="fr-FR" sz="3600" dirty="0"/>
              <a:t>par politique publique</a:t>
            </a:r>
          </a:p>
        </p:txBody>
      </p:sp>
      <p:sp>
        <p:nvSpPr>
          <p:cNvPr id="17" name="Slide Number Placeholder 3" hidden="1">
            <a:extLst>
              <a:ext uri="{FF2B5EF4-FFF2-40B4-BE49-F238E27FC236}">
                <a16:creationId xmlns:a16="http://schemas.microsoft.com/office/drawing/2014/main" id="{6A129291-641B-4A76-A06F-1CB2D2F4277C}"/>
              </a:ext>
            </a:extLst>
          </p:cNvPr>
          <p:cNvSpPr>
            <a:spLocks noGrp="1"/>
          </p:cNvSpPr>
          <p:nvPr>
            <p:ph type="sldNum" sz="quarter" idx="12"/>
          </p:nvPr>
        </p:nvSpPr>
        <p:spPr/>
        <p:txBody>
          <a:bodyPr/>
          <a:lstStyle/>
          <a:p>
            <a:pPr rtl="0">
              <a:spcAft>
                <a:spcPts val="600"/>
              </a:spcAft>
            </a:pPr>
            <a:fld id="{9EC71654-96A5-4280-94F3-931C61A9F92C}" type="slidenum">
              <a:rPr lang="fr-FR" noProof="0" smtClean="0"/>
              <a:pPr rtl="0">
                <a:spcAft>
                  <a:spcPts val="600"/>
                </a:spcAft>
              </a:pPr>
              <a:t>10</a:t>
            </a:fld>
            <a:endParaRPr lang="fr-FR" noProof="0"/>
          </a:p>
        </p:txBody>
      </p:sp>
      <p:sp>
        <p:nvSpPr>
          <p:cNvPr id="14" name="Espace réservé du texte 13">
            <a:extLst>
              <a:ext uri="{FF2B5EF4-FFF2-40B4-BE49-F238E27FC236}">
                <a16:creationId xmlns:a16="http://schemas.microsoft.com/office/drawing/2014/main" id="{633524C7-3840-4927-8F7A-2C5482A1FC96}"/>
              </a:ext>
            </a:extLst>
          </p:cNvPr>
          <p:cNvSpPr>
            <a:spLocks noGrp="1"/>
          </p:cNvSpPr>
          <p:nvPr>
            <p:ph type="body" idx="1"/>
          </p:nvPr>
        </p:nvSpPr>
        <p:spPr/>
        <p:txBody>
          <a:bodyPr>
            <a:normAutofit/>
          </a:bodyPr>
          <a:lstStyle/>
          <a:p>
            <a:r>
              <a:rPr lang="fr-FR" sz="2400" dirty="0"/>
              <a:t>BUDGET PRIMITIF 2024</a:t>
            </a:r>
          </a:p>
        </p:txBody>
      </p:sp>
      <p:sp>
        <p:nvSpPr>
          <p:cNvPr id="2" name="Espace réservé du numéro de diapositive 1" hidden="1"/>
          <p:cNvSpPr>
            <a:spLocks noGrp="1"/>
          </p:cNvSpPr>
          <p:nvPr>
            <p:ph type="sldNum" sz="quarter" idx="4294967295"/>
          </p:nvPr>
        </p:nvSpPr>
        <p:spPr>
          <a:xfrm>
            <a:off x="11896725" y="6456363"/>
            <a:ext cx="295275" cy="187325"/>
          </a:xfrm>
        </p:spPr>
        <p:txBody>
          <a:bodyPr/>
          <a:lstStyle/>
          <a:p>
            <a:pPr>
              <a:spcAft>
                <a:spcPts val="600"/>
              </a:spcAft>
            </a:pPr>
            <a:fld id="{9EC71654-96A5-4280-94F3-931C61A9F92C}" type="slidenum">
              <a:rPr lang="fr-FR" noProof="0" smtClean="0"/>
              <a:pPr>
                <a:spcAft>
                  <a:spcPts val="600"/>
                </a:spcAft>
              </a:pPr>
              <a:t>10</a:t>
            </a:fld>
            <a:endParaRPr lang="fr-FR" noProof="0"/>
          </a:p>
        </p:txBody>
      </p:sp>
      <p:sp>
        <p:nvSpPr>
          <p:cNvPr id="22" name="Slide Number Placeholder 3">
            <a:extLst>
              <a:ext uri="{FF2B5EF4-FFF2-40B4-BE49-F238E27FC236}">
                <a16:creationId xmlns:a16="http://schemas.microsoft.com/office/drawing/2014/main" id="{868C8541-32E4-4BE4-A7A9-6BB001FA7D57}"/>
              </a:ext>
            </a:extLst>
          </p:cNvPr>
          <p:cNvSpPr>
            <a:spLocks noGrp="1"/>
          </p:cNvSpPr>
          <p:nvPr>
            <p:ph type="sldNum" sz="quarter" idx="4294967295"/>
          </p:nvPr>
        </p:nvSpPr>
        <p:spPr>
          <a:xfrm>
            <a:off x="11347450" y="6474292"/>
            <a:ext cx="295275" cy="187325"/>
          </a:xfrm>
        </p:spPr>
        <p:txBody>
          <a:bodyPr/>
          <a:lstStyle/>
          <a:p>
            <a:pPr rtl="0">
              <a:spcAft>
                <a:spcPts val="600"/>
              </a:spcAft>
            </a:pPr>
            <a:fld id="{9EC71654-96A5-4280-94F3-931C61A9F92C}" type="slidenum">
              <a:rPr lang="fr-FR" b="1" noProof="0" smtClean="0">
                <a:solidFill>
                  <a:schemeClr val="accent5"/>
                </a:solidFill>
              </a:rPr>
              <a:pPr rtl="0">
                <a:spcAft>
                  <a:spcPts val="600"/>
                </a:spcAft>
              </a:pPr>
              <a:t>10</a:t>
            </a:fld>
            <a:endParaRPr lang="fr-FR" b="1" noProof="0" dirty="0">
              <a:solidFill>
                <a:schemeClr val="accent5"/>
              </a:solidFill>
            </a:endParaRPr>
          </a:p>
        </p:txBody>
      </p:sp>
    </p:spTree>
    <p:extLst>
      <p:ext uri="{BB962C8B-B14F-4D97-AF65-F5344CB8AC3E}">
        <p14:creationId xmlns:p14="http://schemas.microsoft.com/office/powerpoint/2010/main" val="3257888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143B1893-D86B-46CE-9407-8BF0E789A7AD}"/>
              </a:ext>
            </a:extLst>
          </p:cNvPr>
          <p:cNvSpPr>
            <a:spLocks noGrp="1"/>
          </p:cNvSpPr>
          <p:nvPr>
            <p:ph type="sldNum" sz="quarter" idx="12"/>
          </p:nvPr>
        </p:nvSpPr>
        <p:spPr/>
        <p:txBody>
          <a:bodyPr/>
          <a:lstStyle/>
          <a:p>
            <a:pPr rtl="0"/>
            <a:fld id="{9EC71654-96A5-4280-94F3-931C61A9F92C}" type="slidenum">
              <a:rPr lang="fr-FR" noProof="0" smtClean="0"/>
              <a:pPr rtl="0"/>
              <a:t>11</a:t>
            </a:fld>
            <a:endParaRPr lang="fr-FR" noProof="0" dirty="0"/>
          </a:p>
        </p:txBody>
      </p:sp>
      <p:graphicFrame>
        <p:nvGraphicFramePr>
          <p:cNvPr id="6" name="Objet 5">
            <a:extLst>
              <a:ext uri="{FF2B5EF4-FFF2-40B4-BE49-F238E27FC236}">
                <a16:creationId xmlns:a16="http://schemas.microsoft.com/office/drawing/2014/main" id="{E27FD3E4-C70B-400C-B6B8-9A0B7CC90C40}"/>
              </a:ext>
            </a:extLst>
          </p:cNvPr>
          <p:cNvGraphicFramePr>
            <a:graphicFrameLocks noChangeAspect="1"/>
          </p:cNvGraphicFramePr>
          <p:nvPr>
            <p:extLst>
              <p:ext uri="{D42A27DB-BD31-4B8C-83A1-F6EECF244321}">
                <p14:modId xmlns:p14="http://schemas.microsoft.com/office/powerpoint/2010/main" val="780925584"/>
              </p:ext>
            </p:extLst>
          </p:nvPr>
        </p:nvGraphicFramePr>
        <p:xfrm>
          <a:off x="2235200" y="504825"/>
          <a:ext cx="8875183" cy="5848350"/>
        </p:xfrm>
        <a:graphic>
          <a:graphicData uri="http://schemas.openxmlformats.org/presentationml/2006/ole">
            <mc:AlternateContent xmlns:mc="http://schemas.openxmlformats.org/markup-compatibility/2006">
              <mc:Choice xmlns:v="urn:schemas-microsoft-com:vml" Requires="v">
                <p:oleObj spid="_x0000_s1036" name="Worksheet" r:id="rId3" imgW="8724861" imgH="5848251" progId="Excel.Sheet.12">
                  <p:embed/>
                </p:oleObj>
              </mc:Choice>
              <mc:Fallback>
                <p:oleObj name="Worksheet" r:id="rId3" imgW="8724861" imgH="5848251" progId="Excel.Sheet.12">
                  <p:embed/>
                  <p:pic>
                    <p:nvPicPr>
                      <p:cNvPr id="0" name=""/>
                      <p:cNvPicPr/>
                      <p:nvPr/>
                    </p:nvPicPr>
                    <p:blipFill>
                      <a:blip r:embed="rId4"/>
                      <a:stretch>
                        <a:fillRect/>
                      </a:stretch>
                    </p:blipFill>
                    <p:spPr>
                      <a:xfrm>
                        <a:off x="2235200" y="504825"/>
                        <a:ext cx="8875183" cy="5848350"/>
                      </a:xfrm>
                      <a:prstGeom prst="rect">
                        <a:avLst/>
                      </a:prstGeom>
                    </p:spPr>
                  </p:pic>
                </p:oleObj>
              </mc:Fallback>
            </mc:AlternateContent>
          </a:graphicData>
        </a:graphic>
      </p:graphicFrame>
    </p:spTree>
    <p:extLst>
      <p:ext uri="{BB962C8B-B14F-4D97-AF65-F5344CB8AC3E}">
        <p14:creationId xmlns:p14="http://schemas.microsoft.com/office/powerpoint/2010/main" val="630324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F673B9B-EC7F-4746-B315-77376A098305}"/>
              </a:ext>
            </a:extLst>
          </p:cNvPr>
          <p:cNvSpPr>
            <a:spLocks noGrp="1"/>
          </p:cNvSpPr>
          <p:nvPr>
            <p:ph type="title"/>
          </p:nvPr>
        </p:nvSpPr>
        <p:spPr>
          <a:xfrm>
            <a:off x="520700" y="439943"/>
            <a:ext cx="11150600" cy="920336"/>
          </a:xfrm>
        </p:spPr>
        <p:txBody>
          <a:bodyPr/>
          <a:lstStyle/>
          <a:p>
            <a:pPr algn="ctr"/>
            <a:r>
              <a:rPr lang="fr-FR" dirty="0">
                <a:solidFill>
                  <a:srgbClr val="007ABF"/>
                </a:solidFill>
              </a:rPr>
              <a:t>budget DE FONCTIONNEMENT </a:t>
            </a:r>
            <a:r>
              <a:rPr lang="fr-FR" sz="4000" dirty="0">
                <a:solidFill>
                  <a:srgbClr val="007ABF"/>
                </a:solidFill>
              </a:rPr>
              <a:t>2024</a:t>
            </a:r>
            <a:br>
              <a:rPr lang="fr-FR" dirty="0">
                <a:solidFill>
                  <a:srgbClr val="007ABF"/>
                </a:solidFill>
              </a:rPr>
            </a:br>
            <a:r>
              <a:rPr lang="fr-FR" dirty="0">
                <a:solidFill>
                  <a:srgbClr val="007ABF"/>
                </a:solidFill>
              </a:rPr>
              <a:t>par politique publique</a:t>
            </a:r>
          </a:p>
        </p:txBody>
      </p:sp>
      <p:sp>
        <p:nvSpPr>
          <p:cNvPr id="4" name="Espace réservé du numéro de diapositive 3">
            <a:extLst>
              <a:ext uri="{FF2B5EF4-FFF2-40B4-BE49-F238E27FC236}">
                <a16:creationId xmlns:a16="http://schemas.microsoft.com/office/drawing/2014/main" id="{981C90A3-67E2-4DDE-8C4D-583A1BFD474B}"/>
              </a:ext>
            </a:extLst>
          </p:cNvPr>
          <p:cNvSpPr>
            <a:spLocks noGrp="1"/>
          </p:cNvSpPr>
          <p:nvPr>
            <p:ph type="sldNum" sz="quarter" idx="12"/>
          </p:nvPr>
        </p:nvSpPr>
        <p:spPr>
          <a:xfrm>
            <a:off x="11363696" y="6455739"/>
            <a:ext cx="294460" cy="187367"/>
          </a:xfrm>
        </p:spPr>
        <p:txBody>
          <a:bodyPr/>
          <a:lstStyle/>
          <a:p>
            <a:fld id="{9EC71654-96A5-4280-94F3-931C61A9F92C}" type="slidenum">
              <a:rPr lang="fr-FR" noProof="0" smtClean="0"/>
              <a:pPr/>
              <a:t>12</a:t>
            </a:fld>
            <a:endParaRPr lang="fr-FR" noProof="0" dirty="0"/>
          </a:p>
        </p:txBody>
      </p:sp>
      <mc:AlternateContent xmlns:mc="http://schemas.openxmlformats.org/markup-compatibility/2006" xmlns:cx1="http://schemas.microsoft.com/office/drawing/2015/9/8/chartex">
        <mc:Choice Requires="cx1">
          <p:graphicFrame>
            <p:nvGraphicFramePr>
              <p:cNvPr id="2" name="Graphique 1">
                <a:extLst>
                  <a:ext uri="{FF2B5EF4-FFF2-40B4-BE49-F238E27FC236}">
                    <a16:creationId xmlns:a16="http://schemas.microsoft.com/office/drawing/2014/main" id="{A63E9289-71AC-93F7-7EF1-1C751975CB41}"/>
                  </a:ext>
                </a:extLst>
              </p:cNvPr>
              <p:cNvGraphicFramePr/>
              <p:nvPr>
                <p:extLst>
                  <p:ext uri="{D42A27DB-BD31-4B8C-83A1-F6EECF244321}">
                    <p14:modId xmlns:p14="http://schemas.microsoft.com/office/powerpoint/2010/main" val="1922727613"/>
                  </p:ext>
                </p:extLst>
              </p:nvPr>
            </p:nvGraphicFramePr>
            <p:xfrm>
              <a:off x="520700" y="1631575"/>
              <a:ext cx="10380383" cy="5145741"/>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2" name="Graphique 1">
                <a:extLst>
                  <a:ext uri="{FF2B5EF4-FFF2-40B4-BE49-F238E27FC236}">
                    <a16:creationId xmlns:a16="http://schemas.microsoft.com/office/drawing/2014/main" id="{A63E9289-71AC-93F7-7EF1-1C751975CB41}"/>
                  </a:ext>
                </a:extLst>
              </p:cNvPr>
              <p:cNvPicPr>
                <a:picLocks noGrp="1" noRot="1" noChangeAspect="1" noMove="1" noResize="1" noEditPoints="1" noAdjustHandles="1" noChangeArrowheads="1" noChangeShapeType="1"/>
              </p:cNvPicPr>
              <p:nvPr/>
            </p:nvPicPr>
            <p:blipFill>
              <a:blip r:embed="rId3"/>
              <a:stretch>
                <a:fillRect/>
              </a:stretch>
            </p:blipFill>
            <p:spPr>
              <a:xfrm>
                <a:off x="520700" y="1631575"/>
                <a:ext cx="10380383" cy="5145741"/>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7" name="Graphique 6">
                <a:extLst>
                  <a:ext uri="{FF2B5EF4-FFF2-40B4-BE49-F238E27FC236}">
                    <a16:creationId xmlns:a16="http://schemas.microsoft.com/office/drawing/2014/main" id="{581C9220-2994-B0CF-3588-F31392AF75C9}"/>
                  </a:ext>
                </a:extLst>
              </p:cNvPr>
              <p:cNvGraphicFramePr/>
              <p:nvPr>
                <p:extLst>
                  <p:ext uri="{D42A27DB-BD31-4B8C-83A1-F6EECF244321}">
                    <p14:modId xmlns:p14="http://schemas.microsoft.com/office/powerpoint/2010/main" val="2002829344"/>
                  </p:ext>
                </p:extLst>
              </p:nvPr>
            </p:nvGraphicFramePr>
            <p:xfrm>
              <a:off x="890308" y="1490081"/>
              <a:ext cx="10010775" cy="5153025"/>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7" name="Graphique 6">
                <a:extLst>
                  <a:ext uri="{FF2B5EF4-FFF2-40B4-BE49-F238E27FC236}">
                    <a16:creationId xmlns:a16="http://schemas.microsoft.com/office/drawing/2014/main" id="{581C9220-2994-B0CF-3588-F31392AF75C9}"/>
                  </a:ext>
                </a:extLst>
              </p:cNvPr>
              <p:cNvPicPr>
                <a:picLocks noGrp="1" noRot="1" noChangeAspect="1" noMove="1" noResize="1" noEditPoints="1" noAdjustHandles="1" noChangeArrowheads="1" noChangeShapeType="1"/>
              </p:cNvPicPr>
              <p:nvPr/>
            </p:nvPicPr>
            <p:blipFill>
              <a:blip r:embed="rId5"/>
              <a:stretch>
                <a:fillRect/>
              </a:stretch>
            </p:blipFill>
            <p:spPr>
              <a:xfrm>
                <a:off x="890308" y="1490081"/>
                <a:ext cx="10010775" cy="5153025"/>
              </a:xfrm>
              <a:prstGeom prst="rect">
                <a:avLst/>
              </a:prstGeom>
            </p:spPr>
          </p:pic>
        </mc:Fallback>
      </mc:AlternateContent>
    </p:spTree>
    <p:extLst>
      <p:ext uri="{BB962C8B-B14F-4D97-AF65-F5344CB8AC3E}">
        <p14:creationId xmlns:p14="http://schemas.microsoft.com/office/powerpoint/2010/main" val="2866815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508E7DEF-5EA4-4B53-AA06-D5EF914BA2AA}"/>
              </a:ext>
            </a:extLst>
          </p:cNvPr>
          <p:cNvSpPr>
            <a:spLocks noGrp="1"/>
          </p:cNvSpPr>
          <p:nvPr>
            <p:ph type="title"/>
          </p:nvPr>
        </p:nvSpPr>
        <p:spPr>
          <a:xfrm>
            <a:off x="936353" y="2135460"/>
            <a:ext cx="10515600" cy="1293540"/>
          </a:xfrm>
        </p:spPr>
        <p:txBody>
          <a:bodyPr anchor="b">
            <a:normAutofit/>
          </a:bodyPr>
          <a:lstStyle/>
          <a:p>
            <a:r>
              <a:rPr lang="fr-FR" sz="3600" dirty="0"/>
              <a:t>BUDGET d’investissement</a:t>
            </a:r>
            <a:br>
              <a:rPr lang="fr-FR" sz="3600" dirty="0"/>
            </a:br>
            <a:endParaRPr lang="fr-FR" sz="3600" dirty="0"/>
          </a:p>
        </p:txBody>
      </p:sp>
      <p:sp>
        <p:nvSpPr>
          <p:cNvPr id="17" name="Slide Number Placeholder 3" hidden="1">
            <a:extLst>
              <a:ext uri="{FF2B5EF4-FFF2-40B4-BE49-F238E27FC236}">
                <a16:creationId xmlns:a16="http://schemas.microsoft.com/office/drawing/2014/main" id="{6A129291-641B-4A76-A06F-1CB2D2F4277C}"/>
              </a:ext>
            </a:extLst>
          </p:cNvPr>
          <p:cNvSpPr>
            <a:spLocks noGrp="1"/>
          </p:cNvSpPr>
          <p:nvPr>
            <p:ph type="sldNum" sz="quarter" idx="12"/>
          </p:nvPr>
        </p:nvSpPr>
        <p:spPr/>
        <p:txBody>
          <a:bodyPr/>
          <a:lstStyle/>
          <a:p>
            <a:pPr rtl="0">
              <a:spcAft>
                <a:spcPts val="600"/>
              </a:spcAft>
            </a:pPr>
            <a:fld id="{9EC71654-96A5-4280-94F3-931C61A9F92C}" type="slidenum">
              <a:rPr lang="fr-FR" noProof="0" smtClean="0"/>
              <a:pPr rtl="0">
                <a:spcAft>
                  <a:spcPts val="600"/>
                </a:spcAft>
              </a:pPr>
              <a:t>13</a:t>
            </a:fld>
            <a:endParaRPr lang="fr-FR" noProof="0"/>
          </a:p>
        </p:txBody>
      </p:sp>
      <p:sp>
        <p:nvSpPr>
          <p:cNvPr id="14" name="Espace réservé du texte 13">
            <a:extLst>
              <a:ext uri="{FF2B5EF4-FFF2-40B4-BE49-F238E27FC236}">
                <a16:creationId xmlns:a16="http://schemas.microsoft.com/office/drawing/2014/main" id="{633524C7-3840-4927-8F7A-2C5482A1FC96}"/>
              </a:ext>
            </a:extLst>
          </p:cNvPr>
          <p:cNvSpPr>
            <a:spLocks noGrp="1"/>
          </p:cNvSpPr>
          <p:nvPr>
            <p:ph type="body" idx="1"/>
          </p:nvPr>
        </p:nvSpPr>
        <p:spPr/>
        <p:txBody>
          <a:bodyPr>
            <a:normAutofit/>
          </a:bodyPr>
          <a:lstStyle/>
          <a:p>
            <a:r>
              <a:rPr lang="fr-FR" sz="2400" dirty="0"/>
              <a:t>BUDGET PRIMITIF 2024</a:t>
            </a:r>
          </a:p>
        </p:txBody>
      </p:sp>
      <p:sp>
        <p:nvSpPr>
          <p:cNvPr id="2" name="Espace réservé du numéro de diapositive 1" hidden="1"/>
          <p:cNvSpPr>
            <a:spLocks noGrp="1"/>
          </p:cNvSpPr>
          <p:nvPr>
            <p:ph type="sldNum" sz="quarter" idx="4294967295"/>
          </p:nvPr>
        </p:nvSpPr>
        <p:spPr>
          <a:xfrm>
            <a:off x="11896725" y="6456363"/>
            <a:ext cx="295275" cy="187325"/>
          </a:xfrm>
        </p:spPr>
        <p:txBody>
          <a:bodyPr/>
          <a:lstStyle/>
          <a:p>
            <a:pPr>
              <a:spcAft>
                <a:spcPts val="600"/>
              </a:spcAft>
            </a:pPr>
            <a:fld id="{9EC71654-96A5-4280-94F3-931C61A9F92C}" type="slidenum">
              <a:rPr lang="fr-FR" noProof="0" smtClean="0"/>
              <a:pPr>
                <a:spcAft>
                  <a:spcPts val="600"/>
                </a:spcAft>
              </a:pPr>
              <a:t>13</a:t>
            </a:fld>
            <a:endParaRPr lang="fr-FR" noProof="0"/>
          </a:p>
        </p:txBody>
      </p:sp>
      <p:sp>
        <p:nvSpPr>
          <p:cNvPr id="22" name="Slide Number Placeholder 3">
            <a:extLst>
              <a:ext uri="{FF2B5EF4-FFF2-40B4-BE49-F238E27FC236}">
                <a16:creationId xmlns:a16="http://schemas.microsoft.com/office/drawing/2014/main" id="{868C8541-32E4-4BE4-A7A9-6BB001FA7D57}"/>
              </a:ext>
            </a:extLst>
          </p:cNvPr>
          <p:cNvSpPr>
            <a:spLocks noGrp="1"/>
          </p:cNvSpPr>
          <p:nvPr>
            <p:ph type="sldNum" sz="quarter" idx="4294967295"/>
          </p:nvPr>
        </p:nvSpPr>
        <p:spPr>
          <a:xfrm>
            <a:off x="11896725" y="6456363"/>
            <a:ext cx="295275" cy="187325"/>
          </a:xfrm>
        </p:spPr>
        <p:txBody>
          <a:bodyPr/>
          <a:lstStyle/>
          <a:p>
            <a:pPr rtl="0">
              <a:spcAft>
                <a:spcPts val="600"/>
              </a:spcAft>
            </a:pPr>
            <a:fld id="{9EC71654-96A5-4280-94F3-931C61A9F92C}" type="slidenum">
              <a:rPr lang="fr-FR" noProof="0" smtClean="0"/>
              <a:pPr rtl="0">
                <a:spcAft>
                  <a:spcPts val="600"/>
                </a:spcAft>
              </a:pPr>
              <a:t>13</a:t>
            </a:fld>
            <a:endParaRPr lang="fr-FR" noProof="0"/>
          </a:p>
        </p:txBody>
      </p:sp>
    </p:spTree>
    <p:extLst>
      <p:ext uri="{BB962C8B-B14F-4D97-AF65-F5344CB8AC3E}">
        <p14:creationId xmlns:p14="http://schemas.microsoft.com/office/powerpoint/2010/main" val="3099902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2340E89-5317-5655-3A2D-40759A9C7E74}"/>
              </a:ext>
            </a:extLst>
          </p:cNvPr>
          <p:cNvSpPr>
            <a:spLocks noGrp="1"/>
          </p:cNvSpPr>
          <p:nvPr>
            <p:ph type="title"/>
          </p:nvPr>
        </p:nvSpPr>
        <p:spPr>
          <a:xfrm>
            <a:off x="587875" y="552104"/>
            <a:ext cx="11150600" cy="524577"/>
          </a:xfrm>
        </p:spPr>
        <p:txBody>
          <a:bodyPr/>
          <a:lstStyle/>
          <a:p>
            <a:pPr algn="ctr"/>
            <a:r>
              <a:rPr lang="fr-FR" dirty="0"/>
              <a:t>SECTION INVESTISSEMENT 2024</a:t>
            </a:r>
            <a:br>
              <a:rPr lang="fr-FR" dirty="0"/>
            </a:br>
            <a:r>
              <a:rPr lang="fr-FR" dirty="0"/>
              <a:t>Recettes</a:t>
            </a:r>
          </a:p>
        </p:txBody>
      </p:sp>
      <p:sp>
        <p:nvSpPr>
          <p:cNvPr id="4" name="Espace réservé du numéro de diapositive 3">
            <a:extLst>
              <a:ext uri="{FF2B5EF4-FFF2-40B4-BE49-F238E27FC236}">
                <a16:creationId xmlns:a16="http://schemas.microsoft.com/office/drawing/2014/main" id="{774803C5-FCAE-A074-63CE-262431A1E329}"/>
              </a:ext>
            </a:extLst>
          </p:cNvPr>
          <p:cNvSpPr>
            <a:spLocks noGrp="1"/>
          </p:cNvSpPr>
          <p:nvPr>
            <p:ph type="sldNum" sz="quarter" idx="12"/>
          </p:nvPr>
        </p:nvSpPr>
        <p:spPr/>
        <p:txBody>
          <a:bodyPr/>
          <a:lstStyle/>
          <a:p>
            <a:pPr rtl="0"/>
            <a:fld id="{9EC71654-96A5-4280-94F3-931C61A9F92C}" type="slidenum">
              <a:rPr lang="fr-FR" noProof="0" smtClean="0"/>
              <a:pPr rtl="0"/>
              <a:t>14</a:t>
            </a:fld>
            <a:endParaRPr lang="fr-FR" noProof="0" dirty="0"/>
          </a:p>
        </p:txBody>
      </p:sp>
      <p:graphicFrame>
        <p:nvGraphicFramePr>
          <p:cNvPr id="11" name="Tableau 10">
            <a:extLst>
              <a:ext uri="{FF2B5EF4-FFF2-40B4-BE49-F238E27FC236}">
                <a16:creationId xmlns:a16="http://schemas.microsoft.com/office/drawing/2014/main" id="{3EC72198-6D43-747E-BEA1-05FE7895AAF7}"/>
              </a:ext>
            </a:extLst>
          </p:cNvPr>
          <p:cNvGraphicFramePr>
            <a:graphicFrameLocks noGrp="1"/>
          </p:cNvGraphicFramePr>
          <p:nvPr>
            <p:extLst>
              <p:ext uri="{D42A27DB-BD31-4B8C-83A1-F6EECF244321}">
                <p14:modId xmlns:p14="http://schemas.microsoft.com/office/powerpoint/2010/main" val="1805366265"/>
              </p:ext>
            </p:extLst>
          </p:nvPr>
        </p:nvGraphicFramePr>
        <p:xfrm>
          <a:off x="329184" y="1328928"/>
          <a:ext cx="10822459" cy="5467425"/>
        </p:xfrm>
        <a:graphic>
          <a:graphicData uri="http://schemas.openxmlformats.org/drawingml/2006/table">
            <a:tbl>
              <a:tblPr firstRow="1" firstCol="1" bandRow="1">
                <a:tableStyleId>{5C22544A-7EE6-4342-B048-85BDC9FD1C3A}</a:tableStyleId>
              </a:tblPr>
              <a:tblGrid>
                <a:gridCol w="5090629">
                  <a:extLst>
                    <a:ext uri="{9D8B030D-6E8A-4147-A177-3AD203B41FA5}">
                      <a16:colId xmlns:a16="http://schemas.microsoft.com/office/drawing/2014/main" val="2305515872"/>
                    </a:ext>
                  </a:extLst>
                </a:gridCol>
                <a:gridCol w="1876394">
                  <a:extLst>
                    <a:ext uri="{9D8B030D-6E8A-4147-A177-3AD203B41FA5}">
                      <a16:colId xmlns:a16="http://schemas.microsoft.com/office/drawing/2014/main" val="1826467750"/>
                    </a:ext>
                  </a:extLst>
                </a:gridCol>
                <a:gridCol w="1927718">
                  <a:extLst>
                    <a:ext uri="{9D8B030D-6E8A-4147-A177-3AD203B41FA5}">
                      <a16:colId xmlns:a16="http://schemas.microsoft.com/office/drawing/2014/main" val="3499065488"/>
                    </a:ext>
                  </a:extLst>
                </a:gridCol>
                <a:gridCol w="1927718">
                  <a:extLst>
                    <a:ext uri="{9D8B030D-6E8A-4147-A177-3AD203B41FA5}">
                      <a16:colId xmlns:a16="http://schemas.microsoft.com/office/drawing/2014/main" val="3407708570"/>
                    </a:ext>
                  </a:extLst>
                </a:gridCol>
              </a:tblGrid>
              <a:tr h="1065925">
                <a:tc>
                  <a:txBody>
                    <a:bodyPr/>
                    <a:lstStyle/>
                    <a:p>
                      <a:pPr algn="ctr"/>
                      <a:r>
                        <a:rPr lang="fr-FR" sz="2000" dirty="0">
                          <a:effectLst/>
                          <a:latin typeface="+mn-lt"/>
                        </a:rPr>
                        <a:t>LIBELLE</a:t>
                      </a:r>
                      <a:endParaRPr lang="fr-FR" sz="2000" dirty="0">
                        <a:effectLst/>
                        <a:latin typeface="+mn-lt"/>
                        <a:ea typeface="Times New Roman" panose="02020603050405020304" pitchFamily="18" charset="0"/>
                      </a:endParaRPr>
                    </a:p>
                  </a:txBody>
                  <a:tcPr marL="44450" marR="44450" marT="0" marB="0" anchor="ctr"/>
                </a:tc>
                <a:tc>
                  <a:txBody>
                    <a:bodyPr/>
                    <a:lstStyle/>
                    <a:p>
                      <a:pPr algn="ctr"/>
                      <a:r>
                        <a:rPr lang="fr-FR" sz="2000" dirty="0">
                          <a:effectLst/>
                          <a:latin typeface="+mn-lt"/>
                        </a:rPr>
                        <a:t>BUDGET PRIMITIF 2023</a:t>
                      </a:r>
                      <a:endParaRPr lang="fr-FR" sz="2000" dirty="0">
                        <a:effectLst/>
                        <a:latin typeface="+mn-lt"/>
                        <a:ea typeface="Times New Roman" panose="02020603050405020304" pitchFamily="18" charset="0"/>
                      </a:endParaRPr>
                    </a:p>
                  </a:txBody>
                  <a:tcPr marL="44450" marR="44450" marT="0" marB="0" anchor="ctr"/>
                </a:tc>
                <a:tc>
                  <a:txBody>
                    <a:bodyPr/>
                    <a:lstStyle/>
                    <a:p>
                      <a:pPr algn="ctr"/>
                      <a:r>
                        <a:rPr lang="fr-FR" sz="2000" dirty="0">
                          <a:effectLst/>
                          <a:latin typeface="+mn-lt"/>
                        </a:rPr>
                        <a:t>BUDGET PRIMITIF 2024</a:t>
                      </a:r>
                      <a:endParaRPr lang="fr-FR" sz="2000" dirty="0">
                        <a:effectLst/>
                        <a:latin typeface="+mn-lt"/>
                        <a:ea typeface="Times New Roman" panose="02020603050405020304" pitchFamily="18" charset="0"/>
                      </a:endParaRPr>
                    </a:p>
                  </a:txBody>
                  <a:tcPr marL="44450" marR="44450" marT="0" marB="0" anchor="ctr"/>
                </a:tc>
                <a:tc>
                  <a:txBody>
                    <a:bodyPr/>
                    <a:lstStyle/>
                    <a:p>
                      <a:pPr algn="ctr"/>
                      <a:r>
                        <a:rPr lang="fr-FR" sz="2000" dirty="0">
                          <a:effectLst/>
                          <a:latin typeface="+mn-lt"/>
                        </a:rPr>
                        <a:t>VARIATION </a:t>
                      </a:r>
                      <a:br>
                        <a:rPr lang="fr-FR" sz="2000" dirty="0">
                          <a:effectLst/>
                          <a:latin typeface="+mn-lt"/>
                        </a:rPr>
                      </a:br>
                      <a:r>
                        <a:rPr lang="fr-FR" sz="2000" dirty="0">
                          <a:effectLst/>
                          <a:latin typeface="+mn-lt"/>
                        </a:rPr>
                        <a:t>2023-2024</a:t>
                      </a:r>
                      <a:endParaRPr lang="fr-FR" sz="2000" dirty="0">
                        <a:effectLst/>
                        <a:latin typeface="+mn-lt"/>
                        <a:ea typeface="Times New Roman" panose="02020603050405020304" pitchFamily="18" charset="0"/>
                      </a:endParaRPr>
                    </a:p>
                  </a:txBody>
                  <a:tcPr marL="44450" marR="44450" marT="0" marB="0" anchor="ctr"/>
                </a:tc>
                <a:extLst>
                  <a:ext uri="{0D108BD9-81ED-4DB2-BD59-A6C34878D82A}">
                    <a16:rowId xmlns:a16="http://schemas.microsoft.com/office/drawing/2014/main" val="3634489725"/>
                  </a:ext>
                </a:extLst>
              </a:tr>
              <a:tr h="541700">
                <a:tc>
                  <a:txBody>
                    <a:bodyPr/>
                    <a:lstStyle/>
                    <a:p>
                      <a:r>
                        <a:rPr lang="fr-FR" sz="2000" dirty="0">
                          <a:effectLst/>
                          <a:latin typeface="+mn-lt"/>
                        </a:rPr>
                        <a:t>001- Excédent reporté</a:t>
                      </a:r>
                      <a:endParaRPr lang="fr-FR" sz="2000" dirty="0">
                        <a:effectLst/>
                        <a:latin typeface="+mn-lt"/>
                        <a:ea typeface="Times New Roman" panose="02020603050405020304" pitchFamily="18" charset="0"/>
                      </a:endParaRPr>
                    </a:p>
                  </a:txBody>
                  <a:tcPr marL="44450" marR="44450" marT="0" marB="0" anchor="ctr"/>
                </a:tc>
                <a:tc>
                  <a:txBody>
                    <a:bodyPr/>
                    <a:lstStyle/>
                    <a:p>
                      <a:pPr algn="ctr"/>
                      <a:r>
                        <a:rPr lang="fr-FR" sz="2000" dirty="0">
                          <a:effectLst/>
                          <a:latin typeface="+mn-lt"/>
                        </a:rPr>
                        <a:t>0 €</a:t>
                      </a:r>
                      <a:endParaRPr lang="fr-FR" sz="2000" dirty="0">
                        <a:effectLst/>
                        <a:latin typeface="+mn-lt"/>
                        <a:ea typeface="Times New Roman" panose="02020603050405020304" pitchFamily="18" charset="0"/>
                      </a:endParaRPr>
                    </a:p>
                  </a:txBody>
                  <a:tcPr marL="44450" marR="44450" marT="0" marB="0" anchor="ctr"/>
                </a:tc>
                <a:tc>
                  <a:txBody>
                    <a:bodyPr/>
                    <a:lstStyle/>
                    <a:p>
                      <a:pPr algn="ctr"/>
                      <a:r>
                        <a:rPr lang="fr-FR" sz="2000" dirty="0">
                          <a:effectLst/>
                          <a:latin typeface="+mn-lt"/>
                        </a:rPr>
                        <a:t>0 €</a:t>
                      </a:r>
                      <a:endParaRPr lang="fr-FR" sz="2000" dirty="0">
                        <a:effectLst/>
                        <a:latin typeface="+mn-lt"/>
                        <a:ea typeface="Times New Roman" panose="02020603050405020304" pitchFamily="18" charset="0"/>
                      </a:endParaRPr>
                    </a:p>
                  </a:txBody>
                  <a:tcPr marL="44450" marR="44450" marT="0" marB="0" anchor="ctr"/>
                </a:tc>
                <a:tc>
                  <a:txBody>
                    <a:bodyPr/>
                    <a:lstStyle/>
                    <a:p>
                      <a:pPr algn="ctr"/>
                      <a:r>
                        <a:rPr lang="fr-FR" sz="2000" dirty="0">
                          <a:effectLst/>
                          <a:latin typeface="+mn-lt"/>
                        </a:rPr>
                        <a:t> </a:t>
                      </a:r>
                      <a:endParaRPr lang="fr-FR" sz="2000" dirty="0">
                        <a:effectLst/>
                        <a:latin typeface="+mn-lt"/>
                        <a:ea typeface="Times New Roman" panose="02020603050405020304" pitchFamily="18" charset="0"/>
                      </a:endParaRPr>
                    </a:p>
                  </a:txBody>
                  <a:tcPr marL="44450" marR="44450" marT="0" marB="0" anchor="ctr"/>
                </a:tc>
                <a:extLst>
                  <a:ext uri="{0D108BD9-81ED-4DB2-BD59-A6C34878D82A}">
                    <a16:rowId xmlns:a16="http://schemas.microsoft.com/office/drawing/2014/main" val="2250956868"/>
                  </a:ext>
                </a:extLst>
              </a:tr>
              <a:tr h="541700">
                <a:tc>
                  <a:txBody>
                    <a:bodyPr/>
                    <a:lstStyle/>
                    <a:p>
                      <a:r>
                        <a:rPr lang="fr-FR" sz="2000">
                          <a:effectLst/>
                          <a:latin typeface="+mn-lt"/>
                        </a:rPr>
                        <a:t>021 - Virement de la section de fonctionnement</a:t>
                      </a:r>
                      <a:endParaRPr lang="fr-FR" sz="2000">
                        <a:effectLst/>
                        <a:latin typeface="+mn-lt"/>
                        <a:ea typeface="Times New Roman" panose="02020603050405020304" pitchFamily="18" charset="0"/>
                      </a:endParaRPr>
                    </a:p>
                  </a:txBody>
                  <a:tcPr marL="44450" marR="44450" marT="0" marB="0" anchor="ctr"/>
                </a:tc>
                <a:tc>
                  <a:txBody>
                    <a:bodyPr/>
                    <a:lstStyle/>
                    <a:p>
                      <a:pPr algn="ctr"/>
                      <a:r>
                        <a:rPr lang="fr-FR" sz="2000" dirty="0">
                          <a:effectLst/>
                          <a:latin typeface="+mn-lt"/>
                        </a:rPr>
                        <a:t>0 €</a:t>
                      </a:r>
                      <a:endParaRPr lang="fr-FR" sz="2000" dirty="0">
                        <a:effectLst/>
                        <a:latin typeface="+mn-lt"/>
                        <a:ea typeface="Times New Roman" panose="02020603050405020304" pitchFamily="18" charset="0"/>
                      </a:endParaRPr>
                    </a:p>
                  </a:txBody>
                  <a:tcPr marL="44450" marR="44450" marT="0" marB="0" anchor="ctr"/>
                </a:tc>
                <a:tc>
                  <a:txBody>
                    <a:bodyPr/>
                    <a:lstStyle/>
                    <a:p>
                      <a:pPr algn="ctr"/>
                      <a:r>
                        <a:rPr lang="fr-FR" sz="2000" dirty="0">
                          <a:effectLst/>
                          <a:latin typeface="+mn-lt"/>
                        </a:rPr>
                        <a:t>0 €</a:t>
                      </a:r>
                      <a:endParaRPr lang="fr-FR" sz="2000" dirty="0">
                        <a:effectLst/>
                        <a:latin typeface="+mn-lt"/>
                        <a:ea typeface="Times New Roman" panose="02020603050405020304" pitchFamily="18" charset="0"/>
                      </a:endParaRPr>
                    </a:p>
                  </a:txBody>
                  <a:tcPr marL="44450" marR="44450" marT="0" marB="0" anchor="ctr"/>
                </a:tc>
                <a:tc>
                  <a:txBody>
                    <a:bodyPr/>
                    <a:lstStyle/>
                    <a:p>
                      <a:pPr algn="ctr"/>
                      <a:endParaRPr lang="fr-FR" sz="2000">
                        <a:effectLst/>
                        <a:latin typeface="+mn-lt"/>
                      </a:endParaRPr>
                    </a:p>
                  </a:txBody>
                  <a:tcPr marL="44450" marR="44450" marT="0" marB="0" anchor="ctr"/>
                </a:tc>
                <a:extLst>
                  <a:ext uri="{0D108BD9-81ED-4DB2-BD59-A6C34878D82A}">
                    <a16:rowId xmlns:a16="http://schemas.microsoft.com/office/drawing/2014/main" val="569630786"/>
                  </a:ext>
                </a:extLst>
              </a:tr>
              <a:tr h="541700">
                <a:tc>
                  <a:txBody>
                    <a:bodyPr/>
                    <a:lstStyle/>
                    <a:p>
                      <a:r>
                        <a:rPr lang="fr-FR" sz="2000">
                          <a:effectLst/>
                          <a:latin typeface="+mn-lt"/>
                        </a:rPr>
                        <a:t>10- Dotations -Fonds divers et réserves </a:t>
                      </a:r>
                      <a:endParaRPr lang="fr-FR" sz="2000">
                        <a:effectLst/>
                        <a:latin typeface="+mn-lt"/>
                        <a:ea typeface="Times New Roman" panose="02020603050405020304" pitchFamily="18" charset="0"/>
                      </a:endParaRPr>
                    </a:p>
                  </a:txBody>
                  <a:tcPr marL="44450" marR="44450" marT="0" marB="0" anchor="ctr"/>
                </a:tc>
                <a:tc>
                  <a:txBody>
                    <a:bodyPr/>
                    <a:lstStyle/>
                    <a:p>
                      <a:pPr algn="ctr"/>
                      <a:r>
                        <a:rPr lang="fr-FR" sz="2000" dirty="0">
                          <a:effectLst/>
                          <a:latin typeface="+mn-lt"/>
                        </a:rPr>
                        <a:t>302 000 €</a:t>
                      </a:r>
                      <a:endParaRPr lang="fr-FR" sz="2000" dirty="0">
                        <a:effectLst/>
                        <a:latin typeface="+mn-lt"/>
                        <a:ea typeface="Times New Roman" panose="02020603050405020304" pitchFamily="18" charset="0"/>
                      </a:endParaRPr>
                    </a:p>
                  </a:txBody>
                  <a:tcPr marL="44450" marR="44450" marT="0" marB="0" anchor="ctr"/>
                </a:tc>
                <a:tc>
                  <a:txBody>
                    <a:bodyPr/>
                    <a:lstStyle/>
                    <a:p>
                      <a:pPr algn="ctr"/>
                      <a:r>
                        <a:rPr lang="fr-FR" sz="2000" dirty="0">
                          <a:effectLst/>
                          <a:latin typeface="+mn-lt"/>
                        </a:rPr>
                        <a:t>337 000 €</a:t>
                      </a:r>
                      <a:endParaRPr lang="fr-FR" sz="2000" dirty="0">
                        <a:effectLst/>
                        <a:latin typeface="+mn-lt"/>
                        <a:ea typeface="Times New Roman" panose="02020603050405020304" pitchFamily="18" charset="0"/>
                      </a:endParaRPr>
                    </a:p>
                  </a:txBody>
                  <a:tcPr marL="44450" marR="44450" marT="0" marB="0" anchor="ctr"/>
                </a:tc>
                <a:tc>
                  <a:txBody>
                    <a:bodyPr/>
                    <a:lstStyle/>
                    <a:p>
                      <a:pPr algn="ctr"/>
                      <a:r>
                        <a:rPr lang="fr-FR" sz="2000" dirty="0">
                          <a:effectLst/>
                          <a:latin typeface="+mn-lt"/>
                        </a:rPr>
                        <a:t>11.59 %</a:t>
                      </a:r>
                      <a:endParaRPr lang="fr-FR" sz="2000" dirty="0">
                        <a:effectLst/>
                        <a:latin typeface="+mn-lt"/>
                        <a:ea typeface="Times New Roman" panose="02020603050405020304" pitchFamily="18" charset="0"/>
                      </a:endParaRPr>
                    </a:p>
                  </a:txBody>
                  <a:tcPr marL="44450" marR="44450" marT="0" marB="0" anchor="ctr"/>
                </a:tc>
                <a:extLst>
                  <a:ext uri="{0D108BD9-81ED-4DB2-BD59-A6C34878D82A}">
                    <a16:rowId xmlns:a16="http://schemas.microsoft.com/office/drawing/2014/main" val="434208620"/>
                  </a:ext>
                </a:extLst>
              </a:tr>
              <a:tr h="541700">
                <a:tc>
                  <a:txBody>
                    <a:bodyPr/>
                    <a:lstStyle/>
                    <a:p>
                      <a:r>
                        <a:rPr lang="fr-FR" sz="2000" dirty="0">
                          <a:effectLst/>
                          <a:latin typeface="+mn-lt"/>
                        </a:rPr>
                        <a:t>024- Produits de cession</a:t>
                      </a:r>
                      <a:endParaRPr lang="fr-FR" sz="2000" dirty="0">
                        <a:effectLst/>
                        <a:latin typeface="+mn-lt"/>
                        <a:ea typeface="Times New Roman" panose="02020603050405020304" pitchFamily="18" charset="0"/>
                      </a:endParaRPr>
                    </a:p>
                  </a:txBody>
                  <a:tcPr marL="44450" marR="44450" marT="0" marB="0" anchor="ctr"/>
                </a:tc>
                <a:tc>
                  <a:txBody>
                    <a:bodyPr/>
                    <a:lstStyle/>
                    <a:p>
                      <a:pPr algn="ctr"/>
                      <a:r>
                        <a:rPr lang="fr-FR" sz="2000" dirty="0">
                          <a:effectLst/>
                          <a:latin typeface="+mn-lt"/>
                        </a:rPr>
                        <a:t>1 600 000 €</a:t>
                      </a:r>
                      <a:endParaRPr lang="fr-FR" sz="2000" dirty="0">
                        <a:effectLst/>
                        <a:latin typeface="+mn-lt"/>
                        <a:ea typeface="Times New Roman" panose="02020603050405020304" pitchFamily="18" charset="0"/>
                      </a:endParaRPr>
                    </a:p>
                  </a:txBody>
                  <a:tcPr marL="44450" marR="44450" marT="0" marB="0" anchor="ctr"/>
                </a:tc>
                <a:tc>
                  <a:txBody>
                    <a:bodyPr/>
                    <a:lstStyle/>
                    <a:p>
                      <a:pPr algn="ctr"/>
                      <a:r>
                        <a:rPr lang="fr-FR" sz="2000" dirty="0">
                          <a:effectLst/>
                          <a:latin typeface="+mn-lt"/>
                        </a:rPr>
                        <a:t>1 837 200 €</a:t>
                      </a:r>
                      <a:endParaRPr lang="fr-FR" sz="2000" dirty="0">
                        <a:effectLst/>
                        <a:latin typeface="+mn-lt"/>
                        <a:ea typeface="Times New Roman" panose="02020603050405020304" pitchFamily="18" charset="0"/>
                      </a:endParaRPr>
                    </a:p>
                  </a:txBody>
                  <a:tcPr marL="44450" marR="44450" marT="0" marB="0" anchor="ctr"/>
                </a:tc>
                <a:tc>
                  <a:txBody>
                    <a:bodyPr/>
                    <a:lstStyle/>
                    <a:p>
                      <a:pPr algn="ctr"/>
                      <a:r>
                        <a:rPr lang="fr-FR" sz="2000" dirty="0">
                          <a:effectLst/>
                          <a:latin typeface="+mn-lt"/>
                        </a:rPr>
                        <a:t>14,83 %</a:t>
                      </a:r>
                      <a:endParaRPr lang="fr-FR" sz="2000" dirty="0">
                        <a:effectLst/>
                        <a:latin typeface="+mn-lt"/>
                        <a:ea typeface="Times New Roman" panose="02020603050405020304" pitchFamily="18" charset="0"/>
                      </a:endParaRPr>
                    </a:p>
                  </a:txBody>
                  <a:tcPr marL="44450" marR="44450" marT="0" marB="0" anchor="ctr"/>
                </a:tc>
                <a:extLst>
                  <a:ext uri="{0D108BD9-81ED-4DB2-BD59-A6C34878D82A}">
                    <a16:rowId xmlns:a16="http://schemas.microsoft.com/office/drawing/2014/main" val="2026273117"/>
                  </a:ext>
                </a:extLst>
              </a:tr>
              <a:tr h="541700">
                <a:tc>
                  <a:txBody>
                    <a:bodyPr/>
                    <a:lstStyle/>
                    <a:p>
                      <a:r>
                        <a:rPr lang="fr-FR" sz="2000">
                          <a:effectLst/>
                          <a:latin typeface="+mn-lt"/>
                        </a:rPr>
                        <a:t>13- Subventions d'investissement</a:t>
                      </a:r>
                      <a:endParaRPr lang="fr-FR" sz="2000">
                        <a:effectLst/>
                        <a:latin typeface="+mn-lt"/>
                        <a:ea typeface="Times New Roman" panose="02020603050405020304" pitchFamily="18" charset="0"/>
                      </a:endParaRPr>
                    </a:p>
                  </a:txBody>
                  <a:tcPr marL="44450" marR="44450" marT="0" marB="0" anchor="ctr"/>
                </a:tc>
                <a:tc>
                  <a:txBody>
                    <a:bodyPr/>
                    <a:lstStyle/>
                    <a:p>
                      <a:pPr algn="ctr"/>
                      <a:r>
                        <a:rPr lang="fr-FR" sz="2000" dirty="0">
                          <a:effectLst/>
                          <a:latin typeface="+mn-lt"/>
                        </a:rPr>
                        <a:t>3 168 946 €</a:t>
                      </a:r>
                      <a:endParaRPr lang="fr-FR" sz="2000" dirty="0">
                        <a:effectLst/>
                        <a:latin typeface="+mn-lt"/>
                        <a:ea typeface="Times New Roman" panose="02020603050405020304" pitchFamily="18" charset="0"/>
                      </a:endParaRPr>
                    </a:p>
                  </a:txBody>
                  <a:tcPr marL="44450" marR="44450" marT="0" marB="0" anchor="ctr"/>
                </a:tc>
                <a:tc>
                  <a:txBody>
                    <a:bodyPr/>
                    <a:lstStyle/>
                    <a:p>
                      <a:pPr algn="ctr"/>
                      <a:r>
                        <a:rPr lang="fr-FR" sz="2000" dirty="0">
                          <a:effectLst/>
                          <a:latin typeface="+mn-lt"/>
                        </a:rPr>
                        <a:t>1 145 304 €</a:t>
                      </a:r>
                      <a:endParaRPr lang="fr-FR" sz="2000" dirty="0">
                        <a:effectLst/>
                        <a:latin typeface="+mn-lt"/>
                        <a:ea typeface="Times New Roman" panose="02020603050405020304" pitchFamily="18" charset="0"/>
                      </a:endParaRPr>
                    </a:p>
                  </a:txBody>
                  <a:tcPr marL="44450" marR="44450" marT="0" marB="0" anchor="ctr"/>
                </a:tc>
                <a:tc>
                  <a:txBody>
                    <a:bodyPr/>
                    <a:lstStyle/>
                    <a:p>
                      <a:pPr algn="ctr"/>
                      <a:r>
                        <a:rPr lang="fr-FR" sz="2000" dirty="0">
                          <a:effectLst/>
                          <a:latin typeface="+mn-lt"/>
                        </a:rPr>
                        <a:t>-63,86 %</a:t>
                      </a:r>
                      <a:endParaRPr lang="fr-FR" sz="2000" dirty="0">
                        <a:effectLst/>
                        <a:latin typeface="+mn-lt"/>
                        <a:ea typeface="Times New Roman" panose="02020603050405020304" pitchFamily="18" charset="0"/>
                      </a:endParaRPr>
                    </a:p>
                  </a:txBody>
                  <a:tcPr marL="44450" marR="44450" marT="0" marB="0" anchor="ctr"/>
                </a:tc>
                <a:extLst>
                  <a:ext uri="{0D108BD9-81ED-4DB2-BD59-A6C34878D82A}">
                    <a16:rowId xmlns:a16="http://schemas.microsoft.com/office/drawing/2014/main" val="2896105761"/>
                  </a:ext>
                </a:extLst>
              </a:tr>
              <a:tr h="541700">
                <a:tc>
                  <a:txBody>
                    <a:bodyPr/>
                    <a:lstStyle/>
                    <a:p>
                      <a:r>
                        <a:rPr lang="fr-FR" sz="2000">
                          <a:effectLst/>
                          <a:latin typeface="+mn-lt"/>
                        </a:rPr>
                        <a:t>040 - Opérations d'ordre</a:t>
                      </a:r>
                      <a:endParaRPr lang="fr-FR" sz="2000">
                        <a:effectLst/>
                        <a:latin typeface="+mn-lt"/>
                        <a:ea typeface="Times New Roman" panose="02020603050405020304" pitchFamily="18" charset="0"/>
                      </a:endParaRPr>
                    </a:p>
                  </a:txBody>
                  <a:tcPr marL="44450" marR="44450" marT="0" marB="0" anchor="ctr"/>
                </a:tc>
                <a:tc>
                  <a:txBody>
                    <a:bodyPr/>
                    <a:lstStyle/>
                    <a:p>
                      <a:pPr algn="ctr"/>
                      <a:r>
                        <a:rPr lang="fr-FR" sz="2000" dirty="0">
                          <a:effectLst/>
                          <a:latin typeface="+mn-lt"/>
                        </a:rPr>
                        <a:t>762 000 €</a:t>
                      </a:r>
                      <a:endParaRPr lang="fr-FR" sz="2000" dirty="0">
                        <a:effectLst/>
                        <a:latin typeface="+mn-lt"/>
                        <a:ea typeface="Times New Roman" panose="02020603050405020304" pitchFamily="18" charset="0"/>
                      </a:endParaRPr>
                    </a:p>
                  </a:txBody>
                  <a:tcPr marL="44450" marR="44450" marT="0" marB="0" anchor="ctr"/>
                </a:tc>
                <a:tc>
                  <a:txBody>
                    <a:bodyPr/>
                    <a:lstStyle/>
                    <a:p>
                      <a:pPr algn="ctr"/>
                      <a:r>
                        <a:rPr lang="fr-FR" sz="2000" dirty="0">
                          <a:effectLst/>
                          <a:latin typeface="+mn-lt"/>
                        </a:rPr>
                        <a:t>790 000 €</a:t>
                      </a:r>
                      <a:endParaRPr lang="fr-FR" sz="2000" dirty="0">
                        <a:effectLst/>
                        <a:latin typeface="+mn-lt"/>
                        <a:ea typeface="Times New Roman" panose="02020603050405020304" pitchFamily="18" charset="0"/>
                      </a:endParaRPr>
                    </a:p>
                  </a:txBody>
                  <a:tcPr marL="44450" marR="44450" marT="0" marB="0" anchor="ctr"/>
                </a:tc>
                <a:tc>
                  <a:txBody>
                    <a:bodyPr/>
                    <a:lstStyle/>
                    <a:p>
                      <a:pPr algn="ctr"/>
                      <a:r>
                        <a:rPr lang="fr-FR" sz="2000" dirty="0">
                          <a:effectLst/>
                          <a:latin typeface="+mn-lt"/>
                        </a:rPr>
                        <a:t>3,67 %</a:t>
                      </a:r>
                      <a:endParaRPr lang="fr-FR" sz="2000" dirty="0">
                        <a:effectLst/>
                        <a:latin typeface="+mn-lt"/>
                        <a:ea typeface="Times New Roman" panose="02020603050405020304" pitchFamily="18" charset="0"/>
                      </a:endParaRPr>
                    </a:p>
                  </a:txBody>
                  <a:tcPr marL="44450" marR="44450" marT="0" marB="0" anchor="ctr"/>
                </a:tc>
                <a:extLst>
                  <a:ext uri="{0D108BD9-81ED-4DB2-BD59-A6C34878D82A}">
                    <a16:rowId xmlns:a16="http://schemas.microsoft.com/office/drawing/2014/main" val="3012949317"/>
                  </a:ext>
                </a:extLst>
              </a:tr>
              <a:tr h="541700">
                <a:tc>
                  <a:txBody>
                    <a:bodyPr/>
                    <a:lstStyle/>
                    <a:p>
                      <a:r>
                        <a:rPr lang="fr-FR" sz="2000">
                          <a:effectLst/>
                          <a:latin typeface="+mn-lt"/>
                        </a:rPr>
                        <a:t>16- Emprunts et dettes assimilées</a:t>
                      </a:r>
                      <a:endParaRPr lang="fr-FR" sz="2000">
                        <a:effectLst/>
                        <a:latin typeface="+mn-lt"/>
                        <a:ea typeface="Times New Roman" panose="02020603050405020304" pitchFamily="18" charset="0"/>
                      </a:endParaRPr>
                    </a:p>
                  </a:txBody>
                  <a:tcPr marL="44450" marR="44450" marT="0" marB="0" anchor="ctr"/>
                </a:tc>
                <a:tc>
                  <a:txBody>
                    <a:bodyPr/>
                    <a:lstStyle/>
                    <a:p>
                      <a:pPr algn="ctr"/>
                      <a:r>
                        <a:rPr lang="fr-FR" sz="2000" dirty="0">
                          <a:effectLst/>
                          <a:latin typeface="+mn-lt"/>
                        </a:rPr>
                        <a:t>1 509 876 €</a:t>
                      </a:r>
                      <a:endParaRPr lang="fr-FR" sz="2000" dirty="0">
                        <a:effectLst/>
                        <a:latin typeface="+mn-lt"/>
                        <a:ea typeface="Times New Roman" panose="02020603050405020304" pitchFamily="18" charset="0"/>
                      </a:endParaRPr>
                    </a:p>
                  </a:txBody>
                  <a:tcPr marL="44450" marR="44450" marT="0" marB="0" anchor="ctr"/>
                </a:tc>
                <a:tc>
                  <a:txBody>
                    <a:bodyPr/>
                    <a:lstStyle/>
                    <a:p>
                      <a:pPr algn="ctr"/>
                      <a:r>
                        <a:rPr lang="fr-FR" sz="2000" dirty="0">
                          <a:effectLst/>
                          <a:latin typeface="+mn-lt"/>
                        </a:rPr>
                        <a:t>702 309 €</a:t>
                      </a:r>
                      <a:endParaRPr lang="fr-FR" sz="2000" dirty="0">
                        <a:effectLst/>
                        <a:latin typeface="+mn-lt"/>
                        <a:ea typeface="Times New Roman" panose="02020603050405020304" pitchFamily="18" charset="0"/>
                      </a:endParaRPr>
                    </a:p>
                  </a:txBody>
                  <a:tcPr marL="44450" marR="44450" marT="0" marB="0" anchor="ctr"/>
                </a:tc>
                <a:tc>
                  <a:txBody>
                    <a:bodyPr/>
                    <a:lstStyle/>
                    <a:p>
                      <a:pPr algn="ctr"/>
                      <a:r>
                        <a:rPr lang="fr-FR" sz="2000" dirty="0">
                          <a:effectLst/>
                          <a:latin typeface="+mn-lt"/>
                        </a:rPr>
                        <a:t>-53,49 %</a:t>
                      </a:r>
                      <a:endParaRPr lang="fr-FR" sz="2000" dirty="0">
                        <a:effectLst/>
                        <a:latin typeface="+mn-lt"/>
                        <a:ea typeface="Times New Roman" panose="02020603050405020304" pitchFamily="18" charset="0"/>
                      </a:endParaRPr>
                    </a:p>
                  </a:txBody>
                  <a:tcPr marL="44450" marR="44450" marT="0" marB="0" anchor="ctr"/>
                </a:tc>
                <a:extLst>
                  <a:ext uri="{0D108BD9-81ED-4DB2-BD59-A6C34878D82A}">
                    <a16:rowId xmlns:a16="http://schemas.microsoft.com/office/drawing/2014/main" val="2288533191"/>
                  </a:ext>
                </a:extLst>
              </a:tr>
              <a:tr h="541700">
                <a:tc>
                  <a:txBody>
                    <a:bodyPr/>
                    <a:lstStyle/>
                    <a:p>
                      <a:pPr algn="ctr"/>
                      <a:r>
                        <a:rPr lang="fr-FR" sz="2000" b="1">
                          <a:effectLst/>
                          <a:latin typeface="+mn-lt"/>
                        </a:rPr>
                        <a:t>TOTAL RECETTES D'INVESTISSEMENT</a:t>
                      </a:r>
                      <a:endParaRPr lang="fr-FR" sz="2000" b="1">
                        <a:effectLst/>
                        <a:latin typeface="+mn-lt"/>
                        <a:ea typeface="Times New Roman" panose="02020603050405020304" pitchFamily="18" charset="0"/>
                      </a:endParaRPr>
                    </a:p>
                  </a:txBody>
                  <a:tcPr marL="44450" marR="44450" marT="0" marB="0" anchor="ctr"/>
                </a:tc>
                <a:tc>
                  <a:txBody>
                    <a:bodyPr/>
                    <a:lstStyle/>
                    <a:p>
                      <a:pPr algn="ctr"/>
                      <a:r>
                        <a:rPr lang="fr-FR" sz="2000" b="1">
                          <a:effectLst/>
                          <a:latin typeface="+mn-lt"/>
                        </a:rPr>
                        <a:t>7 342 822 €</a:t>
                      </a:r>
                      <a:endParaRPr lang="fr-FR" sz="2000" b="1">
                        <a:effectLst/>
                        <a:latin typeface="+mn-lt"/>
                        <a:ea typeface="Times New Roman" panose="02020603050405020304" pitchFamily="18" charset="0"/>
                      </a:endParaRPr>
                    </a:p>
                  </a:txBody>
                  <a:tcPr marL="44450" marR="44450" marT="0" marB="0" anchor="ctr"/>
                </a:tc>
                <a:tc>
                  <a:txBody>
                    <a:bodyPr/>
                    <a:lstStyle/>
                    <a:p>
                      <a:pPr algn="ctr"/>
                      <a:r>
                        <a:rPr lang="fr-FR" sz="2000" b="1" dirty="0">
                          <a:effectLst/>
                          <a:latin typeface="+mn-lt"/>
                        </a:rPr>
                        <a:t>4 811 813 €</a:t>
                      </a:r>
                      <a:endParaRPr lang="fr-FR" sz="2000" b="1" dirty="0">
                        <a:effectLst/>
                        <a:latin typeface="+mn-lt"/>
                        <a:ea typeface="Times New Roman" panose="02020603050405020304" pitchFamily="18" charset="0"/>
                      </a:endParaRPr>
                    </a:p>
                  </a:txBody>
                  <a:tcPr marL="44450" marR="44450" marT="0" marB="0" anchor="ctr"/>
                </a:tc>
                <a:tc>
                  <a:txBody>
                    <a:bodyPr/>
                    <a:lstStyle/>
                    <a:p>
                      <a:pPr algn="ctr"/>
                      <a:r>
                        <a:rPr lang="fr-FR" sz="2000" b="1" dirty="0">
                          <a:effectLst/>
                          <a:latin typeface="+mn-lt"/>
                        </a:rPr>
                        <a:t>-34,47 %</a:t>
                      </a:r>
                      <a:endParaRPr lang="fr-FR" sz="2000" b="1" dirty="0">
                        <a:effectLst/>
                        <a:latin typeface="+mn-lt"/>
                        <a:ea typeface="Times New Roman" panose="02020603050405020304" pitchFamily="18" charset="0"/>
                      </a:endParaRPr>
                    </a:p>
                  </a:txBody>
                  <a:tcPr marL="44450" marR="44450" marT="0" marB="0" anchor="ctr"/>
                </a:tc>
                <a:extLst>
                  <a:ext uri="{0D108BD9-81ED-4DB2-BD59-A6C34878D82A}">
                    <a16:rowId xmlns:a16="http://schemas.microsoft.com/office/drawing/2014/main" val="2908476666"/>
                  </a:ext>
                </a:extLst>
              </a:tr>
            </a:tbl>
          </a:graphicData>
        </a:graphic>
      </p:graphicFrame>
    </p:spTree>
    <p:extLst>
      <p:ext uri="{BB962C8B-B14F-4D97-AF65-F5344CB8AC3E}">
        <p14:creationId xmlns:p14="http://schemas.microsoft.com/office/powerpoint/2010/main" val="2825497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2340E89-5317-5655-3A2D-40759A9C7E74}"/>
              </a:ext>
            </a:extLst>
          </p:cNvPr>
          <p:cNvSpPr>
            <a:spLocks noGrp="1"/>
          </p:cNvSpPr>
          <p:nvPr>
            <p:ph type="title"/>
          </p:nvPr>
        </p:nvSpPr>
        <p:spPr>
          <a:xfrm>
            <a:off x="507556" y="556270"/>
            <a:ext cx="11150600" cy="524577"/>
          </a:xfrm>
        </p:spPr>
        <p:txBody>
          <a:bodyPr/>
          <a:lstStyle/>
          <a:p>
            <a:pPr algn="ctr"/>
            <a:r>
              <a:rPr lang="fr-FR" dirty="0"/>
              <a:t>SECTION INVESTISSEMENT 2024</a:t>
            </a:r>
            <a:br>
              <a:rPr lang="fr-FR" dirty="0"/>
            </a:br>
            <a:r>
              <a:rPr lang="fr-FR" dirty="0"/>
              <a:t>dépenses</a:t>
            </a:r>
          </a:p>
        </p:txBody>
      </p:sp>
      <p:sp>
        <p:nvSpPr>
          <p:cNvPr id="4" name="Espace réservé du numéro de diapositive 3">
            <a:extLst>
              <a:ext uri="{FF2B5EF4-FFF2-40B4-BE49-F238E27FC236}">
                <a16:creationId xmlns:a16="http://schemas.microsoft.com/office/drawing/2014/main" id="{774803C5-FCAE-A074-63CE-262431A1E329}"/>
              </a:ext>
            </a:extLst>
          </p:cNvPr>
          <p:cNvSpPr>
            <a:spLocks noGrp="1"/>
          </p:cNvSpPr>
          <p:nvPr>
            <p:ph type="sldNum" sz="quarter" idx="12"/>
          </p:nvPr>
        </p:nvSpPr>
        <p:spPr/>
        <p:txBody>
          <a:bodyPr/>
          <a:lstStyle/>
          <a:p>
            <a:pPr rtl="0"/>
            <a:fld id="{9EC71654-96A5-4280-94F3-931C61A9F92C}" type="slidenum">
              <a:rPr lang="fr-FR" noProof="0" smtClean="0"/>
              <a:pPr rtl="0"/>
              <a:t>15</a:t>
            </a:fld>
            <a:endParaRPr lang="fr-FR" noProof="0" dirty="0"/>
          </a:p>
        </p:txBody>
      </p:sp>
      <p:graphicFrame>
        <p:nvGraphicFramePr>
          <p:cNvPr id="12" name="Tableau 11">
            <a:extLst>
              <a:ext uri="{FF2B5EF4-FFF2-40B4-BE49-F238E27FC236}">
                <a16:creationId xmlns:a16="http://schemas.microsoft.com/office/drawing/2014/main" id="{7586BEDD-BA08-DD9A-A0FA-353C8E21B2C7}"/>
              </a:ext>
            </a:extLst>
          </p:cNvPr>
          <p:cNvGraphicFramePr>
            <a:graphicFrameLocks noGrp="1"/>
          </p:cNvGraphicFramePr>
          <p:nvPr>
            <p:extLst>
              <p:ext uri="{D42A27DB-BD31-4B8C-83A1-F6EECF244321}">
                <p14:modId xmlns:p14="http://schemas.microsoft.com/office/powerpoint/2010/main" val="4146715342"/>
              </p:ext>
            </p:extLst>
          </p:nvPr>
        </p:nvGraphicFramePr>
        <p:xfrm>
          <a:off x="238969" y="1310639"/>
          <a:ext cx="11067463" cy="5436147"/>
        </p:xfrm>
        <a:graphic>
          <a:graphicData uri="http://schemas.openxmlformats.org/drawingml/2006/table">
            <a:tbl>
              <a:tblPr firstRow="1" firstCol="1" bandRow="1">
                <a:tableStyleId>{5C22544A-7EE6-4342-B048-85BDC9FD1C3A}</a:tableStyleId>
              </a:tblPr>
              <a:tblGrid>
                <a:gridCol w="5080409">
                  <a:extLst>
                    <a:ext uri="{9D8B030D-6E8A-4147-A177-3AD203B41FA5}">
                      <a16:colId xmlns:a16="http://schemas.microsoft.com/office/drawing/2014/main" val="372436024"/>
                    </a:ext>
                  </a:extLst>
                </a:gridCol>
                <a:gridCol w="1946610">
                  <a:extLst>
                    <a:ext uri="{9D8B030D-6E8A-4147-A177-3AD203B41FA5}">
                      <a16:colId xmlns:a16="http://schemas.microsoft.com/office/drawing/2014/main" val="2458926874"/>
                    </a:ext>
                  </a:extLst>
                </a:gridCol>
                <a:gridCol w="1908586">
                  <a:extLst>
                    <a:ext uri="{9D8B030D-6E8A-4147-A177-3AD203B41FA5}">
                      <a16:colId xmlns:a16="http://schemas.microsoft.com/office/drawing/2014/main" val="445208563"/>
                    </a:ext>
                  </a:extLst>
                </a:gridCol>
                <a:gridCol w="2131858">
                  <a:extLst>
                    <a:ext uri="{9D8B030D-6E8A-4147-A177-3AD203B41FA5}">
                      <a16:colId xmlns:a16="http://schemas.microsoft.com/office/drawing/2014/main" val="1489333870"/>
                    </a:ext>
                  </a:extLst>
                </a:gridCol>
              </a:tblGrid>
              <a:tr h="1192824">
                <a:tc>
                  <a:txBody>
                    <a:bodyPr/>
                    <a:lstStyle/>
                    <a:p>
                      <a:pPr algn="ctr"/>
                      <a:r>
                        <a:rPr lang="fr-FR" sz="2000" dirty="0">
                          <a:effectLst/>
                        </a:rPr>
                        <a:t>LIBELLE</a:t>
                      </a: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2000">
                          <a:effectLst/>
                        </a:rPr>
                        <a:t>BUDGET PRIMITIF 2023</a:t>
                      </a:r>
                      <a:endParaRPr lang="fr-FR"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2000">
                          <a:effectLst/>
                        </a:rPr>
                        <a:t>BUDGET PRIMITIF 2024</a:t>
                      </a:r>
                      <a:endParaRPr lang="fr-FR"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2000" dirty="0">
                          <a:effectLst/>
                        </a:rPr>
                        <a:t>VARIATION </a:t>
                      </a:r>
                      <a:br>
                        <a:rPr lang="fr-FR" sz="2000" dirty="0">
                          <a:effectLst/>
                        </a:rPr>
                      </a:br>
                      <a:r>
                        <a:rPr lang="fr-FR" sz="2000" dirty="0">
                          <a:effectLst/>
                        </a:rPr>
                        <a:t>2023-2024</a:t>
                      </a: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39846821"/>
                  </a:ext>
                </a:extLst>
              </a:tr>
              <a:tr h="606189">
                <a:tc>
                  <a:txBody>
                    <a:bodyPr/>
                    <a:lstStyle/>
                    <a:p>
                      <a:r>
                        <a:rPr lang="fr-FR" sz="2000" dirty="0">
                          <a:effectLst/>
                        </a:rPr>
                        <a:t>001 - Déficit d'investissement reporté </a:t>
                      </a: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2000" dirty="0">
                          <a:effectLst/>
                        </a:rPr>
                        <a:t>0 €</a:t>
                      </a: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2000" dirty="0">
                          <a:effectLst/>
                        </a:rPr>
                        <a:t>0 €</a:t>
                      </a: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2000" dirty="0">
                          <a:effectLst/>
                        </a:rPr>
                        <a:t> </a:t>
                      </a: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811882015"/>
                  </a:ext>
                </a:extLst>
              </a:tr>
              <a:tr h="606189">
                <a:tc>
                  <a:txBody>
                    <a:bodyPr/>
                    <a:lstStyle/>
                    <a:p>
                      <a:r>
                        <a:rPr lang="fr-FR" sz="2000">
                          <a:effectLst/>
                        </a:rPr>
                        <a:t>204 - Subventions d’équipements versées</a:t>
                      </a:r>
                      <a:endParaRPr lang="fr-FR"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2000" dirty="0">
                          <a:effectLst/>
                        </a:rPr>
                        <a:t>103 092 €</a:t>
                      </a: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2000" dirty="0">
                          <a:effectLst/>
                        </a:rPr>
                        <a:t>60 292 €</a:t>
                      </a: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2000" dirty="0">
                          <a:effectLst/>
                        </a:rPr>
                        <a:t>-41,52 %</a:t>
                      </a: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754510785"/>
                  </a:ext>
                </a:extLst>
              </a:tr>
              <a:tr h="606189">
                <a:tc>
                  <a:txBody>
                    <a:bodyPr/>
                    <a:lstStyle/>
                    <a:p>
                      <a:r>
                        <a:rPr lang="fr-FR" sz="2000" dirty="0">
                          <a:effectLst/>
                        </a:rPr>
                        <a:t>20- Immobilisations incorporelles</a:t>
                      </a: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2000" dirty="0">
                          <a:effectLst/>
                        </a:rPr>
                        <a:t>480 000 €</a:t>
                      </a: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2000" dirty="0">
                          <a:effectLst/>
                        </a:rPr>
                        <a:t>35 000 €</a:t>
                      </a: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2000" dirty="0">
                          <a:effectLst/>
                        </a:rPr>
                        <a:t>-92,71 %</a:t>
                      </a: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710133873"/>
                  </a:ext>
                </a:extLst>
              </a:tr>
              <a:tr h="606189">
                <a:tc>
                  <a:txBody>
                    <a:bodyPr/>
                    <a:lstStyle/>
                    <a:p>
                      <a:r>
                        <a:rPr lang="fr-FR" sz="2000">
                          <a:effectLst/>
                        </a:rPr>
                        <a:t>21- Immobilisations corporelles</a:t>
                      </a:r>
                      <a:endParaRPr lang="fr-FR"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2000" dirty="0">
                          <a:effectLst/>
                        </a:rPr>
                        <a:t>6 279 730 €</a:t>
                      </a: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2000" dirty="0">
                          <a:effectLst/>
                        </a:rPr>
                        <a:t>4 220 521 €</a:t>
                      </a: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2000" dirty="0">
                          <a:effectLst/>
                        </a:rPr>
                        <a:t>-32.79 %</a:t>
                      </a: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165494703"/>
                  </a:ext>
                </a:extLst>
              </a:tr>
              <a:tr h="606189">
                <a:tc>
                  <a:txBody>
                    <a:bodyPr/>
                    <a:lstStyle/>
                    <a:p>
                      <a:r>
                        <a:rPr lang="fr-FR" sz="2000">
                          <a:effectLst/>
                        </a:rPr>
                        <a:t>16- Emprunts et dettes assimilées</a:t>
                      </a:r>
                      <a:endParaRPr lang="fr-FR"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2000" dirty="0">
                          <a:effectLst/>
                        </a:rPr>
                        <a:t>420 000 €</a:t>
                      </a: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2000" dirty="0">
                          <a:effectLst/>
                        </a:rPr>
                        <a:t>436 000 €</a:t>
                      </a: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2000" dirty="0">
                          <a:effectLst/>
                        </a:rPr>
                        <a:t>3,81 %</a:t>
                      </a: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40952472"/>
                  </a:ext>
                </a:extLst>
              </a:tr>
              <a:tr h="606189">
                <a:tc>
                  <a:txBody>
                    <a:bodyPr/>
                    <a:lstStyle/>
                    <a:p>
                      <a:r>
                        <a:rPr lang="fr-FR" sz="2000">
                          <a:effectLst/>
                        </a:rPr>
                        <a:t>040- Opérations de transfert entre section</a:t>
                      </a:r>
                      <a:endParaRPr lang="fr-FR"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2000" dirty="0">
                          <a:effectLst/>
                        </a:rPr>
                        <a:t>60 000 €</a:t>
                      </a: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2000" dirty="0">
                          <a:effectLst/>
                        </a:rPr>
                        <a:t>60 000 €</a:t>
                      </a: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72431417"/>
                  </a:ext>
                </a:extLst>
              </a:tr>
              <a:tr h="606189">
                <a:tc>
                  <a:txBody>
                    <a:bodyPr/>
                    <a:lstStyle/>
                    <a:p>
                      <a:pPr algn="ctr"/>
                      <a:r>
                        <a:rPr lang="fr-FR" sz="2000" b="1">
                          <a:effectLst/>
                        </a:rPr>
                        <a:t>TOTAL DEPENSES D'INVESTISSEMENT</a:t>
                      </a:r>
                      <a:endParaRPr lang="fr-FR" sz="16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2000" b="1">
                          <a:effectLst/>
                        </a:rPr>
                        <a:t>7 342 822 €</a:t>
                      </a:r>
                      <a:endParaRPr lang="fr-FR" sz="16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2000" b="1" dirty="0">
                          <a:effectLst/>
                        </a:rPr>
                        <a:t>4 811 813 €</a:t>
                      </a:r>
                      <a:endParaRPr lang="fr-FR" sz="1600" b="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2000" b="1" dirty="0">
                          <a:effectLst/>
                        </a:rPr>
                        <a:t>-34,47 %</a:t>
                      </a:r>
                      <a:endParaRPr lang="fr-FR" sz="1600" b="1"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87299928"/>
                  </a:ext>
                </a:extLst>
              </a:tr>
            </a:tbl>
          </a:graphicData>
        </a:graphic>
      </p:graphicFrame>
    </p:spTree>
    <p:extLst>
      <p:ext uri="{BB962C8B-B14F-4D97-AF65-F5344CB8AC3E}">
        <p14:creationId xmlns:p14="http://schemas.microsoft.com/office/powerpoint/2010/main" val="3941714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B634FF2-C993-4658-BB2C-498E974E7E5E}"/>
              </a:ext>
            </a:extLst>
          </p:cNvPr>
          <p:cNvSpPr>
            <a:spLocks noGrp="1"/>
          </p:cNvSpPr>
          <p:nvPr>
            <p:ph sz="half" idx="1"/>
          </p:nvPr>
        </p:nvSpPr>
        <p:spPr>
          <a:xfrm>
            <a:off x="3803904" y="1342417"/>
            <a:ext cx="8105353" cy="6460463"/>
          </a:xfrm>
        </p:spPr>
        <p:txBody>
          <a:bodyPr>
            <a:normAutofit/>
          </a:bodyPr>
          <a:lstStyle/>
          <a:p>
            <a:r>
              <a:rPr lang="fr-FR" sz="3200" dirty="0"/>
              <a:t>Réhabilitation du patrimoine : 2 550 000 €</a:t>
            </a:r>
          </a:p>
          <a:p>
            <a:pPr lvl="1">
              <a:buFont typeface="Courier New" panose="02070309020205020404" pitchFamily="49" charset="0"/>
              <a:buChar char="o"/>
            </a:pPr>
            <a:r>
              <a:rPr lang="fr-FR" dirty="0"/>
              <a:t>Anne Frank – phase 3 et cours oasis</a:t>
            </a:r>
          </a:p>
          <a:p>
            <a:pPr lvl="1">
              <a:buFont typeface="Courier New" panose="02070309020205020404" pitchFamily="49" charset="0"/>
              <a:buChar char="o"/>
            </a:pPr>
            <a:r>
              <a:rPr lang="fr-FR" dirty="0"/>
              <a:t>Toiture </a:t>
            </a:r>
            <a:r>
              <a:rPr lang="fr-FR" dirty="0" err="1"/>
              <a:t>Manureva</a:t>
            </a:r>
            <a:endParaRPr lang="fr-FR" dirty="0"/>
          </a:p>
          <a:p>
            <a:pPr lvl="1">
              <a:buFont typeface="Courier New" panose="02070309020205020404" pitchFamily="49" charset="0"/>
              <a:buChar char="o"/>
            </a:pPr>
            <a:r>
              <a:rPr lang="fr-FR" dirty="0"/>
              <a:t>Réhabilitation CTM</a:t>
            </a:r>
          </a:p>
          <a:p>
            <a:pPr lvl="1">
              <a:buFont typeface="Courier New" panose="02070309020205020404" pitchFamily="49" charset="0"/>
              <a:buChar char="o"/>
            </a:pPr>
            <a:r>
              <a:rPr lang="fr-FR" dirty="0"/>
              <a:t>Réhabilitation équipements sportifs</a:t>
            </a:r>
          </a:p>
          <a:p>
            <a:r>
              <a:rPr lang="fr-FR" sz="3200" dirty="0"/>
              <a:t>Sobriété énergétique 300 000 €</a:t>
            </a:r>
          </a:p>
          <a:p>
            <a:r>
              <a:rPr lang="fr-FR" sz="3200" dirty="0"/>
              <a:t>Equipements de proximité et appel projets citoyens : 100 000 €</a:t>
            </a:r>
          </a:p>
          <a:p>
            <a:r>
              <a:rPr lang="fr-FR" sz="3200" dirty="0"/>
              <a:t>Mise en conformité des bâtiments : 90 000 €</a:t>
            </a:r>
          </a:p>
          <a:p>
            <a:r>
              <a:rPr lang="fr-FR" sz="3200" dirty="0"/>
              <a:t>Voirie : 600 000 €</a:t>
            </a:r>
          </a:p>
        </p:txBody>
      </p:sp>
      <mc:AlternateContent xmlns:mc="http://schemas.openxmlformats.org/markup-compatibility/2006" xmlns:cx1="http://schemas.microsoft.com/office/drawing/2015/9/8/chartex">
        <mc:Choice Requires="cx1">
          <p:graphicFrame>
            <p:nvGraphicFramePr>
              <p:cNvPr id="11" name="Espace réservé du contenu 10">
                <a:extLst>
                  <a:ext uri="{FF2B5EF4-FFF2-40B4-BE49-F238E27FC236}">
                    <a16:creationId xmlns:a16="http://schemas.microsoft.com/office/drawing/2014/main" id="{8CD7976E-7A36-4912-B983-E0BB1DFD3766}"/>
                  </a:ext>
                </a:extLst>
              </p:cNvPr>
              <p:cNvGraphicFramePr>
                <a:graphicFrameLocks noGrp="1"/>
              </p:cNvGraphicFramePr>
              <p:nvPr>
                <p:ph sz="half" idx="2"/>
                <p:extLst>
                  <p:ext uri="{D42A27DB-BD31-4B8C-83A1-F6EECF244321}">
                    <p14:modId xmlns:p14="http://schemas.microsoft.com/office/powerpoint/2010/main" val="817397335"/>
                  </p:ext>
                </p:extLst>
              </p:nvPr>
            </p:nvGraphicFramePr>
            <p:xfrm>
              <a:off x="282743" y="1475003"/>
              <a:ext cx="3740617" cy="2645893"/>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11" name="Espace réservé du contenu 10">
                <a:extLst>
                  <a:ext uri="{FF2B5EF4-FFF2-40B4-BE49-F238E27FC236}">
                    <a16:creationId xmlns:a16="http://schemas.microsoft.com/office/drawing/2014/main" id="{8CD7976E-7A36-4912-B983-E0BB1DFD3766}"/>
                  </a:ext>
                </a:extLst>
              </p:cNvPr>
              <p:cNvPicPr>
                <a:picLocks noGrp="1" noRot="1" noChangeAspect="1" noMove="1" noResize="1" noEditPoints="1" noAdjustHandles="1" noChangeArrowheads="1" noChangeShapeType="1"/>
              </p:cNvPicPr>
              <p:nvPr/>
            </p:nvPicPr>
            <p:blipFill>
              <a:blip r:embed="rId3"/>
              <a:stretch>
                <a:fillRect/>
              </a:stretch>
            </p:blipFill>
            <p:spPr>
              <a:xfrm>
                <a:off x="282743" y="1475003"/>
                <a:ext cx="3740617" cy="2645893"/>
              </a:xfrm>
              <a:prstGeom prst="rect">
                <a:avLst/>
              </a:prstGeom>
            </p:spPr>
          </p:pic>
        </mc:Fallback>
      </mc:AlternateContent>
      <p:sp>
        <p:nvSpPr>
          <p:cNvPr id="3" name="Titre 2">
            <a:extLst>
              <a:ext uri="{FF2B5EF4-FFF2-40B4-BE49-F238E27FC236}">
                <a16:creationId xmlns:a16="http://schemas.microsoft.com/office/drawing/2014/main" id="{4ED3158F-DE98-4E0E-9F8C-C4A812A69EBF}"/>
              </a:ext>
            </a:extLst>
          </p:cNvPr>
          <p:cNvSpPr>
            <a:spLocks noGrp="1"/>
          </p:cNvSpPr>
          <p:nvPr>
            <p:ph type="title"/>
          </p:nvPr>
        </p:nvSpPr>
        <p:spPr>
          <a:xfrm>
            <a:off x="681308" y="182643"/>
            <a:ext cx="11150600" cy="920336"/>
          </a:xfrm>
        </p:spPr>
        <p:txBody>
          <a:bodyPr anchor="ctr"/>
          <a:lstStyle/>
          <a:p>
            <a:r>
              <a:rPr lang="fr-FR" dirty="0">
                <a:solidFill>
                  <a:srgbClr val="007ABF"/>
                </a:solidFill>
              </a:rPr>
              <a:t>investissement </a:t>
            </a:r>
            <a:r>
              <a:rPr lang="fr-FR" sz="4000" dirty="0">
                <a:solidFill>
                  <a:srgbClr val="007ABF"/>
                </a:solidFill>
              </a:rPr>
              <a:t>2024 : </a:t>
            </a:r>
            <a:r>
              <a:rPr lang="fr-FR" dirty="0">
                <a:solidFill>
                  <a:srgbClr val="007ABF"/>
                </a:solidFill>
              </a:rPr>
              <a:t>PRINCIPAUX PROJETS</a:t>
            </a:r>
          </a:p>
        </p:txBody>
      </p:sp>
      <p:sp>
        <p:nvSpPr>
          <p:cNvPr id="4" name="Espace réservé du numéro de diapositive 3">
            <a:extLst>
              <a:ext uri="{FF2B5EF4-FFF2-40B4-BE49-F238E27FC236}">
                <a16:creationId xmlns:a16="http://schemas.microsoft.com/office/drawing/2014/main" id="{C6564B26-E0AD-4039-B068-50AA8A4908AA}"/>
              </a:ext>
            </a:extLst>
          </p:cNvPr>
          <p:cNvSpPr>
            <a:spLocks noGrp="1"/>
          </p:cNvSpPr>
          <p:nvPr>
            <p:ph type="sldNum" sz="quarter" idx="12"/>
          </p:nvPr>
        </p:nvSpPr>
        <p:spPr/>
        <p:txBody>
          <a:bodyPr/>
          <a:lstStyle/>
          <a:p>
            <a:fld id="{9EC71654-96A5-4280-94F3-931C61A9F92C}" type="slidenum">
              <a:rPr lang="fr-FR" noProof="0" smtClean="0"/>
              <a:pPr/>
              <a:t>16</a:t>
            </a:fld>
            <a:endParaRPr lang="fr-FR" noProof="0" dirty="0"/>
          </a:p>
        </p:txBody>
      </p:sp>
      <p:pic>
        <p:nvPicPr>
          <p:cNvPr id="5" name="Graphique 4" descr="Mur de briques en construction avec un remplissage uni">
            <a:extLst>
              <a:ext uri="{FF2B5EF4-FFF2-40B4-BE49-F238E27FC236}">
                <a16:creationId xmlns:a16="http://schemas.microsoft.com/office/drawing/2014/main" id="{ED1C4CBB-8D90-8F0B-B348-6C9676F6D2E7}"/>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97405" y="2545972"/>
            <a:ext cx="1661758" cy="1661758"/>
          </a:xfrm>
          <a:prstGeom prst="rect">
            <a:avLst/>
          </a:prstGeom>
        </p:spPr>
      </p:pic>
      <p:sp>
        <p:nvSpPr>
          <p:cNvPr id="21" name="ZoneTexte 20">
            <a:extLst>
              <a:ext uri="{FF2B5EF4-FFF2-40B4-BE49-F238E27FC236}">
                <a16:creationId xmlns:a16="http://schemas.microsoft.com/office/drawing/2014/main" id="{4F59F2C9-64DB-44A7-B450-09FA157F2BF2}"/>
              </a:ext>
            </a:extLst>
          </p:cNvPr>
          <p:cNvSpPr txBox="1"/>
          <p:nvPr/>
        </p:nvSpPr>
        <p:spPr>
          <a:xfrm>
            <a:off x="886444" y="4294563"/>
            <a:ext cx="2483681" cy="584775"/>
          </a:xfrm>
          <a:prstGeom prst="rect">
            <a:avLst/>
          </a:prstGeom>
          <a:noFill/>
        </p:spPr>
        <p:txBody>
          <a:bodyPr wrap="square">
            <a:spAutoFit/>
          </a:bodyPr>
          <a:lstStyle/>
          <a:p>
            <a:pPr algn="r"/>
            <a:r>
              <a:rPr lang="fr-FR" sz="3200" dirty="0"/>
              <a:t>4,8 Millions €</a:t>
            </a:r>
          </a:p>
        </p:txBody>
      </p:sp>
    </p:spTree>
    <p:extLst>
      <p:ext uri="{BB962C8B-B14F-4D97-AF65-F5344CB8AC3E}">
        <p14:creationId xmlns:p14="http://schemas.microsoft.com/office/powerpoint/2010/main" val="2468946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508E7DEF-5EA4-4B53-AA06-D5EF914BA2AA}"/>
              </a:ext>
            </a:extLst>
          </p:cNvPr>
          <p:cNvSpPr>
            <a:spLocks noGrp="1"/>
          </p:cNvSpPr>
          <p:nvPr>
            <p:ph type="title"/>
          </p:nvPr>
        </p:nvSpPr>
        <p:spPr>
          <a:xfrm>
            <a:off x="936353" y="2135460"/>
            <a:ext cx="10515600" cy="1293540"/>
          </a:xfrm>
        </p:spPr>
        <p:txBody>
          <a:bodyPr anchor="b">
            <a:normAutofit/>
          </a:bodyPr>
          <a:lstStyle/>
          <a:p>
            <a:br>
              <a:rPr lang="fr-FR" sz="3600" dirty="0"/>
            </a:br>
            <a:endParaRPr lang="fr-FR" sz="3600" dirty="0"/>
          </a:p>
        </p:txBody>
      </p:sp>
      <p:sp>
        <p:nvSpPr>
          <p:cNvPr id="17" name="Slide Number Placeholder 3" hidden="1">
            <a:extLst>
              <a:ext uri="{FF2B5EF4-FFF2-40B4-BE49-F238E27FC236}">
                <a16:creationId xmlns:a16="http://schemas.microsoft.com/office/drawing/2014/main" id="{6A129291-641B-4A76-A06F-1CB2D2F4277C}"/>
              </a:ext>
            </a:extLst>
          </p:cNvPr>
          <p:cNvSpPr>
            <a:spLocks noGrp="1"/>
          </p:cNvSpPr>
          <p:nvPr>
            <p:ph type="sldNum" sz="quarter" idx="12"/>
          </p:nvPr>
        </p:nvSpPr>
        <p:spPr/>
        <p:txBody>
          <a:bodyPr/>
          <a:lstStyle/>
          <a:p>
            <a:pPr rtl="0">
              <a:spcAft>
                <a:spcPts val="600"/>
              </a:spcAft>
            </a:pPr>
            <a:fld id="{9EC71654-96A5-4280-94F3-931C61A9F92C}" type="slidenum">
              <a:rPr lang="fr-FR" noProof="0" smtClean="0"/>
              <a:pPr rtl="0">
                <a:spcAft>
                  <a:spcPts val="600"/>
                </a:spcAft>
              </a:pPr>
              <a:t>17</a:t>
            </a:fld>
            <a:endParaRPr lang="fr-FR" noProof="0"/>
          </a:p>
        </p:txBody>
      </p:sp>
      <p:sp>
        <p:nvSpPr>
          <p:cNvPr id="14" name="Espace réservé du texte 13">
            <a:extLst>
              <a:ext uri="{FF2B5EF4-FFF2-40B4-BE49-F238E27FC236}">
                <a16:creationId xmlns:a16="http://schemas.microsoft.com/office/drawing/2014/main" id="{633524C7-3840-4927-8F7A-2C5482A1FC96}"/>
              </a:ext>
            </a:extLst>
          </p:cNvPr>
          <p:cNvSpPr>
            <a:spLocks noGrp="1"/>
          </p:cNvSpPr>
          <p:nvPr>
            <p:ph type="body" idx="1"/>
          </p:nvPr>
        </p:nvSpPr>
        <p:spPr/>
        <p:txBody>
          <a:bodyPr>
            <a:normAutofit/>
          </a:bodyPr>
          <a:lstStyle/>
          <a:p>
            <a:r>
              <a:rPr lang="fr-FR" sz="2400" dirty="0"/>
              <a:t>BUDGET PRIMITIF 2024</a:t>
            </a:r>
          </a:p>
        </p:txBody>
      </p:sp>
      <p:sp>
        <p:nvSpPr>
          <p:cNvPr id="2" name="Espace réservé du numéro de diapositive 1" hidden="1"/>
          <p:cNvSpPr>
            <a:spLocks noGrp="1"/>
          </p:cNvSpPr>
          <p:nvPr>
            <p:ph type="sldNum" sz="quarter" idx="4294967295"/>
          </p:nvPr>
        </p:nvSpPr>
        <p:spPr>
          <a:xfrm>
            <a:off x="11896725" y="6456363"/>
            <a:ext cx="295275" cy="187325"/>
          </a:xfrm>
        </p:spPr>
        <p:txBody>
          <a:bodyPr/>
          <a:lstStyle/>
          <a:p>
            <a:pPr>
              <a:spcAft>
                <a:spcPts val="600"/>
              </a:spcAft>
            </a:pPr>
            <a:fld id="{9EC71654-96A5-4280-94F3-931C61A9F92C}" type="slidenum">
              <a:rPr lang="fr-FR" noProof="0" smtClean="0"/>
              <a:pPr>
                <a:spcAft>
                  <a:spcPts val="600"/>
                </a:spcAft>
              </a:pPr>
              <a:t>17</a:t>
            </a:fld>
            <a:endParaRPr lang="fr-FR" noProof="0"/>
          </a:p>
        </p:txBody>
      </p:sp>
      <p:sp>
        <p:nvSpPr>
          <p:cNvPr id="22" name="Slide Number Placeholder 3">
            <a:extLst>
              <a:ext uri="{FF2B5EF4-FFF2-40B4-BE49-F238E27FC236}">
                <a16:creationId xmlns:a16="http://schemas.microsoft.com/office/drawing/2014/main" id="{868C8541-32E4-4BE4-A7A9-6BB001FA7D57}"/>
              </a:ext>
            </a:extLst>
          </p:cNvPr>
          <p:cNvSpPr>
            <a:spLocks noGrp="1"/>
          </p:cNvSpPr>
          <p:nvPr>
            <p:ph type="sldNum" sz="quarter" idx="4294967295"/>
          </p:nvPr>
        </p:nvSpPr>
        <p:spPr>
          <a:xfrm>
            <a:off x="11896725" y="6456363"/>
            <a:ext cx="295275" cy="187325"/>
          </a:xfrm>
        </p:spPr>
        <p:txBody>
          <a:bodyPr/>
          <a:lstStyle/>
          <a:p>
            <a:pPr rtl="0">
              <a:spcAft>
                <a:spcPts val="600"/>
              </a:spcAft>
            </a:pPr>
            <a:fld id="{9EC71654-96A5-4280-94F3-931C61A9F92C}" type="slidenum">
              <a:rPr lang="fr-FR" noProof="0" smtClean="0"/>
              <a:pPr rtl="0">
                <a:spcAft>
                  <a:spcPts val="600"/>
                </a:spcAft>
              </a:pPr>
              <a:t>17</a:t>
            </a:fld>
            <a:endParaRPr lang="fr-FR" noProof="0"/>
          </a:p>
        </p:txBody>
      </p:sp>
      <p:sp>
        <p:nvSpPr>
          <p:cNvPr id="7" name="Titre 5">
            <a:extLst>
              <a:ext uri="{FF2B5EF4-FFF2-40B4-BE49-F238E27FC236}">
                <a16:creationId xmlns:a16="http://schemas.microsoft.com/office/drawing/2014/main" id="{9268687B-347F-43E2-AE88-08DCBDAAD870}"/>
              </a:ext>
            </a:extLst>
          </p:cNvPr>
          <p:cNvSpPr txBox="1">
            <a:spLocks/>
          </p:cNvSpPr>
          <p:nvPr/>
        </p:nvSpPr>
        <p:spPr>
          <a:xfrm>
            <a:off x="1088753" y="1976033"/>
            <a:ext cx="10515600" cy="1875295"/>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4000" b="1" kern="1200" cap="all" baseline="0">
                <a:solidFill>
                  <a:schemeClr val="bg1"/>
                </a:solidFill>
                <a:latin typeface="+mj-lt"/>
                <a:ea typeface="+mj-ea"/>
                <a:cs typeface="+mj-cs"/>
              </a:defRPr>
            </a:lvl1pPr>
          </a:lstStyle>
          <a:p>
            <a:r>
              <a:rPr lang="fr-FR" sz="3600" dirty="0"/>
              <a:t>BUDGET qui traduit une ambition </a:t>
            </a:r>
          </a:p>
          <a:p>
            <a:r>
              <a:rPr lang="fr-FR" sz="3600" dirty="0"/>
              <a:t>de démocratie participative </a:t>
            </a:r>
          </a:p>
          <a:p>
            <a:r>
              <a:rPr lang="fr-FR" sz="3600" dirty="0"/>
              <a:t>et de transition écologique</a:t>
            </a:r>
            <a:br>
              <a:rPr lang="fr-FR" sz="3600" dirty="0"/>
            </a:br>
            <a:endParaRPr lang="fr-FR" sz="3600" dirty="0"/>
          </a:p>
        </p:txBody>
      </p:sp>
    </p:spTree>
    <p:extLst>
      <p:ext uri="{BB962C8B-B14F-4D97-AF65-F5344CB8AC3E}">
        <p14:creationId xmlns:p14="http://schemas.microsoft.com/office/powerpoint/2010/main" val="3099333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rtl="0"/>
            <a:fld id="{9EC71654-96A5-4280-94F3-931C61A9F92C}" type="slidenum">
              <a:rPr lang="fr-FR" noProof="0" smtClean="0"/>
              <a:pPr rtl="0"/>
              <a:t>18</a:t>
            </a:fld>
            <a:endParaRPr lang="fr-FR" noProof="0" dirty="0"/>
          </a:p>
        </p:txBody>
      </p:sp>
      <p:sp>
        <p:nvSpPr>
          <p:cNvPr id="6" name="Titre 5">
            <a:extLst>
              <a:ext uri="{FF2B5EF4-FFF2-40B4-BE49-F238E27FC236}">
                <a16:creationId xmlns:a16="http://schemas.microsoft.com/office/drawing/2014/main" id="{508E7DEF-5EA4-4B53-AA06-D5EF914BA2AA}"/>
              </a:ext>
            </a:extLst>
          </p:cNvPr>
          <p:cNvSpPr>
            <a:spLocks noGrp="1"/>
          </p:cNvSpPr>
          <p:nvPr>
            <p:ph type="title"/>
          </p:nvPr>
        </p:nvSpPr>
        <p:spPr>
          <a:xfrm>
            <a:off x="507556" y="464412"/>
            <a:ext cx="11150600" cy="1786035"/>
          </a:xfrm>
        </p:spPr>
        <p:txBody>
          <a:bodyPr/>
          <a:lstStyle/>
          <a:p>
            <a:pPr algn="ctr">
              <a:lnSpc>
                <a:spcPct val="100000"/>
              </a:lnSpc>
            </a:pPr>
            <a:r>
              <a:rPr lang="fr-FR" sz="2800" i="1" dirty="0"/>
              <a:t>Qui donne la parole aux habitants.</a:t>
            </a:r>
            <a:br>
              <a:rPr lang="fr-FR" sz="2800" i="1" dirty="0"/>
            </a:br>
            <a:br>
              <a:rPr lang="fr-FR" sz="2800" i="1" dirty="0"/>
            </a:br>
            <a:endParaRPr lang="fr-FR" sz="2800" i="1" u="sng" dirty="0"/>
          </a:p>
        </p:txBody>
      </p:sp>
      <p:sp>
        <p:nvSpPr>
          <p:cNvPr id="5" name="Espace réservé du contenu 4">
            <a:extLst>
              <a:ext uri="{FF2B5EF4-FFF2-40B4-BE49-F238E27FC236}">
                <a16:creationId xmlns:a16="http://schemas.microsoft.com/office/drawing/2014/main" id="{C800E4C9-559A-4D6F-A6FB-11FE7905FD85}"/>
              </a:ext>
            </a:extLst>
          </p:cNvPr>
          <p:cNvSpPr>
            <a:spLocks noGrp="1"/>
          </p:cNvSpPr>
          <p:nvPr>
            <p:ph idx="1"/>
          </p:nvPr>
        </p:nvSpPr>
        <p:spPr>
          <a:xfrm>
            <a:off x="507556" y="1435299"/>
            <a:ext cx="10837862" cy="4702440"/>
          </a:xfrm>
        </p:spPr>
        <p:txBody>
          <a:bodyPr>
            <a:normAutofit/>
          </a:bodyPr>
          <a:lstStyle/>
          <a:p>
            <a:endParaRPr lang="fr-FR" sz="2000" i="1" dirty="0"/>
          </a:p>
          <a:p>
            <a:pPr marL="0" indent="0">
              <a:buNone/>
            </a:pPr>
            <a:endParaRPr lang="fr-FR" sz="2000" i="1" dirty="0"/>
          </a:p>
          <a:p>
            <a:pPr marL="0" indent="0">
              <a:buNone/>
            </a:pPr>
            <a:endParaRPr lang="fr-FR" sz="2000" i="1" dirty="0"/>
          </a:p>
        </p:txBody>
      </p:sp>
      <p:sp>
        <p:nvSpPr>
          <p:cNvPr id="7" name="Rectangle 6">
            <a:extLst>
              <a:ext uri="{FF2B5EF4-FFF2-40B4-BE49-F238E27FC236}">
                <a16:creationId xmlns:a16="http://schemas.microsoft.com/office/drawing/2014/main" id="{4B94E1BF-5518-4F7B-A32A-6E38D738FB4A}"/>
              </a:ext>
            </a:extLst>
          </p:cNvPr>
          <p:cNvSpPr/>
          <p:nvPr/>
        </p:nvSpPr>
        <p:spPr>
          <a:xfrm>
            <a:off x="636069" y="2754598"/>
            <a:ext cx="3491645" cy="83011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accent2">
                    <a:lumMod val="75000"/>
                  </a:schemeClr>
                </a:solidFill>
              </a:rPr>
              <a:t>Diverses concertations</a:t>
            </a:r>
          </a:p>
          <a:p>
            <a:r>
              <a:rPr lang="fr-FR" dirty="0">
                <a:solidFill>
                  <a:schemeClr val="accent2">
                    <a:lumMod val="75000"/>
                  </a:schemeClr>
                </a:solidFill>
              </a:rPr>
              <a:t> (</a:t>
            </a:r>
            <a:r>
              <a:rPr lang="fr-FR" dirty="0" err="1">
                <a:solidFill>
                  <a:schemeClr val="accent2">
                    <a:lumMod val="75000"/>
                  </a:schemeClr>
                </a:solidFill>
              </a:rPr>
              <a:t>Elgéa</a:t>
            </a:r>
            <a:r>
              <a:rPr lang="fr-FR" dirty="0">
                <a:solidFill>
                  <a:schemeClr val="accent2">
                    <a:lumMod val="75000"/>
                  </a:schemeClr>
                </a:solidFill>
              </a:rPr>
              <a:t>, ancienne Mairie, PLU……..)</a:t>
            </a:r>
          </a:p>
        </p:txBody>
      </p:sp>
      <p:sp>
        <p:nvSpPr>
          <p:cNvPr id="8" name="Rectangle 7">
            <a:extLst>
              <a:ext uri="{FF2B5EF4-FFF2-40B4-BE49-F238E27FC236}">
                <a16:creationId xmlns:a16="http://schemas.microsoft.com/office/drawing/2014/main" id="{7CEEEB4F-4EA7-49FE-857F-CBF5143070C7}"/>
              </a:ext>
            </a:extLst>
          </p:cNvPr>
          <p:cNvSpPr/>
          <p:nvPr/>
        </p:nvSpPr>
        <p:spPr>
          <a:xfrm>
            <a:off x="2009384" y="4959187"/>
            <a:ext cx="2771614" cy="769175"/>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accent3">
                    <a:lumMod val="75000"/>
                  </a:schemeClr>
                </a:solidFill>
              </a:rPr>
              <a:t>Nouveau mandat </a:t>
            </a:r>
          </a:p>
          <a:p>
            <a:pPr algn="ctr"/>
            <a:r>
              <a:rPr lang="fr-FR" sz="2400" dirty="0">
                <a:solidFill>
                  <a:schemeClr val="accent3">
                    <a:lumMod val="75000"/>
                  </a:schemeClr>
                </a:solidFill>
              </a:rPr>
              <a:t>du CMJ</a:t>
            </a:r>
          </a:p>
        </p:txBody>
      </p:sp>
      <p:sp>
        <p:nvSpPr>
          <p:cNvPr id="9" name="Rectangle 8">
            <a:extLst>
              <a:ext uri="{FF2B5EF4-FFF2-40B4-BE49-F238E27FC236}">
                <a16:creationId xmlns:a16="http://schemas.microsoft.com/office/drawing/2014/main" id="{E4956D07-BE2E-4398-B5F5-A5A073416D7E}"/>
              </a:ext>
            </a:extLst>
          </p:cNvPr>
          <p:cNvSpPr/>
          <p:nvPr/>
        </p:nvSpPr>
        <p:spPr>
          <a:xfrm>
            <a:off x="7098224" y="2659825"/>
            <a:ext cx="2771614" cy="769175"/>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rgbClr val="7030A0"/>
                </a:solidFill>
              </a:rPr>
              <a:t>Relais citoyens</a:t>
            </a:r>
          </a:p>
        </p:txBody>
      </p:sp>
      <p:sp>
        <p:nvSpPr>
          <p:cNvPr id="10" name="Rectangle 9">
            <a:extLst>
              <a:ext uri="{FF2B5EF4-FFF2-40B4-BE49-F238E27FC236}">
                <a16:creationId xmlns:a16="http://schemas.microsoft.com/office/drawing/2014/main" id="{38DC11BC-9F54-45C4-AD20-85672E24F66C}"/>
              </a:ext>
            </a:extLst>
          </p:cNvPr>
          <p:cNvSpPr/>
          <p:nvPr/>
        </p:nvSpPr>
        <p:spPr>
          <a:xfrm>
            <a:off x="7344365" y="5038113"/>
            <a:ext cx="3070495" cy="769175"/>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lumMod val="60000"/>
                    <a:lumOff val="40000"/>
                  </a:schemeClr>
                </a:solidFill>
              </a:rPr>
              <a:t>Comité du bien vieillir</a:t>
            </a:r>
          </a:p>
        </p:txBody>
      </p:sp>
      <p:sp>
        <p:nvSpPr>
          <p:cNvPr id="11" name="Rectangle 10">
            <a:extLst>
              <a:ext uri="{FF2B5EF4-FFF2-40B4-BE49-F238E27FC236}">
                <a16:creationId xmlns:a16="http://schemas.microsoft.com/office/drawing/2014/main" id="{C4F32159-38F7-4F69-84B8-53A91C8141C6}"/>
              </a:ext>
            </a:extLst>
          </p:cNvPr>
          <p:cNvSpPr/>
          <p:nvPr/>
        </p:nvSpPr>
        <p:spPr>
          <a:xfrm>
            <a:off x="4127715" y="3629607"/>
            <a:ext cx="3365715" cy="769175"/>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rgbClr val="FF0000"/>
                </a:solidFill>
              </a:rPr>
              <a:t>Appel à projets citoyens</a:t>
            </a:r>
          </a:p>
        </p:txBody>
      </p:sp>
    </p:spTree>
    <p:extLst>
      <p:ext uri="{BB962C8B-B14F-4D97-AF65-F5344CB8AC3E}">
        <p14:creationId xmlns:p14="http://schemas.microsoft.com/office/powerpoint/2010/main" val="807440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53238-48EC-7995-A766-17692E1DE84F}"/>
            </a:ext>
          </a:extLst>
        </p:cNvPr>
        <p:cNvGrpSpPr/>
        <p:nvPr/>
      </p:nvGrpSpPr>
      <p:grpSpPr>
        <a:xfrm>
          <a:off x="0" y="0"/>
          <a:ext cx="0" cy="0"/>
          <a:chOff x="0" y="0"/>
          <a:chExt cx="0" cy="0"/>
        </a:xfrm>
      </p:grpSpPr>
      <p:sp>
        <p:nvSpPr>
          <p:cNvPr id="15" name="Espace réservé du contenu 14">
            <a:extLst>
              <a:ext uri="{FF2B5EF4-FFF2-40B4-BE49-F238E27FC236}">
                <a16:creationId xmlns:a16="http://schemas.microsoft.com/office/drawing/2014/main" id="{DBF07197-BFF4-CB62-10FA-105BA7302EF6}"/>
              </a:ext>
            </a:extLst>
          </p:cNvPr>
          <p:cNvSpPr>
            <a:spLocks noGrp="1"/>
          </p:cNvSpPr>
          <p:nvPr>
            <p:ph sz="half" idx="1"/>
          </p:nvPr>
        </p:nvSpPr>
        <p:spPr>
          <a:xfrm>
            <a:off x="1040860" y="1517514"/>
            <a:ext cx="10807430" cy="5125591"/>
          </a:xfrm>
        </p:spPr>
        <p:txBody>
          <a:bodyPr>
            <a:normAutofit/>
          </a:bodyPr>
          <a:lstStyle/>
          <a:p>
            <a:pPr algn="just"/>
            <a:r>
              <a:rPr lang="fr-FR" dirty="0"/>
              <a:t>Poursuivre la démarche pour une gestion écoresponsable de nos espaces verts </a:t>
            </a:r>
            <a:r>
              <a:rPr lang="fr-FR" sz="2000" dirty="0">
                <a:sym typeface="Wingdings" panose="05000000000000000000" pitchFamily="2" charset="2"/>
              </a:rPr>
              <a:t>(vivaces, limiter arrosage, extensions zones fauches tardives…)</a:t>
            </a:r>
            <a:endParaRPr lang="fr-FR" sz="2000" dirty="0"/>
          </a:p>
          <a:p>
            <a:pPr lvl="0" algn="just"/>
            <a:r>
              <a:rPr lang="fr-FR" dirty="0"/>
              <a:t>Réduire les déchets et le gâchis alimentaire </a:t>
            </a:r>
            <a:r>
              <a:rPr lang="fr-FR" sz="2000" dirty="0"/>
              <a:t>(4 composants, petite faim/grande faim, animations de sensibilisation au gaspillage alimentaires…)</a:t>
            </a:r>
          </a:p>
          <a:p>
            <a:pPr lvl="0" algn="just"/>
            <a:r>
              <a:rPr lang="fr-FR" dirty="0"/>
              <a:t>Accompagner pour mieux trier les déchets </a:t>
            </a:r>
            <a:r>
              <a:rPr lang="fr-FR" sz="2000" dirty="0"/>
              <a:t>(collecte textile)</a:t>
            </a:r>
          </a:p>
          <a:p>
            <a:pPr lvl="0" algn="just"/>
            <a:r>
              <a:rPr lang="fr-FR" dirty="0"/>
              <a:t>Sensibiliser aux questions de transition énergétique</a:t>
            </a:r>
            <a:r>
              <a:rPr lang="fr-FR" sz="2200" dirty="0"/>
              <a:t> (Forums café avec thématiques environnementales, Fresque du climat, nuit de la Chauve-Souris, fête du développement durable)</a:t>
            </a:r>
          </a:p>
          <a:p>
            <a:pPr lvl="0" algn="just"/>
            <a:r>
              <a:rPr lang="fr-FR" dirty="0"/>
              <a:t>Changer les usages </a:t>
            </a:r>
            <a:r>
              <a:rPr lang="fr-FR" sz="2200" dirty="0"/>
              <a:t>(diverses animations dont compostage ou gestion de la conservation aliments, classes d’eau et </a:t>
            </a:r>
            <a:r>
              <a:rPr lang="fr-FR" sz="2200" dirty="0" err="1"/>
              <a:t>Watty</a:t>
            </a:r>
            <a:r>
              <a:rPr lang="fr-FR" sz="2200" dirty="0"/>
              <a:t>…)</a:t>
            </a:r>
          </a:p>
          <a:p>
            <a:pPr lvl="0" algn="just"/>
            <a:r>
              <a:rPr lang="fr-FR" dirty="0"/>
              <a:t>Optimiser l’utilisation des bâtiments publics </a:t>
            </a:r>
            <a:r>
              <a:rPr lang="fr-FR" sz="2000" dirty="0"/>
              <a:t>(Déménager la Direction du « Loisirs pour tous » à l’Escale pour éviter la construction d’une extension au CTM)</a:t>
            </a:r>
          </a:p>
          <a:p>
            <a:pPr lvl="0" algn="just"/>
            <a:endParaRPr lang="fr-FR" sz="2200" dirty="0"/>
          </a:p>
          <a:p>
            <a:pPr lvl="0" algn="just"/>
            <a:endParaRPr lang="fr-FR" sz="2000" dirty="0"/>
          </a:p>
        </p:txBody>
      </p:sp>
      <p:sp>
        <p:nvSpPr>
          <p:cNvPr id="3" name="Titre 2">
            <a:extLst>
              <a:ext uri="{FF2B5EF4-FFF2-40B4-BE49-F238E27FC236}">
                <a16:creationId xmlns:a16="http://schemas.microsoft.com/office/drawing/2014/main" id="{6A670852-E318-2E9A-52E2-739E96CD0218}"/>
              </a:ext>
            </a:extLst>
          </p:cNvPr>
          <p:cNvSpPr>
            <a:spLocks noGrp="1"/>
          </p:cNvSpPr>
          <p:nvPr>
            <p:ph type="title"/>
          </p:nvPr>
        </p:nvSpPr>
        <p:spPr>
          <a:xfrm>
            <a:off x="515938" y="246621"/>
            <a:ext cx="11332351" cy="920336"/>
          </a:xfrm>
        </p:spPr>
        <p:txBody>
          <a:bodyPr anchor="ctr"/>
          <a:lstStyle/>
          <a:p>
            <a:r>
              <a:rPr lang="fr-FR" dirty="0"/>
              <a:t>Transition écologique : Focus sur les actions 2024</a:t>
            </a:r>
            <a:endParaRPr lang="fr-FR" dirty="0">
              <a:solidFill>
                <a:srgbClr val="00B050"/>
              </a:solidFill>
            </a:endParaRPr>
          </a:p>
        </p:txBody>
      </p:sp>
      <p:sp>
        <p:nvSpPr>
          <p:cNvPr id="4" name="Espace réservé du numéro de diapositive 3">
            <a:extLst>
              <a:ext uri="{FF2B5EF4-FFF2-40B4-BE49-F238E27FC236}">
                <a16:creationId xmlns:a16="http://schemas.microsoft.com/office/drawing/2014/main" id="{218A501E-EA7B-BB5D-E679-CE0C9EAE4D92}"/>
              </a:ext>
            </a:extLst>
          </p:cNvPr>
          <p:cNvSpPr>
            <a:spLocks noGrp="1"/>
          </p:cNvSpPr>
          <p:nvPr>
            <p:ph type="sldNum" sz="quarter" idx="12"/>
          </p:nvPr>
        </p:nvSpPr>
        <p:spPr/>
        <p:txBody>
          <a:bodyPr/>
          <a:lstStyle/>
          <a:p>
            <a:fld id="{9EC71654-96A5-4280-94F3-931C61A9F92C}" type="slidenum">
              <a:rPr lang="fr-FR" noProof="0" smtClean="0"/>
              <a:pPr/>
              <a:t>19</a:t>
            </a:fld>
            <a:endParaRPr lang="fr-FR" noProof="0" dirty="0"/>
          </a:p>
        </p:txBody>
      </p:sp>
    </p:spTree>
    <p:extLst>
      <p:ext uri="{BB962C8B-B14F-4D97-AF65-F5344CB8AC3E}">
        <p14:creationId xmlns:p14="http://schemas.microsoft.com/office/powerpoint/2010/main" val="1071575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508E7DEF-5EA4-4B53-AA06-D5EF914BA2AA}"/>
              </a:ext>
            </a:extLst>
          </p:cNvPr>
          <p:cNvSpPr>
            <a:spLocks noGrp="1"/>
          </p:cNvSpPr>
          <p:nvPr>
            <p:ph type="title"/>
          </p:nvPr>
        </p:nvSpPr>
        <p:spPr>
          <a:xfrm>
            <a:off x="609600" y="1801891"/>
            <a:ext cx="10842353" cy="4580373"/>
          </a:xfrm>
        </p:spPr>
        <p:txBody>
          <a:bodyPr anchor="b">
            <a:normAutofit/>
          </a:bodyPr>
          <a:lstStyle/>
          <a:p>
            <a:pPr marL="0" indent="0" algn="l">
              <a:lnSpc>
                <a:spcPct val="150000"/>
              </a:lnSpc>
              <a:buNone/>
            </a:pPr>
            <a:r>
              <a:rPr lang="en-US" sz="3600" i="1" dirty="0">
                <a:solidFill>
                  <a:srgbClr val="FFFFFF"/>
                </a:solidFill>
                <a:latin typeface="+mn-lt"/>
                <a:ea typeface="Titillium" charset="0"/>
                <a:cs typeface="Titillium" charset="0"/>
              </a:rPr>
              <a:t>Une </a:t>
            </a:r>
            <a:r>
              <a:rPr lang="en-US" sz="3600" i="1" dirty="0" err="1">
                <a:solidFill>
                  <a:srgbClr val="FFFFFF"/>
                </a:solidFill>
                <a:latin typeface="+mn-lt"/>
                <a:ea typeface="Titillium" charset="0"/>
                <a:cs typeface="Titillium" charset="0"/>
              </a:rPr>
              <a:t>ville</a:t>
            </a:r>
            <a:r>
              <a:rPr lang="en-US" sz="3600" i="1" dirty="0">
                <a:solidFill>
                  <a:srgbClr val="FFFFFF"/>
                </a:solidFill>
                <a:latin typeface="+mn-lt"/>
                <a:ea typeface="Titillium" charset="0"/>
                <a:cs typeface="Titillium" charset="0"/>
              </a:rPr>
              <a:t> </a:t>
            </a:r>
            <a:r>
              <a:rPr lang="en-US" sz="3600" i="1" dirty="0" err="1">
                <a:solidFill>
                  <a:srgbClr val="FFFFFF"/>
                </a:solidFill>
                <a:latin typeface="+mn-lt"/>
                <a:ea typeface="Titillium" charset="0"/>
                <a:cs typeface="Titillium" charset="0"/>
              </a:rPr>
              <a:t>verte</a:t>
            </a:r>
            <a:r>
              <a:rPr lang="en-US" sz="3600" i="1" dirty="0">
                <a:solidFill>
                  <a:srgbClr val="FFFFFF"/>
                </a:solidFill>
                <a:latin typeface="+mn-lt"/>
                <a:ea typeface="Titillium" charset="0"/>
                <a:cs typeface="Titillium" charset="0"/>
              </a:rPr>
              <a:t> et propre</a:t>
            </a:r>
            <a:br>
              <a:rPr lang="en-US" sz="3600" i="1" dirty="0">
                <a:solidFill>
                  <a:srgbClr val="FFFFFF"/>
                </a:solidFill>
                <a:latin typeface="+mn-lt"/>
                <a:ea typeface="Titillium" charset="0"/>
                <a:cs typeface="Titillium" charset="0"/>
              </a:rPr>
            </a:br>
            <a:r>
              <a:rPr lang="en-US" sz="3600" i="1" dirty="0">
                <a:solidFill>
                  <a:srgbClr val="FFFFFF"/>
                </a:solidFill>
                <a:latin typeface="+mn-lt"/>
                <a:ea typeface="Titillium" charset="0"/>
                <a:cs typeface="Titillium" charset="0"/>
              </a:rPr>
              <a:t>           Une </a:t>
            </a:r>
            <a:r>
              <a:rPr lang="en-US" sz="3600" i="1" dirty="0" err="1">
                <a:solidFill>
                  <a:srgbClr val="FFFFFF"/>
                </a:solidFill>
                <a:latin typeface="+mn-lt"/>
                <a:ea typeface="Titillium" charset="0"/>
                <a:cs typeface="Titillium" charset="0"/>
              </a:rPr>
              <a:t>ville</a:t>
            </a:r>
            <a:r>
              <a:rPr lang="en-US" sz="3600" i="1" dirty="0">
                <a:solidFill>
                  <a:srgbClr val="FFFFFF"/>
                </a:solidFill>
                <a:latin typeface="+mn-lt"/>
                <a:ea typeface="Titillium" charset="0"/>
                <a:cs typeface="Titillium" charset="0"/>
              </a:rPr>
              <a:t> </a:t>
            </a:r>
            <a:r>
              <a:rPr lang="en-US" sz="3600" i="1" dirty="0" err="1">
                <a:solidFill>
                  <a:srgbClr val="FFFFFF"/>
                </a:solidFill>
                <a:latin typeface="+mn-lt"/>
                <a:ea typeface="Titillium" charset="0"/>
                <a:cs typeface="Titillium" charset="0"/>
              </a:rPr>
              <a:t>dynamique</a:t>
            </a:r>
            <a:r>
              <a:rPr lang="en-US" sz="3600" i="1" dirty="0">
                <a:solidFill>
                  <a:srgbClr val="FFFFFF"/>
                </a:solidFill>
                <a:latin typeface="+mn-lt"/>
                <a:ea typeface="Titillium" charset="0"/>
                <a:cs typeface="Titillium" charset="0"/>
              </a:rPr>
              <a:t> et </a:t>
            </a:r>
            <a:r>
              <a:rPr lang="en-US" sz="3600" i="1" dirty="0" err="1">
                <a:solidFill>
                  <a:srgbClr val="FFFFFF"/>
                </a:solidFill>
                <a:latin typeface="+mn-lt"/>
                <a:ea typeface="Titillium" charset="0"/>
                <a:cs typeface="Titillium" charset="0"/>
              </a:rPr>
              <a:t>solidaire</a:t>
            </a:r>
            <a:br>
              <a:rPr lang="en-US" sz="3600" i="1" dirty="0">
                <a:solidFill>
                  <a:srgbClr val="FFFFFF"/>
                </a:solidFill>
                <a:latin typeface="+mn-lt"/>
                <a:ea typeface="Titillium" charset="0"/>
                <a:cs typeface="Titillium" charset="0"/>
              </a:rPr>
            </a:br>
            <a:r>
              <a:rPr lang="en-US" sz="3600" i="1" dirty="0">
                <a:solidFill>
                  <a:srgbClr val="FFFFFF"/>
                </a:solidFill>
                <a:latin typeface="+mn-lt"/>
                <a:ea typeface="Titillium" charset="0"/>
                <a:cs typeface="Titillium" charset="0"/>
              </a:rPr>
              <a:t>                      Une </a:t>
            </a:r>
            <a:r>
              <a:rPr lang="en-US" sz="3600" i="1" dirty="0" err="1">
                <a:solidFill>
                  <a:srgbClr val="FFFFFF"/>
                </a:solidFill>
                <a:latin typeface="+mn-lt"/>
                <a:ea typeface="Titillium" charset="0"/>
                <a:cs typeface="Titillium" charset="0"/>
              </a:rPr>
              <a:t>ville</a:t>
            </a:r>
            <a:r>
              <a:rPr lang="en-US" sz="3600" i="1" dirty="0">
                <a:solidFill>
                  <a:srgbClr val="FFFFFF"/>
                </a:solidFill>
                <a:latin typeface="+mn-lt"/>
                <a:ea typeface="Titillium" charset="0"/>
                <a:cs typeface="Titillium" charset="0"/>
              </a:rPr>
              <a:t> sure et </a:t>
            </a:r>
            <a:r>
              <a:rPr lang="en-US" sz="3600" i="1" dirty="0" err="1">
                <a:solidFill>
                  <a:srgbClr val="FFFFFF"/>
                </a:solidFill>
                <a:latin typeface="+mn-lt"/>
                <a:ea typeface="Titillium" charset="0"/>
                <a:cs typeface="Titillium" charset="0"/>
              </a:rPr>
              <a:t>sereine</a:t>
            </a:r>
            <a:r>
              <a:rPr lang="en-US" sz="3600" i="1" dirty="0">
                <a:solidFill>
                  <a:srgbClr val="FFFFFF"/>
                </a:solidFill>
                <a:latin typeface="+mn-lt"/>
                <a:ea typeface="Titillium" charset="0"/>
                <a:cs typeface="Titillium" charset="0"/>
              </a:rPr>
              <a:t> </a:t>
            </a:r>
            <a:br>
              <a:rPr lang="en-US" sz="3600" i="1" dirty="0">
                <a:solidFill>
                  <a:srgbClr val="FFFFFF"/>
                </a:solidFill>
                <a:latin typeface="+mn-lt"/>
                <a:ea typeface="Titillium" charset="0"/>
                <a:cs typeface="Titillium" charset="0"/>
              </a:rPr>
            </a:br>
            <a:r>
              <a:rPr lang="en-US" sz="3600" i="1" dirty="0">
                <a:solidFill>
                  <a:srgbClr val="FFFFFF"/>
                </a:solidFill>
                <a:latin typeface="+mn-lt"/>
                <a:ea typeface="Titillium" charset="0"/>
                <a:cs typeface="Titillium" charset="0"/>
              </a:rPr>
              <a:t>                               Une </a:t>
            </a:r>
            <a:r>
              <a:rPr lang="en-US" sz="3600" i="1" dirty="0" err="1">
                <a:solidFill>
                  <a:srgbClr val="FFFFFF"/>
                </a:solidFill>
                <a:latin typeface="+mn-lt"/>
                <a:ea typeface="Titillium" charset="0"/>
                <a:cs typeface="Titillium" charset="0"/>
              </a:rPr>
              <a:t>ville</a:t>
            </a:r>
            <a:r>
              <a:rPr lang="en-US" sz="3600" i="1" dirty="0">
                <a:solidFill>
                  <a:srgbClr val="FFFFFF"/>
                </a:solidFill>
                <a:latin typeface="+mn-lt"/>
                <a:ea typeface="Titillium" charset="0"/>
                <a:cs typeface="Titillium" charset="0"/>
              </a:rPr>
              <a:t> </a:t>
            </a:r>
            <a:r>
              <a:rPr lang="en-US" sz="3600" i="1" dirty="0" err="1">
                <a:solidFill>
                  <a:srgbClr val="FFFFFF"/>
                </a:solidFill>
                <a:latin typeface="+mn-lt"/>
                <a:ea typeface="Titillium" charset="0"/>
                <a:cs typeface="Titillium" charset="0"/>
              </a:rPr>
              <a:t>democratique</a:t>
            </a:r>
            <a:r>
              <a:rPr lang="en-US" sz="3600" i="1" dirty="0">
                <a:solidFill>
                  <a:srgbClr val="FFFFFF"/>
                </a:solidFill>
                <a:latin typeface="+mn-lt"/>
                <a:ea typeface="Titillium" charset="0"/>
                <a:cs typeface="Titillium" charset="0"/>
              </a:rPr>
              <a:t> et </a:t>
            </a:r>
            <a:r>
              <a:rPr lang="en-US" sz="3600" i="1" dirty="0" err="1">
                <a:solidFill>
                  <a:srgbClr val="FFFFFF"/>
                </a:solidFill>
                <a:latin typeface="+mn-lt"/>
                <a:ea typeface="Titillium" charset="0"/>
                <a:cs typeface="Titillium" charset="0"/>
              </a:rPr>
              <a:t>laique</a:t>
            </a:r>
            <a:r>
              <a:rPr lang="en-US" sz="3600" i="1" dirty="0">
                <a:solidFill>
                  <a:srgbClr val="FFFFFF"/>
                </a:solidFill>
                <a:latin typeface="+mn-lt"/>
                <a:ea typeface="Titillium" charset="0"/>
                <a:cs typeface="Titillium" charset="0"/>
              </a:rPr>
              <a:t> </a:t>
            </a:r>
            <a:br>
              <a:rPr lang="en-US" sz="3600" i="1" dirty="0">
                <a:solidFill>
                  <a:srgbClr val="FFFFFF"/>
                </a:solidFill>
                <a:latin typeface="+mn-lt"/>
                <a:ea typeface="Titillium" charset="0"/>
                <a:cs typeface="Titillium" charset="0"/>
              </a:rPr>
            </a:br>
            <a:endParaRPr lang="fr-FR" sz="3600" dirty="0">
              <a:solidFill>
                <a:srgbClr val="FFFFFF"/>
              </a:solidFill>
              <a:latin typeface="+mn-lt"/>
            </a:endParaRPr>
          </a:p>
        </p:txBody>
      </p:sp>
      <p:sp>
        <p:nvSpPr>
          <p:cNvPr id="17" name="Slide Number Placeholder 3" hidden="1">
            <a:extLst>
              <a:ext uri="{FF2B5EF4-FFF2-40B4-BE49-F238E27FC236}">
                <a16:creationId xmlns:a16="http://schemas.microsoft.com/office/drawing/2014/main" id="{6A129291-641B-4A76-A06F-1CB2D2F4277C}"/>
              </a:ext>
            </a:extLst>
          </p:cNvPr>
          <p:cNvSpPr>
            <a:spLocks noGrp="1"/>
          </p:cNvSpPr>
          <p:nvPr>
            <p:ph type="sldNum" sz="quarter" idx="12"/>
          </p:nvPr>
        </p:nvSpPr>
        <p:spPr/>
        <p:txBody>
          <a:bodyPr/>
          <a:lstStyle/>
          <a:p>
            <a:pPr rtl="0">
              <a:spcAft>
                <a:spcPts val="600"/>
              </a:spcAft>
            </a:pPr>
            <a:fld id="{9EC71654-96A5-4280-94F3-931C61A9F92C}" type="slidenum">
              <a:rPr lang="fr-FR" noProof="0" smtClean="0"/>
              <a:pPr rtl="0">
                <a:spcAft>
                  <a:spcPts val="600"/>
                </a:spcAft>
              </a:pPr>
              <a:t>2</a:t>
            </a:fld>
            <a:endParaRPr lang="fr-FR" noProof="0"/>
          </a:p>
        </p:txBody>
      </p:sp>
      <p:sp>
        <p:nvSpPr>
          <p:cNvPr id="14" name="Espace réservé du texte 13">
            <a:extLst>
              <a:ext uri="{FF2B5EF4-FFF2-40B4-BE49-F238E27FC236}">
                <a16:creationId xmlns:a16="http://schemas.microsoft.com/office/drawing/2014/main" id="{633524C7-3840-4927-8F7A-2C5482A1FC96}"/>
              </a:ext>
            </a:extLst>
          </p:cNvPr>
          <p:cNvSpPr>
            <a:spLocks noGrp="1"/>
          </p:cNvSpPr>
          <p:nvPr>
            <p:ph type="body" idx="1"/>
          </p:nvPr>
        </p:nvSpPr>
        <p:spPr>
          <a:xfrm>
            <a:off x="831850" y="353568"/>
            <a:ext cx="10515600" cy="1448323"/>
          </a:xfrm>
        </p:spPr>
        <p:txBody>
          <a:bodyPr>
            <a:normAutofit/>
          </a:bodyPr>
          <a:lstStyle/>
          <a:p>
            <a:r>
              <a:rPr lang="fr-FR" sz="3600" b="1" dirty="0"/>
              <a:t>BUDGET PRIMITIF 2024</a:t>
            </a:r>
          </a:p>
          <a:p>
            <a:r>
              <a:rPr lang="fr-FR" sz="3600" b="1" dirty="0">
                <a:solidFill>
                  <a:srgbClr val="FFFFFF"/>
                </a:solidFill>
              </a:rPr>
              <a:t>Fil rouge du mandat 2020-2026</a:t>
            </a:r>
            <a:endParaRPr lang="fr-FR" sz="3200" dirty="0"/>
          </a:p>
        </p:txBody>
      </p:sp>
      <p:sp>
        <p:nvSpPr>
          <p:cNvPr id="2" name="Espace réservé du numéro de diapositive 1" hidden="1"/>
          <p:cNvSpPr>
            <a:spLocks noGrp="1"/>
          </p:cNvSpPr>
          <p:nvPr>
            <p:ph type="sldNum" sz="quarter" idx="4294967295"/>
          </p:nvPr>
        </p:nvSpPr>
        <p:spPr>
          <a:xfrm>
            <a:off x="11896725" y="6456363"/>
            <a:ext cx="295275" cy="187325"/>
          </a:xfrm>
        </p:spPr>
        <p:txBody>
          <a:bodyPr/>
          <a:lstStyle/>
          <a:p>
            <a:pPr>
              <a:spcAft>
                <a:spcPts val="600"/>
              </a:spcAft>
            </a:pPr>
            <a:fld id="{9EC71654-96A5-4280-94F3-931C61A9F92C}" type="slidenum">
              <a:rPr lang="fr-FR" noProof="0" smtClean="0"/>
              <a:pPr>
                <a:spcAft>
                  <a:spcPts val="600"/>
                </a:spcAft>
              </a:pPr>
              <a:t>2</a:t>
            </a:fld>
            <a:endParaRPr lang="fr-FR" noProof="0"/>
          </a:p>
        </p:txBody>
      </p:sp>
      <p:sp>
        <p:nvSpPr>
          <p:cNvPr id="22" name="Slide Number Placeholder 3">
            <a:extLst>
              <a:ext uri="{FF2B5EF4-FFF2-40B4-BE49-F238E27FC236}">
                <a16:creationId xmlns:a16="http://schemas.microsoft.com/office/drawing/2014/main" id="{868C8541-32E4-4BE4-A7A9-6BB001FA7D57}"/>
              </a:ext>
            </a:extLst>
          </p:cNvPr>
          <p:cNvSpPr>
            <a:spLocks noGrp="1"/>
          </p:cNvSpPr>
          <p:nvPr>
            <p:ph type="sldNum" sz="quarter" idx="4294967295"/>
          </p:nvPr>
        </p:nvSpPr>
        <p:spPr>
          <a:xfrm>
            <a:off x="11347450" y="6456363"/>
            <a:ext cx="295275" cy="187325"/>
          </a:xfrm>
        </p:spPr>
        <p:txBody>
          <a:bodyPr/>
          <a:lstStyle/>
          <a:p>
            <a:pPr rtl="0">
              <a:spcAft>
                <a:spcPts val="600"/>
              </a:spcAft>
            </a:pPr>
            <a:fld id="{9EC71654-96A5-4280-94F3-931C61A9F92C}" type="slidenum">
              <a:rPr lang="fr-FR" noProof="0" smtClean="0">
                <a:solidFill>
                  <a:schemeClr val="accent5"/>
                </a:solidFill>
              </a:rPr>
              <a:pPr rtl="0">
                <a:spcAft>
                  <a:spcPts val="600"/>
                </a:spcAft>
              </a:pPr>
              <a:t>2</a:t>
            </a:fld>
            <a:endParaRPr lang="fr-FR" noProof="0" dirty="0">
              <a:solidFill>
                <a:schemeClr val="accent5"/>
              </a:solidFill>
            </a:endParaRPr>
          </a:p>
        </p:txBody>
      </p:sp>
    </p:spTree>
    <p:extLst>
      <p:ext uri="{BB962C8B-B14F-4D97-AF65-F5344CB8AC3E}">
        <p14:creationId xmlns:p14="http://schemas.microsoft.com/office/powerpoint/2010/main" val="801674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8A5EE-FAC6-9416-53D6-0E0025AB39A4}"/>
            </a:ext>
          </a:extLst>
        </p:cNvPr>
        <p:cNvGrpSpPr/>
        <p:nvPr/>
      </p:nvGrpSpPr>
      <p:grpSpPr>
        <a:xfrm>
          <a:off x="0" y="0"/>
          <a:ext cx="0" cy="0"/>
          <a:chOff x="0" y="0"/>
          <a:chExt cx="0" cy="0"/>
        </a:xfrm>
      </p:grpSpPr>
      <p:sp>
        <p:nvSpPr>
          <p:cNvPr id="15" name="Espace réservé du contenu 14">
            <a:extLst>
              <a:ext uri="{FF2B5EF4-FFF2-40B4-BE49-F238E27FC236}">
                <a16:creationId xmlns:a16="http://schemas.microsoft.com/office/drawing/2014/main" id="{C7242FD4-245D-2293-A8D8-0F08A25053BB}"/>
              </a:ext>
            </a:extLst>
          </p:cNvPr>
          <p:cNvSpPr>
            <a:spLocks noGrp="1"/>
          </p:cNvSpPr>
          <p:nvPr>
            <p:ph sz="half" idx="1"/>
          </p:nvPr>
        </p:nvSpPr>
        <p:spPr>
          <a:xfrm>
            <a:off x="1254210" y="1076324"/>
            <a:ext cx="10421851" cy="5781675"/>
          </a:xfrm>
        </p:spPr>
        <p:txBody>
          <a:bodyPr>
            <a:normAutofit fontScale="92500" lnSpcReduction="20000"/>
          </a:bodyPr>
          <a:lstStyle/>
          <a:p>
            <a:pPr lvl="0"/>
            <a:r>
              <a:rPr lang="fr-FR" dirty="0"/>
              <a:t>Promouvoir la mobilité douce </a:t>
            </a:r>
            <a:r>
              <a:rPr lang="fr-FR" sz="2000" dirty="0"/>
              <a:t>(Travailler un projet jalonnement piétons et voies douces avec la participation active du CMJ)</a:t>
            </a:r>
          </a:p>
          <a:p>
            <a:r>
              <a:rPr lang="fr-FR" dirty="0"/>
              <a:t>Améliorer la biodiversité </a:t>
            </a:r>
            <a:r>
              <a:rPr lang="fr-FR" sz="2000" dirty="0"/>
              <a:t>(Mettre en place un plan de gestion durable du lac des tritons en partenariat avec la fédération de pêche et la CA Grand Paris Sud , Demander la labellisation « territoire engagé pour la nature » pour accompagner la démarche en faveur de la biodiversité et l’éducation à l’environnement, Engager la réalisation d’un Atlas de la biodiversité communal (ABC), Créer un réseau d’habitants vigies-nature pour enrichir les inventaires tout au long de l’année)</a:t>
            </a:r>
          </a:p>
          <a:p>
            <a:pPr lvl="0"/>
            <a:r>
              <a:rPr lang="fr-FR" dirty="0"/>
              <a:t>Poursuivre la mise en œuvre du Plan de sobriété énergétique </a:t>
            </a:r>
            <a:r>
              <a:rPr lang="fr-FR" sz="2200" dirty="0"/>
              <a:t>(Poursuite du passage en LED des bâtiments, Finalisation de l’isolation énergétique de l’école Anne Frank, Diagnostic énergétique de l’école </a:t>
            </a:r>
            <a:r>
              <a:rPr lang="fr-FR" sz="2200" dirty="0" err="1"/>
              <a:t>Manureva</a:t>
            </a:r>
            <a:r>
              <a:rPr lang="fr-FR" sz="2200" dirty="0"/>
              <a:t> pour chiffrer une future isolation énergétique, Diagnostic des toitures des bâtiments publics pour connaitre la faisabilité de mise en place de panneaux photovoltaïques, Mise en place d’une ombrière photovoltaïque sur le parking du personnel de la mairie pour produire de l’énergie verte et compenser l’utilisation de l’électricité pour la fourniture en énergie de la flotte des véhicules électriques, Etude de faisabilité géothermie engagée par Grand Paris sud : rechercher toutes les possibilités d’intégrer un réseau de chauffage urbain avec énergie verte pour certains bâtiments publics et pour les projets résidentiels)</a:t>
            </a:r>
          </a:p>
          <a:p>
            <a:pPr lvl="0"/>
            <a:r>
              <a:rPr lang="fr-FR" dirty="0"/>
              <a:t>Poursuivre l’action « une naissance un arbre »</a:t>
            </a:r>
          </a:p>
          <a:p>
            <a:pPr lvl="0"/>
            <a:r>
              <a:rPr lang="fr-FR" dirty="0"/>
              <a:t>Installer des réservoirs enterrés d’eaux pluviales pour permettre un arrosage écologique des zones de fleurissement </a:t>
            </a:r>
          </a:p>
          <a:p>
            <a:endParaRPr lang="fr-FR" dirty="0"/>
          </a:p>
        </p:txBody>
      </p:sp>
      <p:sp>
        <p:nvSpPr>
          <p:cNvPr id="3" name="Titre 2">
            <a:extLst>
              <a:ext uri="{FF2B5EF4-FFF2-40B4-BE49-F238E27FC236}">
                <a16:creationId xmlns:a16="http://schemas.microsoft.com/office/drawing/2014/main" id="{DAFE2EA4-4EE4-8F59-CBC6-A5423FFD3539}"/>
              </a:ext>
            </a:extLst>
          </p:cNvPr>
          <p:cNvSpPr>
            <a:spLocks noGrp="1"/>
          </p:cNvSpPr>
          <p:nvPr>
            <p:ph type="title"/>
          </p:nvPr>
        </p:nvSpPr>
        <p:spPr>
          <a:xfrm>
            <a:off x="515938" y="246621"/>
            <a:ext cx="11332351" cy="920336"/>
          </a:xfrm>
        </p:spPr>
        <p:txBody>
          <a:bodyPr anchor="ctr"/>
          <a:lstStyle/>
          <a:p>
            <a:r>
              <a:rPr lang="fr-FR" dirty="0"/>
              <a:t>Transition écologique : Focus sur les actions 2024</a:t>
            </a:r>
            <a:endParaRPr lang="fr-FR" dirty="0">
              <a:solidFill>
                <a:srgbClr val="00B050"/>
              </a:solidFill>
            </a:endParaRPr>
          </a:p>
        </p:txBody>
      </p:sp>
      <p:sp>
        <p:nvSpPr>
          <p:cNvPr id="4" name="Espace réservé du numéro de diapositive 3">
            <a:extLst>
              <a:ext uri="{FF2B5EF4-FFF2-40B4-BE49-F238E27FC236}">
                <a16:creationId xmlns:a16="http://schemas.microsoft.com/office/drawing/2014/main" id="{B6249B61-974C-702B-6EAB-C326B280F0F1}"/>
              </a:ext>
            </a:extLst>
          </p:cNvPr>
          <p:cNvSpPr>
            <a:spLocks noGrp="1"/>
          </p:cNvSpPr>
          <p:nvPr>
            <p:ph type="sldNum" sz="quarter" idx="12"/>
          </p:nvPr>
        </p:nvSpPr>
        <p:spPr/>
        <p:txBody>
          <a:bodyPr/>
          <a:lstStyle/>
          <a:p>
            <a:fld id="{9EC71654-96A5-4280-94F3-931C61A9F92C}" type="slidenum">
              <a:rPr lang="fr-FR" noProof="0" smtClean="0"/>
              <a:pPr/>
              <a:t>20</a:t>
            </a:fld>
            <a:endParaRPr lang="fr-FR" noProof="0" dirty="0"/>
          </a:p>
        </p:txBody>
      </p:sp>
    </p:spTree>
    <p:extLst>
      <p:ext uri="{BB962C8B-B14F-4D97-AF65-F5344CB8AC3E}">
        <p14:creationId xmlns:p14="http://schemas.microsoft.com/office/powerpoint/2010/main" val="679981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image 9">
            <a:extLst>
              <a:ext uri="{FF2B5EF4-FFF2-40B4-BE49-F238E27FC236}">
                <a16:creationId xmlns:a16="http://schemas.microsoft.com/office/drawing/2014/main" id="{63493B9E-F6F8-4C0F-9706-CA547A8B2B3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712335" y="730068"/>
            <a:ext cx="5302615" cy="5302615"/>
          </a:xfrm>
        </p:spPr>
      </p:pic>
      <p:sp>
        <p:nvSpPr>
          <p:cNvPr id="5" name="Sous-titre 4">
            <a:extLst>
              <a:ext uri="{FF2B5EF4-FFF2-40B4-BE49-F238E27FC236}">
                <a16:creationId xmlns:a16="http://schemas.microsoft.com/office/drawing/2014/main" id="{E3C40962-BA6A-43E4-97BA-511A9B90CF41}"/>
              </a:ext>
            </a:extLst>
          </p:cNvPr>
          <p:cNvSpPr>
            <a:spLocks noGrp="1"/>
          </p:cNvSpPr>
          <p:nvPr>
            <p:ph type="subTitle" idx="1"/>
          </p:nvPr>
        </p:nvSpPr>
        <p:spPr/>
        <p:txBody>
          <a:bodyPr rtlCol="0"/>
          <a:lstStyle/>
          <a:p>
            <a:r>
              <a:rPr lang="fr-FR" dirty="0"/>
              <a:t>www.facebook.com/villedesaintpierre91</a:t>
            </a:r>
          </a:p>
        </p:txBody>
      </p:sp>
      <p:sp>
        <p:nvSpPr>
          <p:cNvPr id="7" name="Espace réservé du texte 6">
            <a:extLst>
              <a:ext uri="{FF2B5EF4-FFF2-40B4-BE49-F238E27FC236}">
                <a16:creationId xmlns:a16="http://schemas.microsoft.com/office/drawing/2014/main" id="{11FDFFBF-E125-47CF-AAE0-ACC45013CE38}"/>
              </a:ext>
            </a:extLst>
          </p:cNvPr>
          <p:cNvSpPr>
            <a:spLocks noGrp="1"/>
          </p:cNvSpPr>
          <p:nvPr>
            <p:ph type="body" sz="quarter" idx="11"/>
          </p:nvPr>
        </p:nvSpPr>
        <p:spPr/>
        <p:txBody>
          <a:bodyPr rtlCol="0"/>
          <a:lstStyle/>
          <a:p>
            <a:r>
              <a:rPr lang="fr-FR" dirty="0"/>
              <a:t>http://www.saint-pierre-du-perray.fr</a:t>
            </a:r>
          </a:p>
        </p:txBody>
      </p:sp>
      <p:sp>
        <p:nvSpPr>
          <p:cNvPr id="6" name="Titre 5">
            <a:extLst>
              <a:ext uri="{FF2B5EF4-FFF2-40B4-BE49-F238E27FC236}">
                <a16:creationId xmlns:a16="http://schemas.microsoft.com/office/drawing/2014/main" id="{95D612B9-68B9-4C9F-98FE-CEE07DB1F00D}"/>
              </a:ext>
            </a:extLst>
          </p:cNvPr>
          <p:cNvSpPr>
            <a:spLocks noGrp="1"/>
          </p:cNvSpPr>
          <p:nvPr>
            <p:ph type="title"/>
          </p:nvPr>
        </p:nvSpPr>
        <p:spPr/>
        <p:txBody>
          <a:bodyPr rtlCol="0"/>
          <a:lstStyle/>
          <a:p>
            <a:pPr rtl="0"/>
            <a:r>
              <a:rPr lang="fr-FR" sz="4000" dirty="0"/>
              <a:t>Merci et </a:t>
            </a:r>
            <a:br>
              <a:rPr lang="fr-FR" sz="4000" dirty="0"/>
            </a:br>
            <a:r>
              <a:rPr lang="fr-FR" sz="4000" dirty="0"/>
              <a:t>bonnes vacances</a:t>
            </a:r>
          </a:p>
        </p:txBody>
      </p:sp>
      <p:pic>
        <p:nvPicPr>
          <p:cNvPr id="3" name="Image 2">
            <a:extLst>
              <a:ext uri="{FF2B5EF4-FFF2-40B4-BE49-F238E27FC236}">
                <a16:creationId xmlns:a16="http://schemas.microsoft.com/office/drawing/2014/main" id="{08F39553-4592-452B-89F9-35762FF574AC}"/>
              </a:ext>
            </a:extLst>
          </p:cNvPr>
          <p:cNvPicPr>
            <a:picLocks noChangeAspect="1"/>
          </p:cNvPicPr>
          <p:nvPr/>
        </p:nvPicPr>
        <p:blipFill>
          <a:blip r:embed="rId4"/>
          <a:stretch>
            <a:fillRect/>
          </a:stretch>
        </p:blipFill>
        <p:spPr>
          <a:xfrm>
            <a:off x="6496617" y="4484691"/>
            <a:ext cx="411951" cy="358140"/>
          </a:xfrm>
          <a:prstGeom prst="rect">
            <a:avLst/>
          </a:prstGeom>
        </p:spPr>
      </p:pic>
      <p:pic>
        <p:nvPicPr>
          <p:cNvPr id="4" name="Image 3" descr="Une image contenant texte, capture d’écran, Police, logo">
            <a:extLst>
              <a:ext uri="{FF2B5EF4-FFF2-40B4-BE49-F238E27FC236}">
                <a16:creationId xmlns:a16="http://schemas.microsoft.com/office/drawing/2014/main" id="{CFB6F646-EA99-6B68-D0B6-9A01BE5B991E}"/>
              </a:ext>
            </a:extLst>
          </p:cNvPr>
          <p:cNvPicPr>
            <a:picLocks noChangeAspect="1"/>
          </p:cNvPicPr>
          <p:nvPr/>
        </p:nvPicPr>
        <p:blipFill>
          <a:blip r:embed="rId5"/>
          <a:stretch>
            <a:fillRect/>
          </a:stretch>
        </p:blipFill>
        <p:spPr>
          <a:xfrm>
            <a:off x="-1" y="-1"/>
            <a:ext cx="12192001" cy="6858001"/>
          </a:xfrm>
          <a:prstGeom prst="rect">
            <a:avLst/>
          </a:prstGeom>
        </p:spPr>
      </p:pic>
    </p:spTree>
    <p:extLst>
      <p:ext uri="{BB962C8B-B14F-4D97-AF65-F5344CB8AC3E}">
        <p14:creationId xmlns:p14="http://schemas.microsoft.com/office/powerpoint/2010/main" val="1124779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rtl="0"/>
            <a:fld id="{9EC71654-96A5-4280-94F3-931C61A9F92C}" type="slidenum">
              <a:rPr lang="fr-FR" noProof="0" smtClean="0"/>
              <a:pPr rtl="0"/>
              <a:t>3</a:t>
            </a:fld>
            <a:endParaRPr lang="fr-FR" noProof="0" dirty="0"/>
          </a:p>
        </p:txBody>
      </p:sp>
      <p:sp>
        <p:nvSpPr>
          <p:cNvPr id="6" name="Titre 5">
            <a:extLst>
              <a:ext uri="{FF2B5EF4-FFF2-40B4-BE49-F238E27FC236}">
                <a16:creationId xmlns:a16="http://schemas.microsoft.com/office/drawing/2014/main" id="{508E7DEF-5EA4-4B53-AA06-D5EF914BA2AA}"/>
              </a:ext>
            </a:extLst>
          </p:cNvPr>
          <p:cNvSpPr>
            <a:spLocks noGrp="1"/>
          </p:cNvSpPr>
          <p:nvPr>
            <p:ph type="title"/>
          </p:nvPr>
        </p:nvSpPr>
        <p:spPr>
          <a:xfrm>
            <a:off x="533844" y="214894"/>
            <a:ext cx="11150600" cy="1039388"/>
          </a:xfrm>
        </p:spPr>
        <p:txBody>
          <a:bodyPr/>
          <a:lstStyle/>
          <a:p>
            <a:pPr algn="ctr">
              <a:lnSpc>
                <a:spcPct val="100000"/>
              </a:lnSpc>
            </a:pPr>
            <a:r>
              <a:rPr lang="fr-FR" sz="2800" i="1" dirty="0"/>
              <a:t>Le contexte national et international</a:t>
            </a:r>
            <a:br>
              <a:rPr lang="fr-FR" sz="2800" i="1" dirty="0"/>
            </a:br>
            <a:endParaRPr lang="fr-FR" sz="2800" i="1" u="sng" dirty="0"/>
          </a:p>
        </p:txBody>
      </p:sp>
      <p:sp>
        <p:nvSpPr>
          <p:cNvPr id="5" name="Espace réservé du contenu 4">
            <a:extLst>
              <a:ext uri="{FF2B5EF4-FFF2-40B4-BE49-F238E27FC236}">
                <a16:creationId xmlns:a16="http://schemas.microsoft.com/office/drawing/2014/main" id="{C800E4C9-559A-4D6F-A6FB-11FE7905FD85}"/>
              </a:ext>
            </a:extLst>
          </p:cNvPr>
          <p:cNvSpPr>
            <a:spLocks noGrp="1"/>
          </p:cNvSpPr>
          <p:nvPr>
            <p:ph idx="1"/>
          </p:nvPr>
        </p:nvSpPr>
        <p:spPr>
          <a:xfrm>
            <a:off x="507556" y="1210733"/>
            <a:ext cx="10837862" cy="5552122"/>
          </a:xfrm>
        </p:spPr>
        <p:txBody>
          <a:bodyPr>
            <a:normAutofit fontScale="85000" lnSpcReduction="20000"/>
          </a:bodyPr>
          <a:lstStyle/>
          <a:p>
            <a:pPr marL="457200" indent="-457200">
              <a:buFont typeface="Wingdings" panose="05000000000000000000" pitchFamily="2" charset="2"/>
              <a:buChar char="v"/>
            </a:pPr>
            <a:r>
              <a:rPr lang="fr-FR" sz="2800" i="1" u="sng" dirty="0"/>
              <a:t>Un contexte national et international incertain</a:t>
            </a:r>
          </a:p>
          <a:p>
            <a:pPr lvl="1">
              <a:buFont typeface="Courier New" panose="02070309020205020404" pitchFamily="49" charset="0"/>
              <a:buChar char="o"/>
            </a:pPr>
            <a:r>
              <a:rPr lang="fr-FR" i="1" dirty="0"/>
              <a:t>Une inflation autour de 3% prévue en 2024</a:t>
            </a:r>
          </a:p>
          <a:p>
            <a:pPr lvl="1">
              <a:buFont typeface="Courier New" panose="02070309020205020404" pitchFamily="49" charset="0"/>
              <a:buChar char="o"/>
            </a:pPr>
            <a:r>
              <a:rPr lang="fr-FR" i="1" dirty="0"/>
              <a:t>Une baisse du pouvoir d’achat sur 2 ans</a:t>
            </a:r>
          </a:p>
          <a:p>
            <a:pPr lvl="1">
              <a:buFont typeface="Courier New" panose="02070309020205020404" pitchFamily="49" charset="0"/>
              <a:buChar char="o"/>
            </a:pPr>
            <a:r>
              <a:rPr lang="fr-FR" i="1" dirty="0"/>
              <a:t>Des taux d’intérêts qui restent élevés – ralentissement du marché immobilier</a:t>
            </a:r>
          </a:p>
          <a:p>
            <a:pPr lvl="1">
              <a:buFont typeface="Courier New" panose="02070309020205020404" pitchFamily="49" charset="0"/>
              <a:buChar char="o"/>
            </a:pPr>
            <a:r>
              <a:rPr lang="fr-FR" i="1" dirty="0"/>
              <a:t>Prix de l’énergie encore élevé voir un rebond du prix du gaz</a:t>
            </a:r>
            <a:endParaRPr lang="fr-FR" sz="2000" i="1" dirty="0"/>
          </a:p>
          <a:p>
            <a:pPr marL="457200" indent="-457200">
              <a:buFont typeface="Wingdings" panose="05000000000000000000" pitchFamily="2" charset="2"/>
              <a:buChar char="v"/>
            </a:pPr>
            <a:r>
              <a:rPr lang="fr-FR" sz="2800" i="1" u="sng" dirty="0"/>
              <a:t>Des orientations nationales contraignantes</a:t>
            </a:r>
          </a:p>
          <a:p>
            <a:pPr lvl="1">
              <a:buFont typeface="Courier New" panose="02070309020205020404" pitchFamily="49" charset="0"/>
              <a:buChar char="o"/>
            </a:pPr>
            <a:r>
              <a:rPr lang="fr-FR" i="1" dirty="0"/>
              <a:t>Une loi de programmation des Finances publiques 2023-2027 fixant un cadre de réduction du déficit public à 3%</a:t>
            </a:r>
          </a:p>
          <a:p>
            <a:pPr lvl="1">
              <a:buFont typeface="Courier New" panose="02070309020205020404" pitchFamily="49" charset="0"/>
              <a:buChar char="o"/>
            </a:pPr>
            <a:r>
              <a:rPr lang="fr-FR" i="1" dirty="0"/>
              <a:t>Une prévision des concours financiers de l’Etat aux Collectivités en faible progression (0,8% en 2024 VS inflation à 3%)</a:t>
            </a:r>
          </a:p>
          <a:p>
            <a:pPr lvl="1">
              <a:buFont typeface="Courier New" panose="02070309020205020404" pitchFamily="49" charset="0"/>
              <a:buChar char="o"/>
            </a:pPr>
            <a:r>
              <a:rPr lang="fr-FR" i="1" dirty="0"/>
              <a:t>Un pacte de confiance avec les collectivités avec un objectif d’évolution des dépenses de fonctionnement inférieur à 0,50%.</a:t>
            </a:r>
            <a:endParaRPr lang="fr-FR" sz="2000" i="1" dirty="0"/>
          </a:p>
          <a:p>
            <a:pPr marL="457200" indent="-457200">
              <a:buFont typeface="Wingdings" panose="05000000000000000000" pitchFamily="2" charset="2"/>
              <a:buChar char="v"/>
            </a:pPr>
            <a:r>
              <a:rPr lang="fr-FR" sz="2800" i="1" u="sng" dirty="0"/>
              <a:t>Des orientations nationales impactantes </a:t>
            </a:r>
            <a:r>
              <a:rPr lang="fr-FR" sz="2800" i="1" dirty="0"/>
              <a:t>(LF 2024)</a:t>
            </a:r>
          </a:p>
          <a:p>
            <a:pPr lvl="1">
              <a:buFont typeface="Courier New" panose="02070309020205020404" pitchFamily="49" charset="0"/>
              <a:buChar char="o"/>
            </a:pPr>
            <a:r>
              <a:rPr lang="fr-FR" i="1" dirty="0"/>
              <a:t>Faible progression de la DGF (-1%)</a:t>
            </a:r>
          </a:p>
          <a:p>
            <a:pPr lvl="1">
              <a:buFont typeface="Courier New" panose="02070309020205020404" pitchFamily="49" charset="0"/>
              <a:buChar char="o"/>
            </a:pPr>
            <a:r>
              <a:rPr lang="fr-FR" i="1" dirty="0" err="1"/>
              <a:t>Périnisation</a:t>
            </a:r>
            <a:r>
              <a:rPr lang="fr-FR" i="1" dirty="0"/>
              <a:t> du Fonds verts avec une progression de 1 MDS€</a:t>
            </a:r>
          </a:p>
          <a:p>
            <a:pPr lvl="1">
              <a:buFont typeface="Courier New" panose="02070309020205020404" pitchFamily="49" charset="0"/>
              <a:buChar char="o"/>
            </a:pPr>
            <a:r>
              <a:rPr lang="fr-FR" i="1" dirty="0"/>
              <a:t>Incitation à la Transition Ecologique – Soutien à l’investissement</a:t>
            </a:r>
          </a:p>
          <a:p>
            <a:pPr lvl="1">
              <a:buFont typeface="Courier New" panose="02070309020205020404" pitchFamily="49" charset="0"/>
              <a:buChar char="o"/>
            </a:pPr>
            <a:r>
              <a:rPr lang="fr-FR" i="1" dirty="0"/>
              <a:t>Maintien du Filet de sécurité (pas éligible en 2023 et incertain en 2024)</a:t>
            </a:r>
          </a:p>
          <a:p>
            <a:pPr lvl="1">
              <a:buFont typeface="Courier New" panose="02070309020205020404" pitchFamily="49" charset="0"/>
              <a:buChar char="o"/>
            </a:pPr>
            <a:r>
              <a:rPr lang="fr-FR" i="1" dirty="0"/>
              <a:t>Revalorisation des bases à 3,9% (Budget à 4,1% pour prendre en compte le dynamisme des bases).</a:t>
            </a:r>
          </a:p>
          <a:p>
            <a:endParaRPr lang="fr-FR" sz="2000" i="1" dirty="0"/>
          </a:p>
          <a:p>
            <a:pPr marL="0" indent="0">
              <a:buNone/>
            </a:pPr>
            <a:endParaRPr lang="fr-FR" sz="2000" i="1" dirty="0"/>
          </a:p>
        </p:txBody>
      </p:sp>
    </p:spTree>
    <p:extLst>
      <p:ext uri="{BB962C8B-B14F-4D97-AF65-F5344CB8AC3E}">
        <p14:creationId xmlns:p14="http://schemas.microsoft.com/office/powerpoint/2010/main" val="2447057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rtl="0"/>
            <a:fld id="{9EC71654-96A5-4280-94F3-931C61A9F92C}" type="slidenum">
              <a:rPr lang="fr-FR" noProof="0" smtClean="0"/>
              <a:pPr rtl="0"/>
              <a:t>4</a:t>
            </a:fld>
            <a:endParaRPr lang="fr-FR" noProof="0" dirty="0"/>
          </a:p>
        </p:txBody>
      </p:sp>
      <p:sp>
        <p:nvSpPr>
          <p:cNvPr id="6" name="Titre 5">
            <a:extLst>
              <a:ext uri="{FF2B5EF4-FFF2-40B4-BE49-F238E27FC236}">
                <a16:creationId xmlns:a16="http://schemas.microsoft.com/office/drawing/2014/main" id="{508E7DEF-5EA4-4B53-AA06-D5EF914BA2AA}"/>
              </a:ext>
            </a:extLst>
          </p:cNvPr>
          <p:cNvSpPr>
            <a:spLocks noGrp="1"/>
          </p:cNvSpPr>
          <p:nvPr>
            <p:ph type="title"/>
          </p:nvPr>
        </p:nvSpPr>
        <p:spPr>
          <a:xfrm>
            <a:off x="507556" y="95145"/>
            <a:ext cx="11150600" cy="1064788"/>
          </a:xfrm>
        </p:spPr>
        <p:txBody>
          <a:bodyPr/>
          <a:lstStyle/>
          <a:p>
            <a:pPr algn="ctr">
              <a:lnSpc>
                <a:spcPct val="100000"/>
              </a:lnSpc>
            </a:pPr>
            <a:r>
              <a:rPr lang="fr-FR" sz="2800" i="1" dirty="0"/>
              <a:t>Orientations MUNICIPALES</a:t>
            </a:r>
            <a:br>
              <a:rPr lang="fr-FR" sz="2800" i="1" dirty="0"/>
            </a:br>
            <a:endParaRPr lang="fr-FR" sz="2800" i="1" u="sng" dirty="0"/>
          </a:p>
        </p:txBody>
      </p:sp>
      <p:sp>
        <p:nvSpPr>
          <p:cNvPr id="5" name="Espace réservé du contenu 4">
            <a:extLst>
              <a:ext uri="{FF2B5EF4-FFF2-40B4-BE49-F238E27FC236}">
                <a16:creationId xmlns:a16="http://schemas.microsoft.com/office/drawing/2014/main" id="{C800E4C9-559A-4D6F-A6FB-11FE7905FD85}"/>
              </a:ext>
            </a:extLst>
          </p:cNvPr>
          <p:cNvSpPr>
            <a:spLocks noGrp="1"/>
          </p:cNvSpPr>
          <p:nvPr>
            <p:ph idx="1"/>
          </p:nvPr>
        </p:nvSpPr>
        <p:spPr>
          <a:xfrm>
            <a:off x="525833" y="1456616"/>
            <a:ext cx="11361367" cy="4702440"/>
          </a:xfrm>
        </p:spPr>
        <p:txBody>
          <a:bodyPr>
            <a:normAutofit/>
          </a:bodyPr>
          <a:lstStyle/>
          <a:p>
            <a:pPr marL="457200" indent="-457200">
              <a:buFont typeface="Wingdings" panose="05000000000000000000" pitchFamily="2" charset="2"/>
              <a:buChar char="v"/>
            </a:pPr>
            <a:r>
              <a:rPr lang="fr-FR" sz="2800" i="1" dirty="0"/>
              <a:t>Maintien de la qualité de service aux </a:t>
            </a:r>
            <a:r>
              <a:rPr lang="fr-FR" sz="2800" i="1" dirty="0" err="1"/>
              <a:t>Saint-Perrayens</a:t>
            </a:r>
            <a:r>
              <a:rPr lang="fr-FR" sz="2800" i="1" dirty="0"/>
              <a:t> malgré des recettes contraintes</a:t>
            </a:r>
            <a:r>
              <a:rPr lang="fr-FR" i="1" dirty="0"/>
              <a:t> et les</a:t>
            </a:r>
            <a:r>
              <a:rPr lang="fr-FR" sz="2800" i="1" dirty="0"/>
              <a:t> hausses nationales relatives aux dépenses de personnel.</a:t>
            </a:r>
          </a:p>
          <a:p>
            <a:endParaRPr lang="fr-FR" sz="2000" i="1" dirty="0"/>
          </a:p>
          <a:p>
            <a:pPr marL="0" indent="0">
              <a:buNone/>
            </a:pPr>
            <a:endParaRPr lang="fr-FR" sz="2000" i="1" dirty="0"/>
          </a:p>
        </p:txBody>
      </p:sp>
      <p:pic>
        <p:nvPicPr>
          <p:cNvPr id="4" name="Graphique 3" descr="Graphique à barres avec tendance à la hausse">
            <a:extLst>
              <a:ext uri="{FF2B5EF4-FFF2-40B4-BE49-F238E27FC236}">
                <a16:creationId xmlns:a16="http://schemas.microsoft.com/office/drawing/2014/main" id="{0BA72739-48C2-4B1A-ADE9-7D20ADC161D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6841" y="2849679"/>
            <a:ext cx="769175" cy="769175"/>
          </a:xfrm>
          <a:prstGeom prst="rect">
            <a:avLst/>
          </a:prstGeom>
        </p:spPr>
      </p:pic>
      <p:pic>
        <p:nvPicPr>
          <p:cNvPr id="14" name="Graphique 13" descr="Panier">
            <a:extLst>
              <a:ext uri="{FF2B5EF4-FFF2-40B4-BE49-F238E27FC236}">
                <a16:creationId xmlns:a16="http://schemas.microsoft.com/office/drawing/2014/main" id="{C881CF17-6121-4E3A-847F-9ECEBAB0675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11837" y="4090334"/>
            <a:ext cx="914400" cy="914400"/>
          </a:xfrm>
          <a:prstGeom prst="rect">
            <a:avLst/>
          </a:prstGeom>
        </p:spPr>
      </p:pic>
      <p:pic>
        <p:nvPicPr>
          <p:cNvPr id="16" name="Graphique 15" descr="Réunion">
            <a:extLst>
              <a:ext uri="{FF2B5EF4-FFF2-40B4-BE49-F238E27FC236}">
                <a16:creationId xmlns:a16="http://schemas.microsoft.com/office/drawing/2014/main" id="{9430C84A-9601-4955-9692-7F3DE669388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38800" y="2971800"/>
            <a:ext cx="914400" cy="914400"/>
          </a:xfrm>
          <a:prstGeom prst="rect">
            <a:avLst/>
          </a:prstGeom>
        </p:spPr>
      </p:pic>
      <p:sp>
        <p:nvSpPr>
          <p:cNvPr id="17" name="Rectangle 16">
            <a:extLst>
              <a:ext uri="{FF2B5EF4-FFF2-40B4-BE49-F238E27FC236}">
                <a16:creationId xmlns:a16="http://schemas.microsoft.com/office/drawing/2014/main" id="{84C988CF-C8EC-4876-B1CA-47B903693473}"/>
              </a:ext>
            </a:extLst>
          </p:cNvPr>
          <p:cNvSpPr/>
          <p:nvPr/>
        </p:nvSpPr>
        <p:spPr>
          <a:xfrm>
            <a:off x="507556" y="3928820"/>
            <a:ext cx="1801691" cy="769175"/>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8B4A1565-1A49-44FB-B56B-70619A3CA005}"/>
              </a:ext>
            </a:extLst>
          </p:cNvPr>
          <p:cNvSpPr/>
          <p:nvPr/>
        </p:nvSpPr>
        <p:spPr>
          <a:xfrm>
            <a:off x="659956" y="4081220"/>
            <a:ext cx="1801691" cy="769175"/>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37993DE2-6EA7-4DDF-A046-942223DA0933}"/>
              </a:ext>
            </a:extLst>
          </p:cNvPr>
          <p:cNvSpPr/>
          <p:nvPr/>
        </p:nvSpPr>
        <p:spPr>
          <a:xfrm>
            <a:off x="304800" y="3807836"/>
            <a:ext cx="2236922" cy="769175"/>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accent5"/>
                </a:solidFill>
              </a:rPr>
              <a:t>Recettes moins dynamiques que l’inflation (Droits mutations, recettes des services….)</a:t>
            </a:r>
          </a:p>
        </p:txBody>
      </p:sp>
      <p:sp>
        <p:nvSpPr>
          <p:cNvPr id="20" name="Rectangle 19">
            <a:extLst>
              <a:ext uri="{FF2B5EF4-FFF2-40B4-BE49-F238E27FC236}">
                <a16:creationId xmlns:a16="http://schemas.microsoft.com/office/drawing/2014/main" id="{F4ACB9E2-1ED6-479C-9905-A854CBDDE5DC}"/>
              </a:ext>
            </a:extLst>
          </p:cNvPr>
          <p:cNvSpPr/>
          <p:nvPr/>
        </p:nvSpPr>
        <p:spPr>
          <a:xfrm>
            <a:off x="2541722" y="5004734"/>
            <a:ext cx="2236922" cy="769175"/>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accent5"/>
                </a:solidFill>
              </a:rPr>
              <a:t>DGF inférieur à l’inflation</a:t>
            </a:r>
          </a:p>
        </p:txBody>
      </p:sp>
      <p:sp>
        <p:nvSpPr>
          <p:cNvPr id="21" name="Rectangle 20">
            <a:extLst>
              <a:ext uri="{FF2B5EF4-FFF2-40B4-BE49-F238E27FC236}">
                <a16:creationId xmlns:a16="http://schemas.microsoft.com/office/drawing/2014/main" id="{6A821C87-AE62-4033-B598-6947ED723B46}"/>
              </a:ext>
            </a:extLst>
          </p:cNvPr>
          <p:cNvSpPr/>
          <p:nvPr/>
        </p:nvSpPr>
        <p:spPr>
          <a:xfrm>
            <a:off x="5167393" y="4063583"/>
            <a:ext cx="2709621" cy="1268823"/>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accent5"/>
                </a:solidFill>
              </a:rPr>
              <a:t>Revalorisation rémunération des agents:</a:t>
            </a:r>
          </a:p>
          <a:p>
            <a:pPr marL="171450" indent="-171450">
              <a:buFontTx/>
              <a:buChar char="-"/>
            </a:pPr>
            <a:r>
              <a:rPr lang="fr-FR" sz="1200" dirty="0">
                <a:solidFill>
                  <a:schemeClr val="accent5"/>
                </a:solidFill>
              </a:rPr>
              <a:t>Augmentation du points d’indice en juillet 2023</a:t>
            </a:r>
          </a:p>
          <a:p>
            <a:pPr marL="171450" indent="-171450">
              <a:buFontTx/>
              <a:buChar char="-"/>
            </a:pPr>
            <a:r>
              <a:rPr lang="fr-FR" sz="1200" dirty="0">
                <a:solidFill>
                  <a:schemeClr val="accent5"/>
                </a:solidFill>
              </a:rPr>
              <a:t>Revalorisation de 5 points des grilles indiciaires</a:t>
            </a:r>
          </a:p>
          <a:p>
            <a:pPr marL="171450" indent="-171450">
              <a:buFontTx/>
              <a:buChar char="-"/>
            </a:pPr>
            <a:r>
              <a:rPr lang="fr-FR" sz="1200" dirty="0">
                <a:solidFill>
                  <a:schemeClr val="accent5"/>
                </a:solidFill>
              </a:rPr>
              <a:t>Augmentation de la cotisation CNRACL</a:t>
            </a:r>
          </a:p>
          <a:p>
            <a:pPr marL="171450" indent="-171450">
              <a:buFontTx/>
              <a:buChar char="-"/>
            </a:pPr>
            <a:endParaRPr lang="fr-FR" sz="1200" dirty="0">
              <a:solidFill>
                <a:schemeClr val="accent5"/>
              </a:solidFill>
            </a:endParaRPr>
          </a:p>
        </p:txBody>
      </p:sp>
      <p:sp>
        <p:nvSpPr>
          <p:cNvPr id="22" name="Rectangle 21">
            <a:extLst>
              <a:ext uri="{FF2B5EF4-FFF2-40B4-BE49-F238E27FC236}">
                <a16:creationId xmlns:a16="http://schemas.microsoft.com/office/drawing/2014/main" id="{A92C2052-5572-4816-ABC5-21436D8332A3}"/>
              </a:ext>
            </a:extLst>
          </p:cNvPr>
          <p:cNvSpPr/>
          <p:nvPr/>
        </p:nvSpPr>
        <p:spPr>
          <a:xfrm>
            <a:off x="8989017" y="5004733"/>
            <a:ext cx="2916460" cy="769175"/>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accent5"/>
                </a:solidFill>
              </a:rPr>
              <a:t>Augmentation liée au renouvellement de certains contrats de prestation de services « cantine-transports-fournitures »</a:t>
            </a:r>
          </a:p>
        </p:txBody>
      </p:sp>
      <p:pic>
        <p:nvPicPr>
          <p:cNvPr id="24" name="Graphique 23" descr="Livres sur une étagère">
            <a:extLst>
              <a:ext uri="{FF2B5EF4-FFF2-40B4-BE49-F238E27FC236}">
                <a16:creationId xmlns:a16="http://schemas.microsoft.com/office/drawing/2014/main" id="{899F39F0-83E2-4848-B9D5-1E065006216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722604" y="4119811"/>
            <a:ext cx="914400" cy="914400"/>
          </a:xfrm>
          <a:prstGeom prst="rect">
            <a:avLst/>
          </a:prstGeom>
        </p:spPr>
      </p:pic>
    </p:spTree>
    <p:extLst>
      <p:ext uri="{BB962C8B-B14F-4D97-AF65-F5344CB8AC3E}">
        <p14:creationId xmlns:p14="http://schemas.microsoft.com/office/powerpoint/2010/main" val="211018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rtl="0"/>
            <a:fld id="{9EC71654-96A5-4280-94F3-931C61A9F92C}" type="slidenum">
              <a:rPr lang="fr-FR" noProof="0" smtClean="0"/>
              <a:pPr rtl="0"/>
              <a:t>5</a:t>
            </a:fld>
            <a:endParaRPr lang="fr-FR" noProof="0" dirty="0"/>
          </a:p>
        </p:txBody>
      </p:sp>
      <p:sp>
        <p:nvSpPr>
          <p:cNvPr id="6" name="Titre 5">
            <a:extLst>
              <a:ext uri="{FF2B5EF4-FFF2-40B4-BE49-F238E27FC236}">
                <a16:creationId xmlns:a16="http://schemas.microsoft.com/office/drawing/2014/main" id="{508E7DEF-5EA4-4B53-AA06-D5EF914BA2AA}"/>
              </a:ext>
            </a:extLst>
          </p:cNvPr>
          <p:cNvSpPr>
            <a:spLocks noGrp="1"/>
          </p:cNvSpPr>
          <p:nvPr>
            <p:ph type="title"/>
          </p:nvPr>
        </p:nvSpPr>
        <p:spPr>
          <a:xfrm>
            <a:off x="507556" y="95145"/>
            <a:ext cx="11150600" cy="1064788"/>
          </a:xfrm>
        </p:spPr>
        <p:txBody>
          <a:bodyPr/>
          <a:lstStyle/>
          <a:p>
            <a:pPr algn="ctr">
              <a:lnSpc>
                <a:spcPct val="100000"/>
              </a:lnSpc>
            </a:pPr>
            <a:r>
              <a:rPr lang="fr-FR" sz="2800" i="1" dirty="0"/>
              <a:t>Orientations MUNICIPALES</a:t>
            </a:r>
            <a:br>
              <a:rPr lang="fr-FR" sz="2800" i="1" dirty="0"/>
            </a:br>
            <a:endParaRPr lang="fr-FR" sz="2800" i="1" u="sng" dirty="0"/>
          </a:p>
        </p:txBody>
      </p:sp>
      <p:sp>
        <p:nvSpPr>
          <p:cNvPr id="5" name="Espace réservé du contenu 4">
            <a:extLst>
              <a:ext uri="{FF2B5EF4-FFF2-40B4-BE49-F238E27FC236}">
                <a16:creationId xmlns:a16="http://schemas.microsoft.com/office/drawing/2014/main" id="{C800E4C9-559A-4D6F-A6FB-11FE7905FD85}"/>
              </a:ext>
            </a:extLst>
          </p:cNvPr>
          <p:cNvSpPr>
            <a:spLocks noGrp="1"/>
          </p:cNvSpPr>
          <p:nvPr>
            <p:ph idx="1"/>
          </p:nvPr>
        </p:nvSpPr>
        <p:spPr>
          <a:xfrm>
            <a:off x="525833" y="1456616"/>
            <a:ext cx="11361367" cy="4702440"/>
          </a:xfrm>
        </p:spPr>
        <p:txBody>
          <a:bodyPr>
            <a:normAutofit/>
          </a:bodyPr>
          <a:lstStyle/>
          <a:p>
            <a:pPr marL="457200" indent="-457200">
              <a:buFont typeface="Wingdings" panose="05000000000000000000" pitchFamily="2" charset="2"/>
              <a:buChar char="v"/>
            </a:pPr>
            <a:r>
              <a:rPr lang="fr-FR" sz="2800" i="1" dirty="0"/>
              <a:t>Des investissement dynamiques et écoresponsables.</a:t>
            </a:r>
          </a:p>
          <a:p>
            <a:endParaRPr lang="fr-FR" sz="2000" i="1" dirty="0"/>
          </a:p>
          <a:p>
            <a:pPr marL="0" indent="0">
              <a:buNone/>
            </a:pPr>
            <a:endParaRPr lang="fr-FR" sz="2000" i="1" dirty="0"/>
          </a:p>
        </p:txBody>
      </p:sp>
      <p:sp>
        <p:nvSpPr>
          <p:cNvPr id="17" name="Rectangle 16">
            <a:extLst>
              <a:ext uri="{FF2B5EF4-FFF2-40B4-BE49-F238E27FC236}">
                <a16:creationId xmlns:a16="http://schemas.microsoft.com/office/drawing/2014/main" id="{84C988CF-C8EC-4876-B1CA-47B903693473}"/>
              </a:ext>
            </a:extLst>
          </p:cNvPr>
          <p:cNvSpPr/>
          <p:nvPr/>
        </p:nvSpPr>
        <p:spPr>
          <a:xfrm>
            <a:off x="507556" y="3928820"/>
            <a:ext cx="1801691" cy="769175"/>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8B4A1565-1A49-44FB-B56B-70619A3CA005}"/>
              </a:ext>
            </a:extLst>
          </p:cNvPr>
          <p:cNvSpPr/>
          <p:nvPr/>
        </p:nvSpPr>
        <p:spPr>
          <a:xfrm>
            <a:off x="659956" y="4081220"/>
            <a:ext cx="1801691" cy="769175"/>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 name="Diagramme 2">
            <a:extLst>
              <a:ext uri="{FF2B5EF4-FFF2-40B4-BE49-F238E27FC236}">
                <a16:creationId xmlns:a16="http://schemas.microsoft.com/office/drawing/2014/main" id="{58FCE6A9-A251-4FFF-884D-8912FCFA1717}"/>
              </a:ext>
            </a:extLst>
          </p:cNvPr>
          <p:cNvGraphicFramePr/>
          <p:nvPr>
            <p:extLst>
              <p:ext uri="{D42A27DB-BD31-4B8C-83A1-F6EECF244321}">
                <p14:modId xmlns:p14="http://schemas.microsoft.com/office/powerpoint/2010/main" val="676445351"/>
              </p:ext>
            </p:extLst>
          </p:nvPr>
        </p:nvGraphicFramePr>
        <p:xfrm>
          <a:off x="2443370" y="1914040"/>
          <a:ext cx="6468820" cy="46101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9525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61FE43A-4743-4D07-ABD9-25EBD50C9250}"/>
              </a:ext>
            </a:extLst>
          </p:cNvPr>
          <p:cNvSpPr>
            <a:spLocks noGrp="1"/>
          </p:cNvSpPr>
          <p:nvPr>
            <p:ph type="title"/>
          </p:nvPr>
        </p:nvSpPr>
        <p:spPr>
          <a:xfrm>
            <a:off x="1238644" y="187627"/>
            <a:ext cx="11142218" cy="920336"/>
          </a:xfrm>
        </p:spPr>
        <p:txBody>
          <a:bodyPr/>
          <a:lstStyle/>
          <a:p>
            <a:pPr algn="ctr"/>
            <a:r>
              <a:rPr lang="fr-FR" sz="2800" dirty="0"/>
              <a:t>BUDGET 2024</a:t>
            </a:r>
            <a:br>
              <a:rPr lang="fr-FR" dirty="0"/>
            </a:br>
            <a:r>
              <a:rPr lang="fr-FR" sz="2800" dirty="0"/>
              <a:t>Informations statistiques fiscales et financières</a:t>
            </a:r>
          </a:p>
        </p:txBody>
      </p:sp>
      <p:sp>
        <p:nvSpPr>
          <p:cNvPr id="4" name="Espace réservé du numéro de diapositive 3">
            <a:extLst>
              <a:ext uri="{FF2B5EF4-FFF2-40B4-BE49-F238E27FC236}">
                <a16:creationId xmlns:a16="http://schemas.microsoft.com/office/drawing/2014/main" id="{1C6AE12D-8629-4664-B590-5D88557ABC65}"/>
              </a:ext>
            </a:extLst>
          </p:cNvPr>
          <p:cNvSpPr>
            <a:spLocks noGrp="1"/>
          </p:cNvSpPr>
          <p:nvPr>
            <p:ph type="sldNum" sz="quarter" idx="12"/>
          </p:nvPr>
        </p:nvSpPr>
        <p:spPr/>
        <p:txBody>
          <a:bodyPr/>
          <a:lstStyle/>
          <a:p>
            <a:fld id="{9EC71654-96A5-4280-94F3-931C61A9F92C}" type="slidenum">
              <a:rPr lang="fr-FR" noProof="0" smtClean="0"/>
              <a:pPr/>
              <a:t>6</a:t>
            </a:fld>
            <a:endParaRPr lang="fr-FR" noProof="0" dirty="0"/>
          </a:p>
        </p:txBody>
      </p:sp>
      <p:sp>
        <p:nvSpPr>
          <p:cNvPr id="58" name="ZoneTexte 57">
            <a:extLst>
              <a:ext uri="{FF2B5EF4-FFF2-40B4-BE49-F238E27FC236}">
                <a16:creationId xmlns:a16="http://schemas.microsoft.com/office/drawing/2014/main" id="{8A07EE38-C417-4D0C-AE2E-A4D6D544413A}"/>
              </a:ext>
            </a:extLst>
          </p:cNvPr>
          <p:cNvSpPr txBox="1"/>
          <p:nvPr/>
        </p:nvSpPr>
        <p:spPr>
          <a:xfrm>
            <a:off x="182637" y="1332246"/>
            <a:ext cx="1443862" cy="584775"/>
          </a:xfrm>
          <a:prstGeom prst="rect">
            <a:avLst/>
          </a:prstGeom>
          <a:noFill/>
        </p:spPr>
        <p:txBody>
          <a:bodyPr wrap="square">
            <a:spAutoFit/>
          </a:bodyPr>
          <a:lstStyle/>
          <a:p>
            <a:pPr lvl="0" algn="ctr"/>
            <a:r>
              <a:rPr lang="fr-FR" sz="1600" dirty="0"/>
              <a:t>Population totale (INSEE)</a:t>
            </a:r>
          </a:p>
        </p:txBody>
      </p:sp>
      <p:sp>
        <p:nvSpPr>
          <p:cNvPr id="63" name="ZoneTexte 62">
            <a:extLst>
              <a:ext uri="{FF2B5EF4-FFF2-40B4-BE49-F238E27FC236}">
                <a16:creationId xmlns:a16="http://schemas.microsoft.com/office/drawing/2014/main" id="{843C571E-2BAD-4AA0-9C10-CE10CFF291AD}"/>
              </a:ext>
            </a:extLst>
          </p:cNvPr>
          <p:cNvSpPr txBox="1"/>
          <p:nvPr/>
        </p:nvSpPr>
        <p:spPr>
          <a:xfrm>
            <a:off x="261435" y="2630333"/>
            <a:ext cx="1169448" cy="646331"/>
          </a:xfrm>
          <a:prstGeom prst="rect">
            <a:avLst/>
          </a:prstGeom>
          <a:noFill/>
        </p:spPr>
        <p:txBody>
          <a:bodyPr wrap="square">
            <a:spAutoFit/>
          </a:bodyPr>
          <a:lstStyle/>
          <a:p>
            <a:pPr algn="ctr"/>
            <a:r>
              <a:rPr lang="fr-FR" sz="2400" dirty="0"/>
              <a:t>11 514</a:t>
            </a:r>
          </a:p>
          <a:p>
            <a:pPr algn="ctr"/>
            <a:r>
              <a:rPr lang="fr-FR" sz="1200" dirty="0"/>
              <a:t>11 331 en 2020</a:t>
            </a:r>
          </a:p>
        </p:txBody>
      </p:sp>
      <p:grpSp>
        <p:nvGrpSpPr>
          <p:cNvPr id="69" name="Groupe 68">
            <a:extLst>
              <a:ext uri="{FF2B5EF4-FFF2-40B4-BE49-F238E27FC236}">
                <a16:creationId xmlns:a16="http://schemas.microsoft.com/office/drawing/2014/main" id="{AAF82079-1E86-4617-8170-F18D2E9FBCEF}"/>
              </a:ext>
            </a:extLst>
          </p:cNvPr>
          <p:cNvGrpSpPr/>
          <p:nvPr/>
        </p:nvGrpSpPr>
        <p:grpSpPr>
          <a:xfrm>
            <a:off x="1544183" y="2365588"/>
            <a:ext cx="1472900" cy="1900450"/>
            <a:chOff x="1768580" y="2872268"/>
            <a:chExt cx="1472900" cy="1900450"/>
          </a:xfrm>
        </p:grpSpPr>
        <p:sp>
          <p:nvSpPr>
            <p:cNvPr id="64" name="ZoneTexte 63">
              <a:extLst>
                <a:ext uri="{FF2B5EF4-FFF2-40B4-BE49-F238E27FC236}">
                  <a16:creationId xmlns:a16="http://schemas.microsoft.com/office/drawing/2014/main" id="{C41DE4FB-663A-43A4-86F9-C71EB26E7218}"/>
                </a:ext>
              </a:extLst>
            </p:cNvPr>
            <p:cNvSpPr txBox="1"/>
            <p:nvPr/>
          </p:nvSpPr>
          <p:spPr>
            <a:xfrm>
              <a:off x="1768580" y="2872268"/>
              <a:ext cx="1472900" cy="584775"/>
            </a:xfrm>
            <a:prstGeom prst="rect">
              <a:avLst/>
            </a:prstGeom>
            <a:noFill/>
          </p:spPr>
          <p:txBody>
            <a:bodyPr wrap="square">
              <a:spAutoFit/>
            </a:bodyPr>
            <a:lstStyle/>
            <a:p>
              <a:pPr lvl="0" algn="ctr"/>
              <a:r>
                <a:rPr lang="fr-FR" sz="1600" dirty="0"/>
                <a:t>Nb d’agents au 1</a:t>
              </a:r>
              <a:r>
                <a:rPr lang="fr-FR" sz="1600" baseline="30000" dirty="0"/>
                <a:t>er</a:t>
              </a:r>
              <a:r>
                <a:rPr lang="fr-FR" sz="1600" dirty="0"/>
                <a:t> janvier 2024</a:t>
              </a:r>
            </a:p>
          </p:txBody>
        </p:sp>
        <p:pic>
          <p:nvPicPr>
            <p:cNvPr id="66" name="Graphique 65" descr="Vivats avec un remplissage uni">
              <a:extLst>
                <a:ext uri="{FF2B5EF4-FFF2-40B4-BE49-F238E27FC236}">
                  <a16:creationId xmlns:a16="http://schemas.microsoft.com/office/drawing/2014/main" id="{40FFA900-FCB6-43A3-8DDC-6070E24B1EB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033311" y="3345633"/>
              <a:ext cx="914400" cy="914400"/>
            </a:xfrm>
            <a:prstGeom prst="rect">
              <a:avLst/>
            </a:prstGeom>
          </p:spPr>
        </p:pic>
        <p:sp>
          <p:nvSpPr>
            <p:cNvPr id="67" name="ZoneTexte 66">
              <a:extLst>
                <a:ext uri="{FF2B5EF4-FFF2-40B4-BE49-F238E27FC236}">
                  <a16:creationId xmlns:a16="http://schemas.microsoft.com/office/drawing/2014/main" id="{C7419E03-462A-4CF4-93DA-6125D1DBA6F9}"/>
                </a:ext>
              </a:extLst>
            </p:cNvPr>
            <p:cNvSpPr txBox="1"/>
            <p:nvPr/>
          </p:nvSpPr>
          <p:spPr>
            <a:xfrm>
              <a:off x="2024916" y="4126387"/>
              <a:ext cx="1112877" cy="646331"/>
            </a:xfrm>
            <a:prstGeom prst="rect">
              <a:avLst/>
            </a:prstGeom>
            <a:noFill/>
          </p:spPr>
          <p:txBody>
            <a:bodyPr wrap="square">
              <a:spAutoFit/>
            </a:bodyPr>
            <a:lstStyle/>
            <a:p>
              <a:pPr algn="ctr"/>
              <a:r>
                <a:rPr lang="fr-FR" sz="2400" dirty="0"/>
                <a:t>219</a:t>
              </a:r>
            </a:p>
            <a:p>
              <a:pPr algn="ctr"/>
              <a:r>
                <a:rPr lang="fr-FR" sz="1200" dirty="0"/>
                <a:t>206 en 2023</a:t>
              </a:r>
            </a:p>
          </p:txBody>
        </p:sp>
      </p:grpSp>
      <p:sp>
        <p:nvSpPr>
          <p:cNvPr id="68" name="ZoneTexte 67">
            <a:extLst>
              <a:ext uri="{FF2B5EF4-FFF2-40B4-BE49-F238E27FC236}">
                <a16:creationId xmlns:a16="http://schemas.microsoft.com/office/drawing/2014/main" id="{23055FF9-37A6-4581-AA45-CC8E0DF10041}"/>
              </a:ext>
            </a:extLst>
          </p:cNvPr>
          <p:cNvSpPr txBox="1"/>
          <p:nvPr/>
        </p:nvSpPr>
        <p:spPr>
          <a:xfrm>
            <a:off x="96764" y="4266038"/>
            <a:ext cx="2064501" cy="830997"/>
          </a:xfrm>
          <a:prstGeom prst="rect">
            <a:avLst/>
          </a:prstGeom>
          <a:noFill/>
        </p:spPr>
        <p:txBody>
          <a:bodyPr wrap="square">
            <a:spAutoFit/>
          </a:bodyPr>
          <a:lstStyle/>
          <a:p>
            <a:pPr lvl="0" algn="ctr"/>
            <a:r>
              <a:rPr lang="fr-FR" sz="1600" dirty="0"/>
              <a:t>Ratio Dépenses</a:t>
            </a:r>
          </a:p>
          <a:p>
            <a:pPr lvl="0" algn="ctr"/>
            <a:r>
              <a:rPr lang="fr-FR" sz="1600" dirty="0"/>
              <a:t>Personnel</a:t>
            </a:r>
            <a:br>
              <a:rPr lang="fr-FR" sz="1600" dirty="0"/>
            </a:br>
            <a:r>
              <a:rPr lang="fr-FR" sz="1600" dirty="0"/>
              <a:t>Fonctionnement</a:t>
            </a:r>
          </a:p>
        </p:txBody>
      </p:sp>
      <p:sp>
        <p:nvSpPr>
          <p:cNvPr id="70" name="ZoneTexte 69">
            <a:extLst>
              <a:ext uri="{FF2B5EF4-FFF2-40B4-BE49-F238E27FC236}">
                <a16:creationId xmlns:a16="http://schemas.microsoft.com/office/drawing/2014/main" id="{0E94C5C7-9D62-459F-B58C-619FAEC264C0}"/>
              </a:ext>
            </a:extLst>
          </p:cNvPr>
          <p:cNvSpPr txBox="1"/>
          <p:nvPr/>
        </p:nvSpPr>
        <p:spPr>
          <a:xfrm>
            <a:off x="542099" y="5900378"/>
            <a:ext cx="1173833" cy="830997"/>
          </a:xfrm>
          <a:prstGeom prst="rect">
            <a:avLst/>
          </a:prstGeom>
          <a:noFill/>
        </p:spPr>
        <p:txBody>
          <a:bodyPr wrap="square">
            <a:spAutoFit/>
          </a:bodyPr>
          <a:lstStyle/>
          <a:p>
            <a:pPr algn="ctr"/>
            <a:r>
              <a:rPr lang="fr-FR" sz="2400" dirty="0"/>
              <a:t>53,60%</a:t>
            </a:r>
          </a:p>
          <a:p>
            <a:pPr algn="ctr"/>
            <a:r>
              <a:rPr lang="fr-FR" sz="1200" dirty="0" err="1"/>
              <a:t>Moy</a:t>
            </a:r>
            <a:r>
              <a:rPr lang="fr-FR" sz="1200" dirty="0"/>
              <a:t>. Nationale</a:t>
            </a:r>
          </a:p>
          <a:p>
            <a:pPr algn="ctr"/>
            <a:r>
              <a:rPr lang="fr-FR" sz="1200" dirty="0"/>
              <a:t>61,70%</a:t>
            </a:r>
          </a:p>
        </p:txBody>
      </p:sp>
      <p:pic>
        <p:nvPicPr>
          <p:cNvPr id="71" name="Graphique 70" descr="Business Growth">
            <a:extLst>
              <a:ext uri="{FF2B5EF4-FFF2-40B4-BE49-F238E27FC236}">
                <a16:creationId xmlns:a16="http://schemas.microsoft.com/office/drawing/2014/main" id="{A7668311-6C89-4AA3-B6F7-A90B49DE0D2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0746" y="1777282"/>
            <a:ext cx="1007642" cy="1007642"/>
          </a:xfrm>
          <a:prstGeom prst="rect">
            <a:avLst/>
          </a:prstGeom>
        </p:spPr>
      </p:pic>
      <p:pic>
        <p:nvPicPr>
          <p:cNvPr id="73" name="Graphique 72" descr="Sphères de Harvey 20% avec un remplissage uni">
            <a:extLst>
              <a:ext uri="{FF2B5EF4-FFF2-40B4-BE49-F238E27FC236}">
                <a16:creationId xmlns:a16="http://schemas.microsoft.com/office/drawing/2014/main" id="{E9699B23-8C81-41B6-8245-D227E902C72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1816" y="4985978"/>
            <a:ext cx="914400" cy="914400"/>
          </a:xfrm>
          <a:prstGeom prst="rect">
            <a:avLst/>
          </a:prstGeom>
        </p:spPr>
      </p:pic>
      <p:pic>
        <p:nvPicPr>
          <p:cNvPr id="7" name="Image 6">
            <a:extLst>
              <a:ext uri="{FF2B5EF4-FFF2-40B4-BE49-F238E27FC236}">
                <a16:creationId xmlns:a16="http://schemas.microsoft.com/office/drawing/2014/main" id="{290A224E-8045-CBCB-E5DA-37ACBA8D6F45}"/>
              </a:ext>
            </a:extLst>
          </p:cNvPr>
          <p:cNvPicPr>
            <a:picLocks noChangeAspect="1"/>
          </p:cNvPicPr>
          <p:nvPr/>
        </p:nvPicPr>
        <p:blipFill>
          <a:blip r:embed="rId8"/>
          <a:stretch>
            <a:fillRect/>
          </a:stretch>
        </p:blipFill>
        <p:spPr>
          <a:xfrm>
            <a:off x="3025478" y="1482520"/>
            <a:ext cx="9097750" cy="4274373"/>
          </a:xfrm>
          <a:prstGeom prst="rect">
            <a:avLst/>
          </a:prstGeom>
        </p:spPr>
      </p:pic>
    </p:spTree>
    <p:extLst>
      <p:ext uri="{BB962C8B-B14F-4D97-AF65-F5344CB8AC3E}">
        <p14:creationId xmlns:p14="http://schemas.microsoft.com/office/powerpoint/2010/main" val="862037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508E7DEF-5EA4-4B53-AA06-D5EF914BA2AA}"/>
              </a:ext>
            </a:extLst>
          </p:cNvPr>
          <p:cNvSpPr>
            <a:spLocks noGrp="1"/>
          </p:cNvSpPr>
          <p:nvPr>
            <p:ph type="title"/>
          </p:nvPr>
        </p:nvSpPr>
        <p:spPr>
          <a:xfrm>
            <a:off x="936353" y="2135460"/>
            <a:ext cx="10515600" cy="1293540"/>
          </a:xfrm>
        </p:spPr>
        <p:txBody>
          <a:bodyPr anchor="b">
            <a:normAutofit/>
          </a:bodyPr>
          <a:lstStyle/>
          <a:p>
            <a:r>
              <a:rPr lang="fr-FR" sz="3600" dirty="0"/>
              <a:t>BUDGET de fonctionnement</a:t>
            </a:r>
            <a:br>
              <a:rPr lang="fr-FR" sz="3600" dirty="0"/>
            </a:br>
            <a:endParaRPr lang="fr-FR" sz="3600" dirty="0"/>
          </a:p>
        </p:txBody>
      </p:sp>
      <p:sp>
        <p:nvSpPr>
          <p:cNvPr id="17" name="Slide Number Placeholder 3" hidden="1">
            <a:extLst>
              <a:ext uri="{FF2B5EF4-FFF2-40B4-BE49-F238E27FC236}">
                <a16:creationId xmlns:a16="http://schemas.microsoft.com/office/drawing/2014/main" id="{6A129291-641B-4A76-A06F-1CB2D2F4277C}"/>
              </a:ext>
            </a:extLst>
          </p:cNvPr>
          <p:cNvSpPr>
            <a:spLocks noGrp="1"/>
          </p:cNvSpPr>
          <p:nvPr>
            <p:ph type="sldNum" sz="quarter" idx="12"/>
          </p:nvPr>
        </p:nvSpPr>
        <p:spPr/>
        <p:txBody>
          <a:bodyPr/>
          <a:lstStyle/>
          <a:p>
            <a:pPr rtl="0">
              <a:spcAft>
                <a:spcPts val="600"/>
              </a:spcAft>
            </a:pPr>
            <a:fld id="{9EC71654-96A5-4280-94F3-931C61A9F92C}" type="slidenum">
              <a:rPr lang="fr-FR" noProof="0" smtClean="0"/>
              <a:pPr rtl="0">
                <a:spcAft>
                  <a:spcPts val="600"/>
                </a:spcAft>
              </a:pPr>
              <a:t>7</a:t>
            </a:fld>
            <a:endParaRPr lang="fr-FR" noProof="0"/>
          </a:p>
        </p:txBody>
      </p:sp>
      <p:sp>
        <p:nvSpPr>
          <p:cNvPr id="14" name="Espace réservé du texte 13">
            <a:extLst>
              <a:ext uri="{FF2B5EF4-FFF2-40B4-BE49-F238E27FC236}">
                <a16:creationId xmlns:a16="http://schemas.microsoft.com/office/drawing/2014/main" id="{633524C7-3840-4927-8F7A-2C5482A1FC96}"/>
              </a:ext>
            </a:extLst>
          </p:cNvPr>
          <p:cNvSpPr>
            <a:spLocks noGrp="1"/>
          </p:cNvSpPr>
          <p:nvPr>
            <p:ph type="body" idx="1"/>
          </p:nvPr>
        </p:nvSpPr>
        <p:spPr/>
        <p:txBody>
          <a:bodyPr>
            <a:normAutofit/>
          </a:bodyPr>
          <a:lstStyle/>
          <a:p>
            <a:r>
              <a:rPr lang="fr-FR" sz="2400" dirty="0"/>
              <a:t>BUDGET PRIMITIF 2024</a:t>
            </a:r>
          </a:p>
        </p:txBody>
      </p:sp>
      <p:sp>
        <p:nvSpPr>
          <p:cNvPr id="2" name="Espace réservé du numéro de diapositive 1" hidden="1"/>
          <p:cNvSpPr>
            <a:spLocks noGrp="1"/>
          </p:cNvSpPr>
          <p:nvPr>
            <p:ph type="sldNum" sz="quarter" idx="4294967295"/>
          </p:nvPr>
        </p:nvSpPr>
        <p:spPr>
          <a:xfrm>
            <a:off x="11896725" y="6456363"/>
            <a:ext cx="295275" cy="187325"/>
          </a:xfrm>
        </p:spPr>
        <p:txBody>
          <a:bodyPr/>
          <a:lstStyle/>
          <a:p>
            <a:pPr>
              <a:spcAft>
                <a:spcPts val="600"/>
              </a:spcAft>
            </a:pPr>
            <a:fld id="{9EC71654-96A5-4280-94F3-931C61A9F92C}" type="slidenum">
              <a:rPr lang="fr-FR" noProof="0" smtClean="0"/>
              <a:pPr>
                <a:spcAft>
                  <a:spcPts val="600"/>
                </a:spcAft>
              </a:pPr>
              <a:t>7</a:t>
            </a:fld>
            <a:endParaRPr lang="fr-FR" noProof="0"/>
          </a:p>
        </p:txBody>
      </p:sp>
      <p:sp>
        <p:nvSpPr>
          <p:cNvPr id="22" name="Slide Number Placeholder 3">
            <a:extLst>
              <a:ext uri="{FF2B5EF4-FFF2-40B4-BE49-F238E27FC236}">
                <a16:creationId xmlns:a16="http://schemas.microsoft.com/office/drawing/2014/main" id="{868C8541-32E4-4BE4-A7A9-6BB001FA7D57}"/>
              </a:ext>
            </a:extLst>
          </p:cNvPr>
          <p:cNvSpPr>
            <a:spLocks noGrp="1"/>
          </p:cNvSpPr>
          <p:nvPr>
            <p:ph type="sldNum" sz="quarter" idx="4294967295"/>
          </p:nvPr>
        </p:nvSpPr>
        <p:spPr>
          <a:xfrm>
            <a:off x="11896725" y="6456363"/>
            <a:ext cx="295275" cy="187325"/>
          </a:xfrm>
        </p:spPr>
        <p:txBody>
          <a:bodyPr/>
          <a:lstStyle/>
          <a:p>
            <a:pPr rtl="0">
              <a:spcAft>
                <a:spcPts val="600"/>
              </a:spcAft>
            </a:pPr>
            <a:fld id="{9EC71654-96A5-4280-94F3-931C61A9F92C}" type="slidenum">
              <a:rPr lang="fr-FR" noProof="0" smtClean="0"/>
              <a:pPr rtl="0">
                <a:spcAft>
                  <a:spcPts val="600"/>
                </a:spcAft>
              </a:pPr>
              <a:t>7</a:t>
            </a:fld>
            <a:endParaRPr lang="fr-FR" noProof="0"/>
          </a:p>
        </p:txBody>
      </p:sp>
    </p:spTree>
    <p:extLst>
      <p:ext uri="{BB962C8B-B14F-4D97-AF65-F5344CB8AC3E}">
        <p14:creationId xmlns:p14="http://schemas.microsoft.com/office/powerpoint/2010/main" val="118238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a:extLst>
              <a:ext uri="{FF2B5EF4-FFF2-40B4-BE49-F238E27FC236}">
                <a16:creationId xmlns:a16="http://schemas.microsoft.com/office/drawing/2014/main" id="{65BAD65F-21C9-2208-5D22-497AE097EC9B}"/>
              </a:ext>
            </a:extLst>
          </p:cNvPr>
          <p:cNvGraphicFramePr>
            <a:graphicFrameLocks noGrp="1"/>
          </p:cNvGraphicFramePr>
          <p:nvPr>
            <p:ph idx="1"/>
            <p:extLst>
              <p:ext uri="{D42A27DB-BD31-4B8C-83A1-F6EECF244321}">
                <p14:modId xmlns:p14="http://schemas.microsoft.com/office/powerpoint/2010/main" val="2849029590"/>
              </p:ext>
            </p:extLst>
          </p:nvPr>
        </p:nvGraphicFramePr>
        <p:xfrm>
          <a:off x="136853" y="1251944"/>
          <a:ext cx="10953334" cy="5391158"/>
        </p:xfrm>
        <a:graphic>
          <a:graphicData uri="http://schemas.openxmlformats.org/drawingml/2006/table">
            <a:tbl>
              <a:tblPr firstRow="1" firstCol="1" bandRow="1">
                <a:tableStyleId>{5C22544A-7EE6-4342-B048-85BDC9FD1C3A}</a:tableStyleId>
              </a:tblPr>
              <a:tblGrid>
                <a:gridCol w="5453531">
                  <a:extLst>
                    <a:ext uri="{9D8B030D-6E8A-4147-A177-3AD203B41FA5}">
                      <a16:colId xmlns:a16="http://schemas.microsoft.com/office/drawing/2014/main" val="1287848779"/>
                    </a:ext>
                  </a:extLst>
                </a:gridCol>
                <a:gridCol w="1937931">
                  <a:extLst>
                    <a:ext uri="{9D8B030D-6E8A-4147-A177-3AD203B41FA5}">
                      <a16:colId xmlns:a16="http://schemas.microsoft.com/office/drawing/2014/main" val="2705466162"/>
                    </a:ext>
                  </a:extLst>
                </a:gridCol>
                <a:gridCol w="1937931">
                  <a:extLst>
                    <a:ext uri="{9D8B030D-6E8A-4147-A177-3AD203B41FA5}">
                      <a16:colId xmlns:a16="http://schemas.microsoft.com/office/drawing/2014/main" val="1667360065"/>
                    </a:ext>
                  </a:extLst>
                </a:gridCol>
                <a:gridCol w="1623941">
                  <a:extLst>
                    <a:ext uri="{9D8B030D-6E8A-4147-A177-3AD203B41FA5}">
                      <a16:colId xmlns:a16="http://schemas.microsoft.com/office/drawing/2014/main" val="1389645493"/>
                    </a:ext>
                  </a:extLst>
                </a:gridCol>
              </a:tblGrid>
              <a:tr h="897128">
                <a:tc>
                  <a:txBody>
                    <a:bodyPr/>
                    <a:lstStyle/>
                    <a:p>
                      <a:pPr algn="ctr"/>
                      <a:r>
                        <a:rPr lang="fr-FR" sz="2000" dirty="0">
                          <a:effectLst/>
                          <a:latin typeface="+mn-lt"/>
                        </a:rPr>
                        <a:t>LIBELLE</a:t>
                      </a:r>
                      <a:endParaRPr lang="fr-FR" sz="2000" dirty="0">
                        <a:effectLst/>
                        <a:latin typeface="+mn-lt"/>
                        <a:ea typeface="Times New Roman" panose="02020603050405020304" pitchFamily="18" charset="0"/>
                      </a:endParaRPr>
                    </a:p>
                  </a:txBody>
                  <a:tcPr marL="44450" marR="44450" marT="0" marB="0" anchor="ctr"/>
                </a:tc>
                <a:tc>
                  <a:txBody>
                    <a:bodyPr/>
                    <a:lstStyle/>
                    <a:p>
                      <a:pPr algn="ctr"/>
                      <a:r>
                        <a:rPr lang="fr-FR" sz="2000" dirty="0">
                          <a:effectLst/>
                          <a:latin typeface="+mn-lt"/>
                        </a:rPr>
                        <a:t>BUDGET </a:t>
                      </a:r>
                    </a:p>
                    <a:p>
                      <a:pPr algn="ctr"/>
                      <a:r>
                        <a:rPr lang="fr-FR" sz="2000" dirty="0">
                          <a:effectLst/>
                          <a:latin typeface="+mn-lt"/>
                        </a:rPr>
                        <a:t>PRIMITIF 2023</a:t>
                      </a:r>
                      <a:endParaRPr lang="fr-FR" sz="2000" dirty="0">
                        <a:effectLst/>
                        <a:latin typeface="+mn-lt"/>
                        <a:ea typeface="Times New Roman" panose="02020603050405020304" pitchFamily="18" charset="0"/>
                      </a:endParaRPr>
                    </a:p>
                  </a:txBody>
                  <a:tcPr marL="44450" marR="44450" marT="0" marB="0" anchor="ctr"/>
                </a:tc>
                <a:tc>
                  <a:txBody>
                    <a:bodyPr/>
                    <a:lstStyle/>
                    <a:p>
                      <a:pPr algn="ctr"/>
                      <a:r>
                        <a:rPr lang="fr-FR" sz="2000" dirty="0">
                          <a:effectLst/>
                          <a:latin typeface="+mn-lt"/>
                        </a:rPr>
                        <a:t>BUDGET PRIMITIF 2024</a:t>
                      </a:r>
                      <a:endParaRPr lang="fr-FR" sz="2000" dirty="0">
                        <a:effectLst/>
                        <a:latin typeface="+mn-lt"/>
                        <a:ea typeface="Times New Roman" panose="02020603050405020304" pitchFamily="18" charset="0"/>
                      </a:endParaRPr>
                    </a:p>
                  </a:txBody>
                  <a:tcPr marL="44450" marR="44450" marT="0" marB="0" anchor="ctr"/>
                </a:tc>
                <a:tc>
                  <a:txBody>
                    <a:bodyPr/>
                    <a:lstStyle/>
                    <a:p>
                      <a:pPr algn="ctr"/>
                      <a:r>
                        <a:rPr lang="fr-FR" sz="2000">
                          <a:effectLst/>
                          <a:latin typeface="+mn-lt"/>
                        </a:rPr>
                        <a:t>VARIATION 2023-2024</a:t>
                      </a:r>
                      <a:endParaRPr lang="fr-FR" sz="2000">
                        <a:effectLst/>
                        <a:latin typeface="+mn-lt"/>
                        <a:ea typeface="Times New Roman" panose="02020603050405020304" pitchFamily="18" charset="0"/>
                      </a:endParaRPr>
                    </a:p>
                  </a:txBody>
                  <a:tcPr marL="44450" marR="44450" marT="0" marB="0" anchor="ctr"/>
                </a:tc>
                <a:extLst>
                  <a:ext uri="{0D108BD9-81ED-4DB2-BD59-A6C34878D82A}">
                    <a16:rowId xmlns:a16="http://schemas.microsoft.com/office/drawing/2014/main" val="978502418"/>
                  </a:ext>
                </a:extLst>
              </a:tr>
              <a:tr h="449403">
                <a:tc>
                  <a:txBody>
                    <a:bodyPr/>
                    <a:lstStyle/>
                    <a:p>
                      <a:pPr indent="139700" algn="ctr"/>
                      <a:r>
                        <a:rPr lang="fr-FR" sz="2000" dirty="0">
                          <a:effectLst/>
                          <a:latin typeface="+mn-lt"/>
                        </a:rPr>
                        <a:t>002- Solde d'exécution reporté (excédent)</a:t>
                      </a:r>
                      <a:endParaRPr lang="fr-FR" sz="2000" dirty="0">
                        <a:effectLst/>
                        <a:latin typeface="+mn-lt"/>
                        <a:ea typeface="Times New Roman" panose="02020603050405020304" pitchFamily="18" charset="0"/>
                      </a:endParaRPr>
                    </a:p>
                  </a:txBody>
                  <a:tcPr marL="44450" marR="44450" marT="0" marB="0" anchor="ctr"/>
                </a:tc>
                <a:tc>
                  <a:txBody>
                    <a:bodyPr/>
                    <a:lstStyle/>
                    <a:p>
                      <a:pPr algn="ctr"/>
                      <a:r>
                        <a:rPr lang="fr-FR" sz="2000" dirty="0">
                          <a:effectLst/>
                          <a:latin typeface="+mn-lt"/>
                        </a:rPr>
                        <a:t>15 410 €</a:t>
                      </a:r>
                      <a:endParaRPr lang="fr-FR" sz="2000" dirty="0">
                        <a:effectLst/>
                        <a:latin typeface="+mn-lt"/>
                        <a:ea typeface="Times New Roman" panose="02020603050405020304" pitchFamily="18" charset="0"/>
                      </a:endParaRPr>
                    </a:p>
                  </a:txBody>
                  <a:tcPr marL="44450" marR="44450" marT="0" marB="0" anchor="ctr"/>
                </a:tc>
                <a:tc>
                  <a:txBody>
                    <a:bodyPr/>
                    <a:lstStyle/>
                    <a:p>
                      <a:pPr algn="ctr"/>
                      <a:endParaRPr lang="fr-FR" sz="2000" dirty="0">
                        <a:effectLst/>
                        <a:latin typeface="+mn-lt"/>
                      </a:endParaRPr>
                    </a:p>
                  </a:txBody>
                  <a:tcPr marL="44450" marR="44450" marT="0" marB="0" anchor="ctr"/>
                </a:tc>
                <a:tc>
                  <a:txBody>
                    <a:bodyPr/>
                    <a:lstStyle/>
                    <a:p>
                      <a:pPr algn="ctr"/>
                      <a:endParaRPr lang="fr-FR" sz="2000" dirty="0">
                        <a:effectLst/>
                        <a:latin typeface="+mn-lt"/>
                      </a:endParaRPr>
                    </a:p>
                  </a:txBody>
                  <a:tcPr marL="44450" marR="44450" marT="0" marB="0" anchor="ctr"/>
                </a:tc>
                <a:extLst>
                  <a:ext uri="{0D108BD9-81ED-4DB2-BD59-A6C34878D82A}">
                    <a16:rowId xmlns:a16="http://schemas.microsoft.com/office/drawing/2014/main" val="2371665022"/>
                  </a:ext>
                </a:extLst>
              </a:tr>
              <a:tr h="449403">
                <a:tc>
                  <a:txBody>
                    <a:bodyPr/>
                    <a:lstStyle/>
                    <a:p>
                      <a:pPr indent="139700" algn="ctr"/>
                      <a:r>
                        <a:rPr lang="fr-FR" sz="2000" dirty="0">
                          <a:effectLst/>
                          <a:latin typeface="+mn-lt"/>
                        </a:rPr>
                        <a:t>013- Atténuation de charges</a:t>
                      </a:r>
                      <a:endParaRPr lang="fr-FR" sz="2000" dirty="0">
                        <a:effectLst/>
                        <a:latin typeface="+mn-lt"/>
                        <a:ea typeface="Times New Roman" panose="02020603050405020304" pitchFamily="18" charset="0"/>
                      </a:endParaRPr>
                    </a:p>
                  </a:txBody>
                  <a:tcPr marL="44450" marR="44450" marT="0" marB="0" anchor="ctr"/>
                </a:tc>
                <a:tc>
                  <a:txBody>
                    <a:bodyPr/>
                    <a:lstStyle/>
                    <a:p>
                      <a:pPr algn="ctr"/>
                      <a:r>
                        <a:rPr lang="fr-FR" sz="2000" dirty="0">
                          <a:effectLst/>
                          <a:latin typeface="+mn-lt"/>
                        </a:rPr>
                        <a:t>66 750 €</a:t>
                      </a:r>
                      <a:endParaRPr lang="fr-FR" sz="2000" dirty="0">
                        <a:effectLst/>
                        <a:latin typeface="+mn-lt"/>
                        <a:ea typeface="Times New Roman" panose="02020603050405020304" pitchFamily="18" charset="0"/>
                      </a:endParaRPr>
                    </a:p>
                  </a:txBody>
                  <a:tcPr marL="44450" marR="44450" marT="0" marB="0" anchor="ctr"/>
                </a:tc>
                <a:tc>
                  <a:txBody>
                    <a:bodyPr/>
                    <a:lstStyle/>
                    <a:p>
                      <a:pPr algn="ctr"/>
                      <a:r>
                        <a:rPr lang="fr-FR" sz="2000">
                          <a:effectLst/>
                          <a:latin typeface="+mn-lt"/>
                        </a:rPr>
                        <a:t>301 886 €</a:t>
                      </a:r>
                      <a:endParaRPr lang="fr-FR" sz="2000">
                        <a:effectLst/>
                        <a:latin typeface="+mn-lt"/>
                        <a:ea typeface="Times New Roman" panose="02020603050405020304" pitchFamily="18" charset="0"/>
                      </a:endParaRPr>
                    </a:p>
                  </a:txBody>
                  <a:tcPr marL="44450" marR="44450" marT="0" marB="0" anchor="ctr"/>
                </a:tc>
                <a:tc>
                  <a:txBody>
                    <a:bodyPr/>
                    <a:lstStyle/>
                    <a:p>
                      <a:pPr algn="ctr"/>
                      <a:r>
                        <a:rPr lang="fr-FR" sz="2000" dirty="0">
                          <a:effectLst/>
                          <a:latin typeface="+mn-lt"/>
                        </a:rPr>
                        <a:t>352,26 %</a:t>
                      </a:r>
                      <a:endParaRPr lang="fr-FR" sz="2000" dirty="0">
                        <a:effectLst/>
                        <a:latin typeface="+mn-lt"/>
                        <a:ea typeface="Times New Roman" panose="02020603050405020304" pitchFamily="18" charset="0"/>
                      </a:endParaRPr>
                    </a:p>
                  </a:txBody>
                  <a:tcPr marL="44450" marR="44450" marT="0" marB="0" anchor="ctr"/>
                </a:tc>
                <a:extLst>
                  <a:ext uri="{0D108BD9-81ED-4DB2-BD59-A6C34878D82A}">
                    <a16:rowId xmlns:a16="http://schemas.microsoft.com/office/drawing/2014/main" val="2471766570"/>
                  </a:ext>
                </a:extLst>
              </a:tr>
              <a:tr h="449403">
                <a:tc>
                  <a:txBody>
                    <a:bodyPr/>
                    <a:lstStyle/>
                    <a:p>
                      <a:pPr indent="139700" algn="ctr"/>
                      <a:r>
                        <a:rPr lang="fr-FR" sz="2000" dirty="0">
                          <a:effectLst/>
                          <a:latin typeface="+mn-lt"/>
                        </a:rPr>
                        <a:t>70- Produits des services</a:t>
                      </a:r>
                      <a:endParaRPr lang="fr-FR" sz="2000" dirty="0">
                        <a:effectLst/>
                        <a:latin typeface="+mn-lt"/>
                        <a:ea typeface="Times New Roman" panose="02020603050405020304" pitchFamily="18" charset="0"/>
                      </a:endParaRPr>
                    </a:p>
                  </a:txBody>
                  <a:tcPr marL="44450" marR="44450" marT="0" marB="0" anchor="ctr"/>
                </a:tc>
                <a:tc>
                  <a:txBody>
                    <a:bodyPr/>
                    <a:lstStyle/>
                    <a:p>
                      <a:pPr algn="ctr"/>
                      <a:r>
                        <a:rPr lang="fr-FR" sz="2000" dirty="0">
                          <a:effectLst/>
                          <a:latin typeface="+mn-lt"/>
                        </a:rPr>
                        <a:t>1 465 100 €</a:t>
                      </a:r>
                      <a:endParaRPr lang="fr-FR" sz="2000" dirty="0">
                        <a:effectLst/>
                        <a:latin typeface="+mn-lt"/>
                        <a:ea typeface="Times New Roman" panose="02020603050405020304" pitchFamily="18" charset="0"/>
                      </a:endParaRPr>
                    </a:p>
                  </a:txBody>
                  <a:tcPr marL="44450" marR="44450" marT="0" marB="0" anchor="ctr"/>
                </a:tc>
                <a:tc>
                  <a:txBody>
                    <a:bodyPr/>
                    <a:lstStyle/>
                    <a:p>
                      <a:pPr algn="ctr"/>
                      <a:r>
                        <a:rPr lang="fr-FR" sz="2000" dirty="0">
                          <a:effectLst/>
                          <a:latin typeface="+mn-lt"/>
                        </a:rPr>
                        <a:t>1 472 270 €</a:t>
                      </a:r>
                      <a:endParaRPr lang="fr-FR" sz="2000" dirty="0">
                        <a:effectLst/>
                        <a:latin typeface="+mn-lt"/>
                        <a:ea typeface="Times New Roman" panose="02020603050405020304" pitchFamily="18" charset="0"/>
                      </a:endParaRPr>
                    </a:p>
                  </a:txBody>
                  <a:tcPr marL="44450" marR="44450" marT="0" marB="0" anchor="ctr"/>
                </a:tc>
                <a:tc>
                  <a:txBody>
                    <a:bodyPr/>
                    <a:lstStyle/>
                    <a:p>
                      <a:pPr algn="ctr"/>
                      <a:r>
                        <a:rPr lang="fr-FR" sz="2000" dirty="0">
                          <a:effectLst/>
                          <a:latin typeface="+mn-lt"/>
                        </a:rPr>
                        <a:t>0,49 %</a:t>
                      </a:r>
                      <a:endParaRPr lang="fr-FR" sz="2000" dirty="0">
                        <a:effectLst/>
                        <a:latin typeface="+mn-lt"/>
                        <a:ea typeface="Times New Roman" panose="02020603050405020304" pitchFamily="18" charset="0"/>
                      </a:endParaRPr>
                    </a:p>
                  </a:txBody>
                  <a:tcPr marL="44450" marR="44450" marT="0" marB="0" anchor="ctr"/>
                </a:tc>
                <a:extLst>
                  <a:ext uri="{0D108BD9-81ED-4DB2-BD59-A6C34878D82A}">
                    <a16:rowId xmlns:a16="http://schemas.microsoft.com/office/drawing/2014/main" val="2035172517"/>
                  </a:ext>
                </a:extLst>
              </a:tr>
              <a:tr h="449403">
                <a:tc>
                  <a:txBody>
                    <a:bodyPr/>
                    <a:lstStyle/>
                    <a:p>
                      <a:pPr indent="139700" algn="ctr"/>
                      <a:r>
                        <a:rPr lang="fr-FR" sz="2000">
                          <a:effectLst/>
                          <a:latin typeface="+mn-lt"/>
                        </a:rPr>
                        <a:t>73- Impôts et taxes</a:t>
                      </a:r>
                      <a:endParaRPr lang="fr-FR" sz="2000">
                        <a:effectLst/>
                        <a:latin typeface="+mn-lt"/>
                        <a:ea typeface="Times New Roman" panose="02020603050405020304" pitchFamily="18" charset="0"/>
                      </a:endParaRPr>
                    </a:p>
                  </a:txBody>
                  <a:tcPr marL="44450" marR="44450" marT="0" marB="0" anchor="ctr"/>
                </a:tc>
                <a:tc>
                  <a:txBody>
                    <a:bodyPr/>
                    <a:lstStyle/>
                    <a:p>
                      <a:pPr algn="ctr"/>
                      <a:r>
                        <a:rPr lang="fr-FR" sz="2000" dirty="0">
                          <a:effectLst/>
                          <a:latin typeface="+mn-lt"/>
                        </a:rPr>
                        <a:t>12 289 532 €</a:t>
                      </a:r>
                      <a:endParaRPr lang="fr-FR" sz="2000" dirty="0">
                        <a:effectLst/>
                        <a:latin typeface="+mn-lt"/>
                        <a:ea typeface="Times New Roman" panose="02020603050405020304" pitchFamily="18" charset="0"/>
                      </a:endParaRPr>
                    </a:p>
                  </a:txBody>
                  <a:tcPr marL="44450" marR="44450" marT="0" marB="0" anchor="ctr"/>
                </a:tc>
                <a:tc>
                  <a:txBody>
                    <a:bodyPr/>
                    <a:lstStyle/>
                    <a:p>
                      <a:pPr algn="ctr"/>
                      <a:r>
                        <a:rPr lang="fr-FR" sz="2000" dirty="0">
                          <a:effectLst/>
                          <a:latin typeface="+mn-lt"/>
                        </a:rPr>
                        <a:t>12 746 886 €</a:t>
                      </a:r>
                      <a:endParaRPr lang="fr-FR" sz="2000" dirty="0">
                        <a:effectLst/>
                        <a:latin typeface="+mn-lt"/>
                        <a:ea typeface="Times New Roman" panose="02020603050405020304" pitchFamily="18" charset="0"/>
                      </a:endParaRPr>
                    </a:p>
                  </a:txBody>
                  <a:tcPr marL="44450" marR="44450" marT="0" marB="0" anchor="ctr"/>
                </a:tc>
                <a:tc>
                  <a:txBody>
                    <a:bodyPr/>
                    <a:lstStyle/>
                    <a:p>
                      <a:pPr algn="ctr"/>
                      <a:r>
                        <a:rPr lang="fr-FR" sz="2000" dirty="0">
                          <a:effectLst/>
                          <a:latin typeface="+mn-lt"/>
                        </a:rPr>
                        <a:t>3,72 %</a:t>
                      </a:r>
                      <a:endParaRPr lang="fr-FR" sz="2000" dirty="0">
                        <a:effectLst/>
                        <a:latin typeface="+mn-lt"/>
                        <a:ea typeface="Times New Roman" panose="02020603050405020304" pitchFamily="18" charset="0"/>
                      </a:endParaRPr>
                    </a:p>
                  </a:txBody>
                  <a:tcPr marL="44450" marR="44450" marT="0" marB="0" anchor="ctr"/>
                </a:tc>
                <a:extLst>
                  <a:ext uri="{0D108BD9-81ED-4DB2-BD59-A6C34878D82A}">
                    <a16:rowId xmlns:a16="http://schemas.microsoft.com/office/drawing/2014/main" val="1575395957"/>
                  </a:ext>
                </a:extLst>
              </a:tr>
              <a:tr h="449403">
                <a:tc>
                  <a:txBody>
                    <a:bodyPr/>
                    <a:lstStyle/>
                    <a:p>
                      <a:pPr indent="139700" algn="ctr"/>
                      <a:r>
                        <a:rPr lang="fr-FR" sz="2000">
                          <a:effectLst/>
                          <a:latin typeface="+mn-lt"/>
                        </a:rPr>
                        <a:t>74- Dotations et participations</a:t>
                      </a:r>
                      <a:endParaRPr lang="fr-FR" sz="2000">
                        <a:effectLst/>
                        <a:latin typeface="+mn-lt"/>
                        <a:ea typeface="Times New Roman" panose="02020603050405020304" pitchFamily="18" charset="0"/>
                      </a:endParaRPr>
                    </a:p>
                  </a:txBody>
                  <a:tcPr marL="44450" marR="44450" marT="0" marB="0" anchor="ctr"/>
                </a:tc>
                <a:tc>
                  <a:txBody>
                    <a:bodyPr/>
                    <a:lstStyle/>
                    <a:p>
                      <a:pPr algn="ctr"/>
                      <a:r>
                        <a:rPr lang="fr-FR" sz="2000" dirty="0">
                          <a:effectLst/>
                          <a:latin typeface="+mn-lt"/>
                        </a:rPr>
                        <a:t>1 862 132 €</a:t>
                      </a:r>
                      <a:endParaRPr lang="fr-FR" sz="2000" dirty="0">
                        <a:effectLst/>
                        <a:latin typeface="+mn-lt"/>
                        <a:ea typeface="Times New Roman" panose="02020603050405020304" pitchFamily="18" charset="0"/>
                      </a:endParaRPr>
                    </a:p>
                  </a:txBody>
                  <a:tcPr marL="44450" marR="44450" marT="0" marB="0" anchor="ctr"/>
                </a:tc>
                <a:tc>
                  <a:txBody>
                    <a:bodyPr/>
                    <a:lstStyle/>
                    <a:p>
                      <a:pPr algn="ctr"/>
                      <a:r>
                        <a:rPr lang="fr-FR" sz="2000" dirty="0">
                          <a:effectLst/>
                          <a:latin typeface="+mn-lt"/>
                        </a:rPr>
                        <a:t>1 087 600 €</a:t>
                      </a:r>
                      <a:endParaRPr lang="fr-FR" sz="2000" dirty="0">
                        <a:effectLst/>
                        <a:latin typeface="+mn-lt"/>
                        <a:ea typeface="Times New Roman" panose="02020603050405020304" pitchFamily="18" charset="0"/>
                      </a:endParaRPr>
                    </a:p>
                  </a:txBody>
                  <a:tcPr marL="44450" marR="44450" marT="0" marB="0" anchor="ctr"/>
                </a:tc>
                <a:tc>
                  <a:txBody>
                    <a:bodyPr/>
                    <a:lstStyle/>
                    <a:p>
                      <a:pPr algn="ctr"/>
                      <a:r>
                        <a:rPr lang="fr-FR" sz="2000" dirty="0">
                          <a:effectLst/>
                          <a:latin typeface="+mn-lt"/>
                        </a:rPr>
                        <a:t>-41,59 %</a:t>
                      </a:r>
                      <a:endParaRPr lang="fr-FR" sz="2000" dirty="0">
                        <a:effectLst/>
                        <a:latin typeface="+mn-lt"/>
                        <a:ea typeface="Times New Roman" panose="02020603050405020304" pitchFamily="18" charset="0"/>
                      </a:endParaRPr>
                    </a:p>
                  </a:txBody>
                  <a:tcPr marL="44450" marR="44450" marT="0" marB="0" anchor="ctr"/>
                </a:tc>
                <a:extLst>
                  <a:ext uri="{0D108BD9-81ED-4DB2-BD59-A6C34878D82A}">
                    <a16:rowId xmlns:a16="http://schemas.microsoft.com/office/drawing/2014/main" val="3667198438"/>
                  </a:ext>
                </a:extLst>
              </a:tr>
              <a:tr h="449403">
                <a:tc>
                  <a:txBody>
                    <a:bodyPr/>
                    <a:lstStyle/>
                    <a:p>
                      <a:pPr indent="139700" algn="ctr"/>
                      <a:r>
                        <a:rPr lang="fr-FR" sz="2000">
                          <a:effectLst/>
                          <a:latin typeface="+mn-lt"/>
                        </a:rPr>
                        <a:t>75- Autres produits de gestion courante</a:t>
                      </a:r>
                      <a:endParaRPr lang="fr-FR" sz="2000">
                        <a:effectLst/>
                        <a:latin typeface="+mn-lt"/>
                        <a:ea typeface="Times New Roman" panose="02020603050405020304" pitchFamily="18" charset="0"/>
                      </a:endParaRPr>
                    </a:p>
                  </a:txBody>
                  <a:tcPr marL="44450" marR="44450" marT="0" marB="0" anchor="ctr"/>
                </a:tc>
                <a:tc>
                  <a:txBody>
                    <a:bodyPr/>
                    <a:lstStyle/>
                    <a:p>
                      <a:pPr algn="ctr"/>
                      <a:r>
                        <a:rPr lang="fr-FR" sz="2000" dirty="0">
                          <a:effectLst/>
                          <a:latin typeface="+mn-lt"/>
                        </a:rPr>
                        <a:t>373 700 €</a:t>
                      </a:r>
                      <a:endParaRPr lang="fr-FR" sz="2000" dirty="0">
                        <a:effectLst/>
                        <a:latin typeface="+mn-lt"/>
                        <a:ea typeface="Times New Roman" panose="02020603050405020304" pitchFamily="18" charset="0"/>
                      </a:endParaRPr>
                    </a:p>
                  </a:txBody>
                  <a:tcPr marL="44450" marR="44450" marT="0" marB="0" anchor="ctr"/>
                </a:tc>
                <a:tc>
                  <a:txBody>
                    <a:bodyPr/>
                    <a:lstStyle/>
                    <a:p>
                      <a:pPr algn="ctr"/>
                      <a:r>
                        <a:rPr lang="fr-FR" sz="2000" dirty="0">
                          <a:effectLst/>
                          <a:latin typeface="+mn-lt"/>
                        </a:rPr>
                        <a:t>139 200 €</a:t>
                      </a:r>
                      <a:endParaRPr lang="fr-FR" sz="2000" dirty="0">
                        <a:effectLst/>
                        <a:latin typeface="+mn-lt"/>
                        <a:ea typeface="Times New Roman" panose="02020603050405020304" pitchFamily="18" charset="0"/>
                      </a:endParaRPr>
                    </a:p>
                  </a:txBody>
                  <a:tcPr marL="44450" marR="44450" marT="0" marB="0" anchor="ctr"/>
                </a:tc>
                <a:tc>
                  <a:txBody>
                    <a:bodyPr/>
                    <a:lstStyle/>
                    <a:p>
                      <a:pPr algn="ctr"/>
                      <a:r>
                        <a:rPr lang="fr-FR" sz="2000" dirty="0">
                          <a:effectLst/>
                          <a:latin typeface="+mn-lt"/>
                        </a:rPr>
                        <a:t>-62,75 %</a:t>
                      </a:r>
                      <a:endParaRPr lang="fr-FR" sz="2000" dirty="0">
                        <a:effectLst/>
                        <a:latin typeface="+mn-lt"/>
                        <a:ea typeface="Times New Roman" panose="02020603050405020304" pitchFamily="18" charset="0"/>
                      </a:endParaRPr>
                    </a:p>
                  </a:txBody>
                  <a:tcPr marL="44450" marR="44450" marT="0" marB="0" anchor="ctr"/>
                </a:tc>
                <a:extLst>
                  <a:ext uri="{0D108BD9-81ED-4DB2-BD59-A6C34878D82A}">
                    <a16:rowId xmlns:a16="http://schemas.microsoft.com/office/drawing/2014/main" val="1810269804"/>
                  </a:ext>
                </a:extLst>
              </a:tr>
              <a:tr h="449403">
                <a:tc>
                  <a:txBody>
                    <a:bodyPr/>
                    <a:lstStyle/>
                    <a:p>
                      <a:pPr indent="139700" algn="ctr"/>
                      <a:r>
                        <a:rPr lang="fr-FR" sz="2000" dirty="0">
                          <a:effectLst/>
                          <a:latin typeface="+mn-lt"/>
                        </a:rPr>
                        <a:t>76- Produits financiers</a:t>
                      </a:r>
                      <a:endParaRPr lang="fr-FR" sz="2000" dirty="0">
                        <a:effectLst/>
                        <a:latin typeface="+mn-lt"/>
                        <a:ea typeface="Times New Roman" panose="02020603050405020304" pitchFamily="18" charset="0"/>
                      </a:endParaRPr>
                    </a:p>
                  </a:txBody>
                  <a:tcPr marL="44450" marR="44450" marT="0" marB="0" anchor="ctr"/>
                </a:tc>
                <a:tc>
                  <a:txBody>
                    <a:bodyPr/>
                    <a:lstStyle/>
                    <a:p>
                      <a:pPr algn="ctr"/>
                      <a:r>
                        <a:rPr lang="fr-FR" sz="2000" dirty="0">
                          <a:effectLst/>
                          <a:latin typeface="+mn-lt"/>
                        </a:rPr>
                        <a:t>5 €</a:t>
                      </a:r>
                      <a:endParaRPr lang="fr-FR" sz="2000" dirty="0">
                        <a:effectLst/>
                        <a:latin typeface="+mn-lt"/>
                        <a:ea typeface="Times New Roman" panose="02020603050405020304" pitchFamily="18" charset="0"/>
                      </a:endParaRPr>
                    </a:p>
                  </a:txBody>
                  <a:tcPr marL="44450" marR="44450" marT="0" marB="0" anchor="ctr"/>
                </a:tc>
                <a:tc>
                  <a:txBody>
                    <a:bodyPr/>
                    <a:lstStyle/>
                    <a:p>
                      <a:pPr algn="ctr"/>
                      <a:r>
                        <a:rPr lang="fr-FR" sz="2000" dirty="0">
                          <a:effectLst/>
                          <a:latin typeface="+mn-lt"/>
                        </a:rPr>
                        <a:t>11 600 €</a:t>
                      </a:r>
                      <a:endParaRPr lang="fr-FR" sz="2000" dirty="0">
                        <a:effectLst/>
                        <a:latin typeface="+mn-lt"/>
                        <a:ea typeface="Times New Roman" panose="02020603050405020304" pitchFamily="18" charset="0"/>
                      </a:endParaRPr>
                    </a:p>
                  </a:txBody>
                  <a:tcPr marL="44450" marR="44450" marT="0" marB="0" anchor="ctr"/>
                </a:tc>
                <a:tc>
                  <a:txBody>
                    <a:bodyPr/>
                    <a:lstStyle/>
                    <a:p>
                      <a:pPr algn="ctr"/>
                      <a:r>
                        <a:rPr lang="fr-FR" sz="2000" dirty="0">
                          <a:effectLst/>
                          <a:latin typeface="+mn-lt"/>
                        </a:rPr>
                        <a:t>-</a:t>
                      </a:r>
                      <a:endParaRPr lang="fr-FR" sz="2000" dirty="0">
                        <a:effectLst/>
                        <a:latin typeface="+mn-lt"/>
                        <a:ea typeface="Times New Roman" panose="02020603050405020304" pitchFamily="18" charset="0"/>
                      </a:endParaRPr>
                    </a:p>
                  </a:txBody>
                  <a:tcPr marL="44450" marR="44450" marT="0" marB="0" anchor="ctr"/>
                </a:tc>
                <a:extLst>
                  <a:ext uri="{0D108BD9-81ED-4DB2-BD59-A6C34878D82A}">
                    <a16:rowId xmlns:a16="http://schemas.microsoft.com/office/drawing/2014/main" val="1100928582"/>
                  </a:ext>
                </a:extLst>
              </a:tr>
              <a:tr h="449403">
                <a:tc>
                  <a:txBody>
                    <a:bodyPr/>
                    <a:lstStyle/>
                    <a:p>
                      <a:pPr indent="139700" algn="ctr"/>
                      <a:r>
                        <a:rPr lang="fr-FR" sz="2000">
                          <a:effectLst/>
                          <a:latin typeface="+mn-lt"/>
                        </a:rPr>
                        <a:t>77- Produits exceptionnels</a:t>
                      </a:r>
                      <a:endParaRPr lang="fr-FR" sz="2000">
                        <a:effectLst/>
                        <a:latin typeface="+mn-lt"/>
                        <a:ea typeface="Times New Roman" panose="02020603050405020304" pitchFamily="18" charset="0"/>
                      </a:endParaRPr>
                    </a:p>
                  </a:txBody>
                  <a:tcPr marL="44450" marR="44450" marT="0" marB="0" anchor="ctr"/>
                </a:tc>
                <a:tc>
                  <a:txBody>
                    <a:bodyPr/>
                    <a:lstStyle/>
                    <a:p>
                      <a:pPr algn="ctr"/>
                      <a:r>
                        <a:rPr lang="fr-FR" sz="2000" dirty="0">
                          <a:effectLst/>
                          <a:latin typeface="+mn-lt"/>
                        </a:rPr>
                        <a:t>10 000 €</a:t>
                      </a:r>
                      <a:endParaRPr lang="fr-FR" sz="2000" dirty="0">
                        <a:effectLst/>
                        <a:latin typeface="+mn-lt"/>
                        <a:ea typeface="Times New Roman" panose="02020603050405020304" pitchFamily="18" charset="0"/>
                      </a:endParaRPr>
                    </a:p>
                  </a:txBody>
                  <a:tcPr marL="44450" marR="44450" marT="0" marB="0" anchor="ctr"/>
                </a:tc>
                <a:tc>
                  <a:txBody>
                    <a:bodyPr/>
                    <a:lstStyle/>
                    <a:p>
                      <a:pPr algn="ctr"/>
                      <a:r>
                        <a:rPr lang="fr-FR" sz="2000" dirty="0">
                          <a:effectLst/>
                          <a:latin typeface="+mn-lt"/>
                        </a:rPr>
                        <a:t>10 000 €</a:t>
                      </a:r>
                      <a:endParaRPr lang="fr-FR" sz="2000" dirty="0">
                        <a:effectLst/>
                        <a:latin typeface="+mn-lt"/>
                        <a:ea typeface="Times New Roman" panose="02020603050405020304" pitchFamily="18" charset="0"/>
                      </a:endParaRPr>
                    </a:p>
                  </a:txBody>
                  <a:tcPr marL="44450" marR="44450" marT="0" marB="0" anchor="ctr"/>
                </a:tc>
                <a:tc>
                  <a:txBody>
                    <a:bodyPr/>
                    <a:lstStyle/>
                    <a:p>
                      <a:pPr algn="ctr"/>
                      <a:r>
                        <a:rPr lang="fr-FR" sz="2000" dirty="0">
                          <a:effectLst/>
                          <a:latin typeface="+mn-lt"/>
                        </a:rPr>
                        <a:t>0 %</a:t>
                      </a:r>
                      <a:endParaRPr lang="fr-FR" sz="2000" dirty="0">
                        <a:effectLst/>
                        <a:latin typeface="+mn-lt"/>
                        <a:ea typeface="Times New Roman" panose="02020603050405020304" pitchFamily="18" charset="0"/>
                      </a:endParaRPr>
                    </a:p>
                  </a:txBody>
                  <a:tcPr marL="44450" marR="44450" marT="0" marB="0" anchor="ctr"/>
                </a:tc>
                <a:extLst>
                  <a:ext uri="{0D108BD9-81ED-4DB2-BD59-A6C34878D82A}">
                    <a16:rowId xmlns:a16="http://schemas.microsoft.com/office/drawing/2014/main" val="276072566"/>
                  </a:ext>
                </a:extLst>
              </a:tr>
              <a:tr h="449403">
                <a:tc>
                  <a:txBody>
                    <a:bodyPr/>
                    <a:lstStyle/>
                    <a:p>
                      <a:pPr indent="139700" algn="ctr"/>
                      <a:r>
                        <a:rPr lang="fr-FR" sz="2000">
                          <a:effectLst/>
                          <a:latin typeface="+mn-lt"/>
                        </a:rPr>
                        <a:t>042- Opérations de transfert entre section</a:t>
                      </a:r>
                      <a:endParaRPr lang="fr-FR" sz="2000">
                        <a:effectLst/>
                        <a:latin typeface="+mn-lt"/>
                        <a:ea typeface="Times New Roman" panose="02020603050405020304" pitchFamily="18" charset="0"/>
                      </a:endParaRPr>
                    </a:p>
                  </a:txBody>
                  <a:tcPr marL="44450" marR="44450" marT="0" marB="0" anchor="ctr"/>
                </a:tc>
                <a:tc>
                  <a:txBody>
                    <a:bodyPr/>
                    <a:lstStyle/>
                    <a:p>
                      <a:pPr algn="ctr"/>
                      <a:r>
                        <a:rPr lang="fr-FR" sz="2000" dirty="0">
                          <a:effectLst/>
                          <a:latin typeface="+mn-lt"/>
                        </a:rPr>
                        <a:t>60 000 €</a:t>
                      </a:r>
                      <a:endParaRPr lang="fr-FR" sz="2000" dirty="0">
                        <a:effectLst/>
                        <a:latin typeface="+mn-lt"/>
                        <a:ea typeface="Times New Roman" panose="02020603050405020304" pitchFamily="18" charset="0"/>
                      </a:endParaRPr>
                    </a:p>
                  </a:txBody>
                  <a:tcPr marL="44450" marR="44450" marT="0" marB="0" anchor="ctr"/>
                </a:tc>
                <a:tc>
                  <a:txBody>
                    <a:bodyPr/>
                    <a:lstStyle/>
                    <a:p>
                      <a:pPr algn="ctr"/>
                      <a:r>
                        <a:rPr lang="fr-FR" sz="2000" dirty="0">
                          <a:effectLst/>
                          <a:latin typeface="+mn-lt"/>
                        </a:rPr>
                        <a:t>60 000 €</a:t>
                      </a:r>
                      <a:endParaRPr lang="fr-FR" sz="2000" dirty="0">
                        <a:effectLst/>
                        <a:latin typeface="+mn-lt"/>
                        <a:ea typeface="Times New Roman" panose="02020603050405020304" pitchFamily="18" charset="0"/>
                      </a:endParaRPr>
                    </a:p>
                  </a:txBody>
                  <a:tcPr marL="44450" marR="44450" marT="0" marB="0" anchor="ctr"/>
                </a:tc>
                <a:tc>
                  <a:txBody>
                    <a:bodyPr/>
                    <a:lstStyle/>
                    <a:p>
                      <a:pPr algn="ctr"/>
                      <a:r>
                        <a:rPr lang="fr-FR" sz="2000" dirty="0">
                          <a:effectLst/>
                          <a:latin typeface="+mn-lt"/>
                        </a:rPr>
                        <a:t>0 %</a:t>
                      </a:r>
                      <a:endParaRPr lang="fr-FR" sz="2000" dirty="0">
                        <a:effectLst/>
                        <a:latin typeface="+mn-lt"/>
                        <a:ea typeface="Times New Roman" panose="02020603050405020304" pitchFamily="18" charset="0"/>
                      </a:endParaRPr>
                    </a:p>
                  </a:txBody>
                  <a:tcPr marL="44450" marR="44450" marT="0" marB="0" anchor="ctr"/>
                </a:tc>
                <a:extLst>
                  <a:ext uri="{0D108BD9-81ED-4DB2-BD59-A6C34878D82A}">
                    <a16:rowId xmlns:a16="http://schemas.microsoft.com/office/drawing/2014/main" val="627573868"/>
                  </a:ext>
                </a:extLst>
              </a:tr>
              <a:tr h="449403">
                <a:tc>
                  <a:txBody>
                    <a:bodyPr/>
                    <a:lstStyle/>
                    <a:p>
                      <a:pPr algn="ctr"/>
                      <a:r>
                        <a:rPr lang="fr-FR" sz="2000">
                          <a:effectLst/>
                          <a:latin typeface="+mn-lt"/>
                        </a:rPr>
                        <a:t>TOTAL RECETTES DE FONCTIONNEMENT</a:t>
                      </a:r>
                      <a:endParaRPr lang="fr-FR" sz="2000">
                        <a:effectLst/>
                        <a:latin typeface="+mn-lt"/>
                        <a:ea typeface="Times New Roman" panose="02020603050405020304" pitchFamily="18" charset="0"/>
                      </a:endParaRPr>
                    </a:p>
                  </a:txBody>
                  <a:tcPr marL="44450" marR="44450" marT="0" marB="0" anchor="ctr"/>
                </a:tc>
                <a:tc>
                  <a:txBody>
                    <a:bodyPr/>
                    <a:lstStyle/>
                    <a:p>
                      <a:pPr algn="ctr"/>
                      <a:r>
                        <a:rPr lang="fr-FR" sz="2000" b="1">
                          <a:effectLst/>
                          <a:latin typeface="+mn-lt"/>
                        </a:rPr>
                        <a:t>16 142 629 €</a:t>
                      </a:r>
                      <a:endParaRPr lang="fr-FR" sz="2000" b="1">
                        <a:effectLst/>
                        <a:latin typeface="+mn-lt"/>
                        <a:ea typeface="Times New Roman" panose="02020603050405020304" pitchFamily="18" charset="0"/>
                      </a:endParaRPr>
                    </a:p>
                  </a:txBody>
                  <a:tcPr marL="44450" marR="44450" marT="0" marB="0" anchor="ctr"/>
                </a:tc>
                <a:tc>
                  <a:txBody>
                    <a:bodyPr/>
                    <a:lstStyle/>
                    <a:p>
                      <a:pPr algn="ctr"/>
                      <a:r>
                        <a:rPr lang="fr-FR" sz="2000" b="1" dirty="0">
                          <a:effectLst/>
                          <a:latin typeface="+mn-lt"/>
                        </a:rPr>
                        <a:t>15 829 442 €</a:t>
                      </a:r>
                      <a:endParaRPr lang="fr-FR" sz="2000" b="1" dirty="0">
                        <a:effectLst/>
                        <a:latin typeface="+mn-lt"/>
                        <a:ea typeface="Times New Roman" panose="02020603050405020304" pitchFamily="18" charset="0"/>
                      </a:endParaRPr>
                    </a:p>
                  </a:txBody>
                  <a:tcPr marL="44450" marR="44450" marT="0" marB="0" anchor="ctr"/>
                </a:tc>
                <a:tc>
                  <a:txBody>
                    <a:bodyPr/>
                    <a:lstStyle/>
                    <a:p>
                      <a:pPr algn="ctr"/>
                      <a:r>
                        <a:rPr lang="fr-FR" sz="2000" b="1" dirty="0">
                          <a:effectLst/>
                          <a:latin typeface="+mn-lt"/>
                        </a:rPr>
                        <a:t>-1,96 %</a:t>
                      </a:r>
                      <a:endParaRPr lang="fr-FR" sz="2000" b="1" dirty="0">
                        <a:effectLst/>
                        <a:latin typeface="+mn-lt"/>
                        <a:ea typeface="Times New Roman" panose="02020603050405020304" pitchFamily="18" charset="0"/>
                      </a:endParaRPr>
                    </a:p>
                  </a:txBody>
                  <a:tcPr marL="44450" marR="44450" marT="0" marB="0" anchor="ctr"/>
                </a:tc>
                <a:extLst>
                  <a:ext uri="{0D108BD9-81ED-4DB2-BD59-A6C34878D82A}">
                    <a16:rowId xmlns:a16="http://schemas.microsoft.com/office/drawing/2014/main" val="755647319"/>
                  </a:ext>
                </a:extLst>
              </a:tr>
            </a:tbl>
          </a:graphicData>
        </a:graphic>
      </p:graphicFrame>
      <p:sp>
        <p:nvSpPr>
          <p:cNvPr id="3" name="Titre 2">
            <a:extLst>
              <a:ext uri="{FF2B5EF4-FFF2-40B4-BE49-F238E27FC236}">
                <a16:creationId xmlns:a16="http://schemas.microsoft.com/office/drawing/2014/main" id="{72340E89-5317-5655-3A2D-40759A9C7E74}"/>
              </a:ext>
            </a:extLst>
          </p:cNvPr>
          <p:cNvSpPr>
            <a:spLocks noGrp="1"/>
          </p:cNvSpPr>
          <p:nvPr>
            <p:ph type="title"/>
          </p:nvPr>
        </p:nvSpPr>
        <p:spPr>
          <a:xfrm>
            <a:off x="507556" y="518985"/>
            <a:ext cx="11150600" cy="524577"/>
          </a:xfrm>
        </p:spPr>
        <p:txBody>
          <a:bodyPr/>
          <a:lstStyle/>
          <a:p>
            <a:pPr algn="ctr"/>
            <a:r>
              <a:rPr lang="fr-FR" dirty="0"/>
              <a:t>SECTION FONCTIONNEMENT 2024</a:t>
            </a:r>
            <a:br>
              <a:rPr lang="fr-FR" dirty="0"/>
            </a:br>
            <a:r>
              <a:rPr lang="fr-FR" dirty="0"/>
              <a:t> recettes </a:t>
            </a:r>
          </a:p>
        </p:txBody>
      </p:sp>
      <p:sp>
        <p:nvSpPr>
          <p:cNvPr id="4" name="Espace réservé du numéro de diapositive 3">
            <a:extLst>
              <a:ext uri="{FF2B5EF4-FFF2-40B4-BE49-F238E27FC236}">
                <a16:creationId xmlns:a16="http://schemas.microsoft.com/office/drawing/2014/main" id="{774803C5-FCAE-A074-63CE-262431A1E329}"/>
              </a:ext>
            </a:extLst>
          </p:cNvPr>
          <p:cNvSpPr>
            <a:spLocks noGrp="1"/>
          </p:cNvSpPr>
          <p:nvPr>
            <p:ph type="sldNum" sz="quarter" idx="12"/>
          </p:nvPr>
        </p:nvSpPr>
        <p:spPr/>
        <p:txBody>
          <a:bodyPr/>
          <a:lstStyle/>
          <a:p>
            <a:pPr rtl="0"/>
            <a:fld id="{9EC71654-96A5-4280-94F3-931C61A9F92C}" type="slidenum">
              <a:rPr lang="fr-FR" noProof="0" smtClean="0"/>
              <a:pPr rtl="0"/>
              <a:t>8</a:t>
            </a:fld>
            <a:endParaRPr lang="fr-FR" noProof="0" dirty="0"/>
          </a:p>
        </p:txBody>
      </p:sp>
    </p:spTree>
    <p:extLst>
      <p:ext uri="{BB962C8B-B14F-4D97-AF65-F5344CB8AC3E}">
        <p14:creationId xmlns:p14="http://schemas.microsoft.com/office/powerpoint/2010/main" val="708197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2340E89-5317-5655-3A2D-40759A9C7E74}"/>
              </a:ext>
            </a:extLst>
          </p:cNvPr>
          <p:cNvSpPr>
            <a:spLocks noGrp="1"/>
          </p:cNvSpPr>
          <p:nvPr>
            <p:ph type="title"/>
          </p:nvPr>
        </p:nvSpPr>
        <p:spPr>
          <a:xfrm>
            <a:off x="507556" y="518985"/>
            <a:ext cx="11150600" cy="524577"/>
          </a:xfrm>
        </p:spPr>
        <p:txBody>
          <a:bodyPr/>
          <a:lstStyle/>
          <a:p>
            <a:pPr algn="ctr"/>
            <a:r>
              <a:rPr lang="fr-FR" dirty="0"/>
              <a:t>SECTION FONCTIONNEMENT 2024</a:t>
            </a:r>
            <a:br>
              <a:rPr lang="fr-FR" dirty="0"/>
            </a:br>
            <a:r>
              <a:rPr lang="fr-FR" dirty="0"/>
              <a:t> dépenses </a:t>
            </a:r>
          </a:p>
        </p:txBody>
      </p:sp>
      <p:sp>
        <p:nvSpPr>
          <p:cNvPr id="4" name="Espace réservé du numéro de diapositive 3">
            <a:extLst>
              <a:ext uri="{FF2B5EF4-FFF2-40B4-BE49-F238E27FC236}">
                <a16:creationId xmlns:a16="http://schemas.microsoft.com/office/drawing/2014/main" id="{774803C5-FCAE-A074-63CE-262431A1E329}"/>
              </a:ext>
            </a:extLst>
          </p:cNvPr>
          <p:cNvSpPr>
            <a:spLocks noGrp="1"/>
          </p:cNvSpPr>
          <p:nvPr>
            <p:ph type="sldNum" sz="quarter" idx="12"/>
          </p:nvPr>
        </p:nvSpPr>
        <p:spPr/>
        <p:txBody>
          <a:bodyPr/>
          <a:lstStyle/>
          <a:p>
            <a:pPr rtl="0"/>
            <a:fld id="{9EC71654-96A5-4280-94F3-931C61A9F92C}" type="slidenum">
              <a:rPr lang="fr-FR" noProof="0" smtClean="0"/>
              <a:pPr rtl="0"/>
              <a:t>9</a:t>
            </a:fld>
            <a:endParaRPr lang="fr-FR" noProof="0" dirty="0"/>
          </a:p>
        </p:txBody>
      </p:sp>
      <p:graphicFrame>
        <p:nvGraphicFramePr>
          <p:cNvPr id="7" name="Tableau 6">
            <a:extLst>
              <a:ext uri="{FF2B5EF4-FFF2-40B4-BE49-F238E27FC236}">
                <a16:creationId xmlns:a16="http://schemas.microsoft.com/office/drawing/2014/main" id="{9F876219-ADF1-1BFB-976F-50FDF397814B}"/>
              </a:ext>
            </a:extLst>
          </p:cNvPr>
          <p:cNvGraphicFramePr>
            <a:graphicFrameLocks noGrp="1"/>
          </p:cNvGraphicFramePr>
          <p:nvPr>
            <p:extLst>
              <p:ext uri="{D42A27DB-BD31-4B8C-83A1-F6EECF244321}">
                <p14:modId xmlns:p14="http://schemas.microsoft.com/office/powerpoint/2010/main" val="3238496613"/>
              </p:ext>
            </p:extLst>
          </p:nvPr>
        </p:nvGraphicFramePr>
        <p:xfrm>
          <a:off x="210066" y="1223319"/>
          <a:ext cx="10781269" cy="5470991"/>
        </p:xfrm>
        <a:graphic>
          <a:graphicData uri="http://schemas.openxmlformats.org/drawingml/2006/table">
            <a:tbl>
              <a:tblPr firstRow="1" firstCol="1" bandRow="1">
                <a:tableStyleId>{5C22544A-7EE6-4342-B048-85BDC9FD1C3A}</a:tableStyleId>
              </a:tblPr>
              <a:tblGrid>
                <a:gridCol w="5280273">
                  <a:extLst>
                    <a:ext uri="{9D8B030D-6E8A-4147-A177-3AD203B41FA5}">
                      <a16:colId xmlns:a16="http://schemas.microsoft.com/office/drawing/2014/main" val="2993750025"/>
                    </a:ext>
                  </a:extLst>
                </a:gridCol>
                <a:gridCol w="1964108">
                  <a:extLst>
                    <a:ext uri="{9D8B030D-6E8A-4147-A177-3AD203B41FA5}">
                      <a16:colId xmlns:a16="http://schemas.microsoft.com/office/drawing/2014/main" val="3998323973"/>
                    </a:ext>
                  </a:extLst>
                </a:gridCol>
                <a:gridCol w="1965175">
                  <a:extLst>
                    <a:ext uri="{9D8B030D-6E8A-4147-A177-3AD203B41FA5}">
                      <a16:colId xmlns:a16="http://schemas.microsoft.com/office/drawing/2014/main" val="1942123759"/>
                    </a:ext>
                  </a:extLst>
                </a:gridCol>
                <a:gridCol w="1571713">
                  <a:extLst>
                    <a:ext uri="{9D8B030D-6E8A-4147-A177-3AD203B41FA5}">
                      <a16:colId xmlns:a16="http://schemas.microsoft.com/office/drawing/2014/main" val="6538362"/>
                    </a:ext>
                  </a:extLst>
                </a:gridCol>
              </a:tblGrid>
              <a:tr h="680011">
                <a:tc>
                  <a:txBody>
                    <a:bodyPr/>
                    <a:lstStyle/>
                    <a:p>
                      <a:pPr algn="ctr"/>
                      <a:r>
                        <a:rPr lang="fr-FR" sz="2000" dirty="0">
                          <a:effectLst/>
                        </a:rPr>
                        <a:t>LIBELLE</a:t>
                      </a:r>
                      <a:endParaRPr lang="fr-FR" sz="2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2000">
                          <a:effectLst/>
                        </a:rPr>
                        <a:t>BUDGET PRIMITIF 2023</a:t>
                      </a:r>
                      <a:endParaRPr lang="fr-FR"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2000">
                          <a:effectLst/>
                        </a:rPr>
                        <a:t>BUDGET PRIMITIF 2024</a:t>
                      </a:r>
                      <a:endParaRPr lang="fr-FR"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2000">
                          <a:effectLst/>
                        </a:rPr>
                        <a:t>VARIATION 2022-2023</a:t>
                      </a:r>
                      <a:endParaRPr lang="fr-FR" sz="20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2699383633"/>
                  </a:ext>
                </a:extLst>
              </a:tr>
              <a:tr h="479098">
                <a:tc>
                  <a:txBody>
                    <a:bodyPr/>
                    <a:lstStyle/>
                    <a:p>
                      <a:pPr indent="139700"/>
                      <a:r>
                        <a:rPr lang="fr-FR" sz="2000">
                          <a:effectLst/>
                        </a:rPr>
                        <a:t>011 - Charges à caractère général</a:t>
                      </a:r>
                      <a:endParaRPr lang="fr-FR"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2000" dirty="0">
                          <a:effectLst/>
                        </a:rPr>
                        <a:t>5 909 251 €</a:t>
                      </a:r>
                      <a:endParaRPr lang="fr-FR" sz="2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2000" dirty="0">
                          <a:effectLst/>
                        </a:rPr>
                        <a:t>5 309 135 €</a:t>
                      </a:r>
                      <a:endParaRPr lang="fr-FR" sz="2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2000" dirty="0">
                          <a:effectLst/>
                        </a:rPr>
                        <a:t>-10,16 %</a:t>
                      </a:r>
                      <a:endParaRPr lang="fr-FR" sz="20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12321368"/>
                  </a:ext>
                </a:extLst>
              </a:tr>
              <a:tr h="479098">
                <a:tc>
                  <a:txBody>
                    <a:bodyPr/>
                    <a:lstStyle/>
                    <a:p>
                      <a:pPr indent="139700"/>
                      <a:r>
                        <a:rPr lang="fr-FR" sz="2000">
                          <a:effectLst/>
                        </a:rPr>
                        <a:t>012 - Charges de personnel</a:t>
                      </a:r>
                      <a:endParaRPr lang="fr-FR"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2000" dirty="0">
                          <a:effectLst/>
                        </a:rPr>
                        <a:t>7 783 906 €</a:t>
                      </a:r>
                      <a:endParaRPr lang="fr-FR" sz="2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2000" dirty="0">
                          <a:effectLst/>
                        </a:rPr>
                        <a:t>8 106 540 €</a:t>
                      </a:r>
                      <a:endParaRPr lang="fr-FR" sz="2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2000" dirty="0">
                          <a:effectLst/>
                        </a:rPr>
                        <a:t>4,14 %</a:t>
                      </a:r>
                      <a:endParaRPr lang="fr-FR" sz="20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760463246"/>
                  </a:ext>
                </a:extLst>
              </a:tr>
              <a:tr h="479098">
                <a:tc>
                  <a:txBody>
                    <a:bodyPr/>
                    <a:lstStyle/>
                    <a:p>
                      <a:pPr indent="139700"/>
                      <a:r>
                        <a:rPr lang="fr-FR" sz="2000" dirty="0">
                          <a:effectLst/>
                        </a:rPr>
                        <a:t>014- Atténuation de produits</a:t>
                      </a:r>
                      <a:endParaRPr lang="fr-FR" sz="2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2000" dirty="0">
                          <a:effectLst/>
                        </a:rPr>
                        <a:t>215 000 €</a:t>
                      </a:r>
                      <a:endParaRPr lang="fr-FR" sz="2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2000" dirty="0">
                          <a:effectLst/>
                        </a:rPr>
                        <a:t>163 200 €</a:t>
                      </a:r>
                      <a:endParaRPr lang="fr-FR" sz="2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2000" dirty="0">
                          <a:effectLst/>
                        </a:rPr>
                        <a:t>-24,09 %</a:t>
                      </a:r>
                      <a:endParaRPr lang="fr-FR" sz="20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499104625"/>
                  </a:ext>
                </a:extLst>
              </a:tr>
              <a:tr h="479098">
                <a:tc>
                  <a:txBody>
                    <a:bodyPr/>
                    <a:lstStyle/>
                    <a:p>
                      <a:pPr indent="139700"/>
                      <a:r>
                        <a:rPr lang="fr-FR" sz="2000" dirty="0">
                          <a:effectLst/>
                        </a:rPr>
                        <a:t>65 - Charges de gestion courantes</a:t>
                      </a:r>
                      <a:endParaRPr lang="fr-FR" sz="2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2000" dirty="0">
                          <a:effectLst/>
                        </a:rPr>
                        <a:t>1 345 972 €</a:t>
                      </a:r>
                      <a:endParaRPr lang="fr-FR" sz="2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2000" dirty="0">
                          <a:effectLst/>
                        </a:rPr>
                        <a:t>1 336 067 €</a:t>
                      </a:r>
                      <a:endParaRPr lang="fr-FR" sz="2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2000" dirty="0">
                          <a:effectLst/>
                        </a:rPr>
                        <a:t>-0,74 %</a:t>
                      </a:r>
                      <a:endParaRPr lang="fr-FR" sz="20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959445407"/>
                  </a:ext>
                </a:extLst>
              </a:tr>
              <a:tr h="479098">
                <a:tc>
                  <a:txBody>
                    <a:bodyPr/>
                    <a:lstStyle/>
                    <a:p>
                      <a:pPr indent="139700"/>
                      <a:r>
                        <a:rPr lang="fr-FR" sz="2000">
                          <a:effectLst/>
                        </a:rPr>
                        <a:t>66- Charges financières</a:t>
                      </a:r>
                      <a:endParaRPr lang="fr-FR"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2000" dirty="0">
                          <a:effectLst/>
                        </a:rPr>
                        <a:t>116 500 €</a:t>
                      </a:r>
                      <a:endParaRPr lang="fr-FR" sz="2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2000" dirty="0">
                          <a:effectLst/>
                        </a:rPr>
                        <a:t>114 500 €</a:t>
                      </a:r>
                      <a:endParaRPr lang="fr-FR" sz="2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2000" dirty="0">
                          <a:effectLst/>
                        </a:rPr>
                        <a:t>-1,72 %</a:t>
                      </a:r>
                      <a:endParaRPr lang="fr-FR" sz="20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959609218"/>
                  </a:ext>
                </a:extLst>
              </a:tr>
              <a:tr h="479098">
                <a:tc>
                  <a:txBody>
                    <a:bodyPr/>
                    <a:lstStyle/>
                    <a:p>
                      <a:pPr indent="139700"/>
                      <a:r>
                        <a:rPr lang="fr-FR" sz="2000">
                          <a:effectLst/>
                        </a:rPr>
                        <a:t>67- Charges exceptionnelles</a:t>
                      </a:r>
                      <a:endParaRPr lang="fr-FR"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2000" dirty="0">
                          <a:effectLst/>
                        </a:rPr>
                        <a:t>10 000 €</a:t>
                      </a:r>
                      <a:endParaRPr lang="fr-FR" sz="2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2000" dirty="0">
                          <a:effectLst/>
                        </a:rPr>
                        <a:t>10 000 €</a:t>
                      </a:r>
                      <a:endParaRPr lang="fr-FR" sz="2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2000" dirty="0">
                          <a:effectLst/>
                        </a:rPr>
                        <a:t>0 %</a:t>
                      </a:r>
                      <a:endParaRPr lang="fr-FR" sz="20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72987067"/>
                  </a:ext>
                </a:extLst>
              </a:tr>
              <a:tr h="479098">
                <a:tc>
                  <a:txBody>
                    <a:bodyPr/>
                    <a:lstStyle/>
                    <a:p>
                      <a:pPr indent="139700"/>
                      <a:r>
                        <a:rPr lang="fr-FR" sz="2000">
                          <a:effectLst/>
                        </a:rPr>
                        <a:t>042- Opérations d'ordre</a:t>
                      </a:r>
                      <a:endParaRPr lang="fr-FR"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2000" dirty="0">
                          <a:effectLst/>
                        </a:rPr>
                        <a:t>762 000 €</a:t>
                      </a:r>
                      <a:endParaRPr lang="fr-FR" sz="2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2000" dirty="0">
                          <a:effectLst/>
                        </a:rPr>
                        <a:t>790 000 €</a:t>
                      </a:r>
                      <a:endParaRPr lang="fr-FR" sz="2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2000" dirty="0">
                          <a:effectLst/>
                        </a:rPr>
                        <a:t>3,67 %</a:t>
                      </a:r>
                      <a:endParaRPr lang="fr-FR" sz="20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705451592"/>
                  </a:ext>
                </a:extLst>
              </a:tr>
              <a:tr h="479098">
                <a:tc>
                  <a:txBody>
                    <a:bodyPr/>
                    <a:lstStyle/>
                    <a:p>
                      <a:pPr indent="139700"/>
                      <a:r>
                        <a:rPr lang="fr-FR" sz="2000">
                          <a:effectLst/>
                        </a:rPr>
                        <a:t>023 - Virement à la section d'investissement</a:t>
                      </a:r>
                      <a:endParaRPr lang="fr-FR"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2000" dirty="0">
                          <a:effectLst/>
                        </a:rPr>
                        <a:t>0 €</a:t>
                      </a:r>
                      <a:endParaRPr lang="fr-FR" sz="2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2000" dirty="0">
                          <a:effectLst/>
                        </a:rPr>
                        <a:t>0 €</a:t>
                      </a:r>
                      <a:endParaRPr lang="fr-FR" sz="2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2000">
                          <a:effectLst/>
                        </a:rPr>
                        <a:t>-</a:t>
                      </a:r>
                      <a:endParaRPr lang="fr-FR" sz="20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59277012"/>
                  </a:ext>
                </a:extLst>
              </a:tr>
              <a:tr h="479098">
                <a:tc>
                  <a:txBody>
                    <a:bodyPr/>
                    <a:lstStyle/>
                    <a:p>
                      <a:pPr indent="139700"/>
                      <a:r>
                        <a:rPr lang="fr-FR" sz="2000">
                          <a:effectLst/>
                        </a:rPr>
                        <a:t>68- Dotations aux provisions semi-budgétaire</a:t>
                      </a:r>
                      <a:endParaRPr lang="fr-FR"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2000" dirty="0">
                          <a:effectLst/>
                        </a:rPr>
                        <a:t>0 €</a:t>
                      </a:r>
                      <a:endParaRPr lang="fr-FR" sz="2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2000" dirty="0">
                          <a:effectLst/>
                        </a:rPr>
                        <a:t>0 €</a:t>
                      </a:r>
                      <a:endParaRPr lang="fr-FR" sz="2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2000" dirty="0">
                          <a:effectLst/>
                        </a:rPr>
                        <a:t>-</a:t>
                      </a:r>
                      <a:endParaRPr lang="fr-FR" sz="20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312541672"/>
                  </a:ext>
                </a:extLst>
              </a:tr>
              <a:tr h="479098">
                <a:tc>
                  <a:txBody>
                    <a:bodyPr/>
                    <a:lstStyle/>
                    <a:p>
                      <a:pPr algn="ctr"/>
                      <a:r>
                        <a:rPr lang="fr-FR" sz="2000">
                          <a:effectLst/>
                        </a:rPr>
                        <a:t>TOTAL DEPENSES DE FONCTIONNEMENT</a:t>
                      </a:r>
                      <a:endParaRPr lang="fr-FR"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2000" b="1" dirty="0">
                          <a:effectLst/>
                        </a:rPr>
                        <a:t>16 142 629 €</a:t>
                      </a:r>
                      <a:endParaRPr lang="fr-FR" sz="2000" b="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2000" b="1" dirty="0">
                          <a:effectLst/>
                        </a:rPr>
                        <a:t>15 829 442 €</a:t>
                      </a:r>
                      <a:endParaRPr lang="fr-FR" sz="2000" b="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2000" b="1" dirty="0">
                          <a:effectLst/>
                        </a:rPr>
                        <a:t>-1,96 %</a:t>
                      </a:r>
                      <a:endParaRPr lang="fr-FR" sz="2000" b="1"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878434510"/>
                  </a:ext>
                </a:extLst>
              </a:tr>
            </a:tbl>
          </a:graphicData>
        </a:graphic>
      </p:graphicFrame>
    </p:spTree>
    <p:extLst>
      <p:ext uri="{BB962C8B-B14F-4D97-AF65-F5344CB8AC3E}">
        <p14:creationId xmlns:p14="http://schemas.microsoft.com/office/powerpoint/2010/main" val="3264887010"/>
      </p:ext>
    </p:extLst>
  </p:cSld>
  <p:clrMapOvr>
    <a:masterClrMapping/>
  </p:clrMapOvr>
</p:sld>
</file>

<file path=ppt/theme/theme1.xml><?xml version="1.0" encoding="utf-8"?>
<a:theme xmlns:a="http://schemas.openxmlformats.org/drawingml/2006/main" name="Thème Office">
  <a:themeElements>
    <a:clrScheme name="STPDP">
      <a:dk1>
        <a:srgbClr val="007ABF"/>
      </a:dk1>
      <a:lt1>
        <a:srgbClr val="FFFFFF"/>
      </a:lt1>
      <a:dk2>
        <a:srgbClr val="62BB46"/>
      </a:dk2>
      <a:lt2>
        <a:srgbClr val="FFFFFF"/>
      </a:lt2>
      <a:accent1>
        <a:srgbClr val="007ABF"/>
      </a:accent1>
      <a:accent2>
        <a:srgbClr val="62BB46"/>
      </a:accent2>
      <a:accent3>
        <a:srgbClr val="FFD421"/>
      </a:accent3>
      <a:accent4>
        <a:srgbClr val="FFFFFF"/>
      </a:accent4>
      <a:accent5>
        <a:srgbClr val="000000"/>
      </a:accent5>
      <a:accent6>
        <a:srgbClr val="C0C0C0"/>
      </a:accent6>
      <a:hlink>
        <a:srgbClr val="000000"/>
      </a:hlink>
      <a:folHlink>
        <a:srgbClr val="007ABF"/>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0740356_TF34076243" id="{4913AA83-2306-4E2D-8830-C2A4E9B3D067}" vid="{57B55DBD-592B-4A90-8C6D-F8F746751AD2}"/>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0" ma:contentTypeDescription="Create a new document." ma:contentTypeScope="" ma:versionID="e39e7e9e36de66d473ce04bb4ab2dbb8">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dc5994665da46609c24125788630d8"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19797F-2510-4681-A59B-FCD8F3733FE0}">
  <ds:schemaRefs>
    <ds:schemaRef ds:uri="http://schemas.microsoft.com/office/2006/documentManagement/types"/>
    <ds:schemaRef ds:uri="http://schemas.microsoft.com/office/2006/metadata/properties"/>
    <ds:schemaRef ds:uri="http://purl.org/dc/elements/1.1/"/>
    <ds:schemaRef ds:uri="http://schemas.microsoft.com/office/infopath/2007/PartnerControls"/>
    <ds:schemaRef ds:uri="71af3243-3dd4-4a8d-8c0d-dd76da1f02a5"/>
    <ds:schemaRef ds:uri="http://www.w3.org/XML/1998/namespace"/>
    <ds:schemaRef ds:uri="http://purl.org/dc/terms/"/>
    <ds:schemaRef ds:uri="http://schemas.openxmlformats.org/package/2006/metadata/core-properties"/>
    <ds:schemaRef ds:uri="16c05727-aa75-4e4a-9b5f-8a80a1165891"/>
    <ds:schemaRef ds:uri="http://purl.org/dc/dcmitype/"/>
  </ds:schemaRefs>
</ds:datastoreItem>
</file>

<file path=customXml/itemProps2.xml><?xml version="1.0" encoding="utf-8"?>
<ds:datastoreItem xmlns:ds="http://schemas.openxmlformats.org/officeDocument/2006/customXml" ds:itemID="{1FF4E1AF-DB5E-4764-961C-6F82B33E9E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C31332-3081-4BD9-AD6F-078B4521F3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Présentation sphères en bleu</Template>
  <TotalTime>0</TotalTime>
  <Words>1524</Words>
  <Application>Microsoft Office PowerPoint</Application>
  <PresentationFormat>Grand écran</PresentationFormat>
  <Paragraphs>284</Paragraphs>
  <Slides>21</Slides>
  <Notes>2</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21</vt:i4>
      </vt:variant>
    </vt:vector>
  </HeadingPairs>
  <TitlesOfParts>
    <vt:vector size="30" baseType="lpstr">
      <vt:lpstr>Arial</vt:lpstr>
      <vt:lpstr>Calibri</vt:lpstr>
      <vt:lpstr>Corbel</vt:lpstr>
      <vt:lpstr>Courier New</vt:lpstr>
      <vt:lpstr>Times New Roman</vt:lpstr>
      <vt:lpstr>Titillium</vt:lpstr>
      <vt:lpstr>Wingdings</vt:lpstr>
      <vt:lpstr>Thème Office</vt:lpstr>
      <vt:lpstr>Worksheet</vt:lpstr>
      <vt:lpstr>COMITE CITOYEN BUDGETAIRE 12/03/2024</vt:lpstr>
      <vt:lpstr>Une ville verte et propre            Une ville dynamique et solidaire                       Une ville sure et sereine                                 Une ville democratique et laique  </vt:lpstr>
      <vt:lpstr>Le contexte national et international </vt:lpstr>
      <vt:lpstr>Orientations MUNICIPALES </vt:lpstr>
      <vt:lpstr>Orientations MUNICIPALES </vt:lpstr>
      <vt:lpstr>BUDGET 2024 Informations statistiques fiscales et financières</vt:lpstr>
      <vt:lpstr>BUDGET de fonctionnement </vt:lpstr>
      <vt:lpstr>SECTION FONCTIONNEMENT 2024  recettes </vt:lpstr>
      <vt:lpstr>SECTION FONCTIONNEMENT 2024  dépenses </vt:lpstr>
      <vt:lpstr>BUDGET DE FONCTIONNEMENT par politique publique</vt:lpstr>
      <vt:lpstr>Présentation PowerPoint</vt:lpstr>
      <vt:lpstr>budget DE FONCTIONNEMENT 2024 par politique publique</vt:lpstr>
      <vt:lpstr>BUDGET d’investissement </vt:lpstr>
      <vt:lpstr>SECTION INVESTISSEMENT 2024 Recettes</vt:lpstr>
      <vt:lpstr>SECTION INVESTISSEMENT 2024 dépenses</vt:lpstr>
      <vt:lpstr>investissement 2024 : PRINCIPAUX PROJETS</vt:lpstr>
      <vt:lpstr> </vt:lpstr>
      <vt:lpstr>Qui donne la parole aux habitants.  </vt:lpstr>
      <vt:lpstr>Transition écologique : Focus sur les actions 2024</vt:lpstr>
      <vt:lpstr>Transition écologique : Focus sur les actions 2024</vt:lpstr>
      <vt:lpstr>Merci et  bonnes vacances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2021-02-24T09:14:17Z</dcterms:created>
  <dcterms:modified xsi:type="dcterms:W3CDTF">2024-03-11T08:53:47Z</dcterms:modified>
  <dc:language>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