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45"/>
  </p:notesMasterIdLst>
  <p:handoutMasterIdLst>
    <p:handoutMasterId r:id="rId46"/>
  </p:handoutMasterIdLst>
  <p:sldIdLst>
    <p:sldId id="344" r:id="rId5"/>
    <p:sldId id="3429" r:id="rId6"/>
    <p:sldId id="3435" r:id="rId7"/>
    <p:sldId id="3428" r:id="rId8"/>
    <p:sldId id="3439" r:id="rId9"/>
    <p:sldId id="3430" r:id="rId10"/>
    <p:sldId id="3431" r:id="rId11"/>
    <p:sldId id="3440" r:id="rId12"/>
    <p:sldId id="3432" r:id="rId13"/>
    <p:sldId id="3433" r:id="rId14"/>
    <p:sldId id="3438" r:id="rId15"/>
    <p:sldId id="3436" r:id="rId16"/>
    <p:sldId id="3437" r:id="rId17"/>
    <p:sldId id="3441" r:id="rId18"/>
    <p:sldId id="3453" r:id="rId19"/>
    <p:sldId id="3442" r:id="rId20"/>
    <p:sldId id="3455" r:id="rId21"/>
    <p:sldId id="3443" r:id="rId22"/>
    <p:sldId id="3444" r:id="rId23"/>
    <p:sldId id="3445" r:id="rId24"/>
    <p:sldId id="3454" r:id="rId25"/>
    <p:sldId id="3446" r:id="rId26"/>
    <p:sldId id="3447" r:id="rId27"/>
    <p:sldId id="3448" r:id="rId28"/>
    <p:sldId id="3449" r:id="rId29"/>
    <p:sldId id="3450" r:id="rId30"/>
    <p:sldId id="3465" r:id="rId31"/>
    <p:sldId id="3457" r:id="rId32"/>
    <p:sldId id="3458" r:id="rId33"/>
    <p:sldId id="3466" r:id="rId34"/>
    <p:sldId id="3459" r:id="rId35"/>
    <p:sldId id="3460" r:id="rId36"/>
    <p:sldId id="3467" r:id="rId37"/>
    <p:sldId id="3461" r:id="rId38"/>
    <p:sldId id="3468" r:id="rId39"/>
    <p:sldId id="3462" r:id="rId40"/>
    <p:sldId id="3469" r:id="rId41"/>
    <p:sldId id="3464" r:id="rId42"/>
    <p:sldId id="290" r:id="rId43"/>
    <p:sldId id="276" r:id="rId44"/>
  </p:sldIdLst>
  <p:sldSz cx="12192000" cy="6858000"/>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BF"/>
    <a:srgbClr val="FFFFFF"/>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949" autoAdjust="0"/>
  </p:normalViewPr>
  <p:slideViewPr>
    <p:cSldViewPr snapToGrid="0" showGuides="1">
      <p:cViewPr varScale="1">
        <p:scale>
          <a:sx n="96" d="100"/>
          <a:sy n="96" d="100"/>
        </p:scale>
        <p:origin x="110" y="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023DB037-710F-4A44-BDF0-28DC42F2FAE9}" type="datetime1">
              <a:rPr lang="fr-FR" smtClean="0"/>
              <a:t>07/10/2024</a:t>
            </a:fld>
            <a:endParaRPr lang="fr-FR" dirty="0"/>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C18A1656-FDB1-442A-B22F-67D2FDA9ED13}" type="slidenum">
              <a:rPr lang="fr-FR" smtClean="0"/>
              <a:t>‹N°›</a:t>
            </a:fld>
            <a:endParaRPr lang="fr-FR" dirty="0"/>
          </a:p>
        </p:txBody>
      </p:sp>
    </p:spTree>
    <p:extLst>
      <p:ext uri="{BB962C8B-B14F-4D97-AF65-F5344CB8AC3E}">
        <p14:creationId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4718FD-5C33-42D8-BCA9-0B83DD06AC51}" type="datetime1">
              <a:rPr lang="fr-FR" smtClean="0"/>
              <a:pPr/>
              <a:t>07/10/2024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6336304E-FDE3-4B4F-A3B7-EBE87F3FA5E2}" type="slidenum">
              <a:rPr lang="fr-FR" noProof="0" smtClean="0"/>
              <a:t>‹N°›</a:t>
            </a:fld>
            <a:endParaRPr lang="fr-FR"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336304E-FDE3-4B4F-A3B7-EBE87F3FA5E2}" type="slidenum">
              <a:rPr lang="fr-FR" smtClean="0"/>
              <a:t>1</a:t>
            </a:fld>
            <a:endParaRPr lang="fr-FR" dirty="0"/>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6336304E-FDE3-4B4F-A3B7-EBE87F3FA5E2}" type="slidenum">
              <a:rPr lang="fr-FR" smtClean="0"/>
              <a:t>40</a:t>
            </a:fld>
            <a:endParaRPr lang="fr-FR" dirty="0"/>
          </a:p>
        </p:txBody>
      </p:sp>
    </p:spTree>
    <p:extLst>
      <p:ext uri="{BB962C8B-B14F-4D97-AF65-F5344CB8AC3E}">
        <p14:creationId xmlns:p14="http://schemas.microsoft.com/office/powerpoint/2010/main" val="2588220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lide_0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fr-FR" noProof="0" dirty="0"/>
              <a:t>Le sous-titre vient ici</a:t>
            </a:r>
          </a:p>
        </p:txBody>
      </p:sp>
      <p:sp>
        <p:nvSpPr>
          <p:cNvPr id="3" name="Sous-titr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13" name="Espace réservé d’imag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fr-FR" noProof="0" dirty="0"/>
              <a:t>Cliquez sur l'icône pour ajouter une image</a:t>
            </a:r>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pic>
        <p:nvPicPr>
          <p:cNvPr id="9" name="Imag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7557" y="947214"/>
            <a:ext cx="2040320" cy="1416827"/>
          </a:xfrm>
          <a:prstGeom prst="rect">
            <a:avLst/>
          </a:prstGeom>
        </p:spPr>
      </p:pic>
      <p:cxnSp>
        <p:nvCxnSpPr>
          <p:cNvPr id="5" name="Connecteur droit 4">
            <a:extLst>
              <a:ext uri="{FF2B5EF4-FFF2-40B4-BE49-F238E27FC236}">
                <a16:creationId xmlns:a16="http://schemas.microsoft.com/office/drawing/2014/main" id="{819AFA09-F4B1-493D-BCAD-FF30C20CD1AA}"/>
              </a:ext>
            </a:extLst>
          </p:cNvPr>
          <p:cNvCxnSpPr/>
          <p:nvPr userDrawn="1"/>
        </p:nvCxnSpPr>
        <p:spPr>
          <a:xfrm>
            <a:off x="6469778" y="4233582"/>
            <a:ext cx="507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rci 01">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courrier électronique</a:t>
            </a:r>
          </a:p>
        </p:txBody>
      </p:sp>
      <p:sp>
        <p:nvSpPr>
          <p:cNvPr id="13" name="Espace réservé d’imag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fr-FR" noProof="0"/>
              <a:t>Cliquez sur l'icône pour ajouter une image</a:t>
            </a:r>
            <a:endParaRPr lang="fr-FR" noProof="0" dirty="0"/>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cxnSp>
        <p:nvCxnSpPr>
          <p:cNvPr id="5" name="Connecteur droit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fr-FR" noProof="0" dirty="0"/>
              <a:t>Url site web ici</a:t>
            </a:r>
          </a:p>
        </p:txBody>
      </p:sp>
      <p:sp>
        <p:nvSpPr>
          <p:cNvPr id="2" name="Titr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fr-FR" noProof="0"/>
              <a:t>Modifiez le style du titre</a:t>
            </a:r>
            <a:endParaRPr lang="fr-FR" noProof="0" dirty="0"/>
          </a:p>
        </p:txBody>
      </p:sp>
      <p:pic>
        <p:nvPicPr>
          <p:cNvPr id="19" name="Image 1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2084" y="957731"/>
            <a:ext cx="2040320" cy="1416827"/>
          </a:xfrm>
          <a:prstGeom prst="rect">
            <a:avLst/>
          </a:prstGeom>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apositive de titre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Espace réservé d’imag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fr-FR" noProof="0"/>
              <a:t>Cliquez sur l'icône pour ajouter une image</a:t>
            </a:r>
            <a:endParaRPr lang="fr-FR" noProof="0" dirty="0"/>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cxnSp>
        <p:nvCxnSpPr>
          <p:cNvPr id="12" name="Connecteur droit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ous-titr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dirty="0"/>
              <a:t>courrier électronique</a:t>
            </a:r>
          </a:p>
        </p:txBody>
      </p:sp>
      <p:sp>
        <p:nvSpPr>
          <p:cNvPr id="22" name="Espace réservé du texte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fr-FR" noProof="0" dirty="0"/>
              <a:t>Url site web ici</a:t>
            </a:r>
          </a:p>
        </p:txBody>
      </p:sp>
      <p:sp>
        <p:nvSpPr>
          <p:cNvPr id="18" name="Titre 1">
            <a:extLst>
              <a:ext uri="{FF2B5EF4-FFF2-40B4-BE49-F238E27FC236}">
                <a16:creationId xmlns:a16="http://schemas.microsoft.com/office/drawing/2014/main" id="{525B5135-F466-4A63-A42C-3BB2BAA7D24D}"/>
              </a:ext>
            </a:extLst>
          </p:cNvPr>
          <p:cNvSpPr>
            <a:spLocks noGrp="1"/>
          </p:cNvSpPr>
          <p:nvPr>
            <p:ph type="title"/>
          </p:nvPr>
        </p:nvSpPr>
        <p:spPr>
          <a:xfrm>
            <a:off x="6496617" y="3060667"/>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fr-FR" noProof="0" dirty="0"/>
              <a:t>Modifiez le style du titre</a:t>
            </a:r>
          </a:p>
        </p:txBody>
      </p:sp>
      <p:pic>
        <p:nvPicPr>
          <p:cNvPr id="17" name="Image 16">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9710981" y="375766"/>
            <a:ext cx="1776169" cy="1233399"/>
          </a:xfrm>
          <a:prstGeom prst="rect">
            <a:avLst/>
          </a:prstGeom>
        </p:spPr>
      </p:pic>
      <p:sp>
        <p:nvSpPr>
          <p:cNvPr id="2" name="AutoShape 2" descr="Création de site internet - Pixinko | Communication, web &amp; IT - Liège"/>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8792"/>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Ovale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fr-FR" noProof="0" dirty="0"/>
              <a:t>Le sous-titre vient ici</a:t>
            </a:r>
          </a:p>
        </p:txBody>
      </p:sp>
      <p:sp>
        <p:nvSpPr>
          <p:cNvPr id="3" name="Sous-titr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cxnSp>
        <p:nvCxnSpPr>
          <p:cNvPr id="5" name="Connecteur droit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9710981" y="375766"/>
            <a:ext cx="1776169" cy="1233399"/>
          </a:xfrm>
          <a:prstGeom prst="rect">
            <a:avLst/>
          </a:prstGeom>
        </p:spPr>
      </p:pic>
      <p:sp>
        <p:nvSpPr>
          <p:cNvPr id="12"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fr-FR" noProof="0"/>
              <a:t>Modifiez le style du titre</a:t>
            </a:r>
            <a:endParaRPr lang="fr-FR" noProof="0" dirty="0"/>
          </a:p>
        </p:txBody>
      </p:sp>
      <p:sp>
        <p:nvSpPr>
          <p:cNvPr id="11" name="Oval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numéro de diapositive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rgbClr val="2C567A"/>
                </a:solidFill>
                <a:latin typeface="+mn-lt"/>
              </a:defRPr>
            </a:lvl1pPr>
          </a:lstStyle>
          <a:p>
            <a:pPr rtl="0"/>
            <a:fld id="{9EC71654-96A5-4280-94F3-931C61A9F92C}" type="slidenum">
              <a:rPr lang="fr-FR" noProof="0" smtClean="0"/>
              <a:pPr rtl="0"/>
              <a:t>‹N°›</a:t>
            </a:fld>
            <a:endParaRPr lang="fr-FR" noProof="0" dirty="0"/>
          </a:p>
        </p:txBody>
      </p:sp>
      <p:grpSp>
        <p:nvGrpSpPr>
          <p:cNvPr id="4" name="Groupe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e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8" name="Groupe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orme libre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0" name="Forme libre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grpSp>
      <p:sp>
        <p:nvSpPr>
          <p:cNvPr id="21" name="Espace réservé du texte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pic>
        <p:nvPicPr>
          <p:cNvPr id="13" name="Image 12">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554235" y="5627077"/>
            <a:ext cx="1463143" cy="1016029"/>
          </a:xfrm>
          <a:prstGeom prst="rect">
            <a:avLst/>
          </a:prstGeom>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orme libre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5" name="Forme libre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6" name="Forme libre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27" name="Espace réservé du contenu 2">
            <a:extLst>
              <a:ext uri="{FF2B5EF4-FFF2-40B4-BE49-F238E27FC236}">
                <a16:creationId xmlns:a16="http://schemas.microsoft.com/office/drawing/2014/main" id="{1A1F33A2-66F7-4D85-99DD-7B00F265AC6D}"/>
              </a:ext>
            </a:extLst>
          </p:cNvPr>
          <p:cNvSpPr>
            <a:spLocks noGrp="1"/>
          </p:cNvSpPr>
          <p:nvPr>
            <p:ph idx="1"/>
          </p:nvPr>
        </p:nvSpPr>
        <p:spPr>
          <a:xfrm>
            <a:off x="515938" y="2879762"/>
            <a:ext cx="10837862" cy="307840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3" name="Titre 1">
            <a:extLst>
              <a:ext uri="{FF2B5EF4-FFF2-40B4-BE49-F238E27FC236}">
                <a16:creationId xmlns:a16="http://schemas.microsoft.com/office/drawing/2014/main" id="{EF788279-D710-447A-9E71-4D1344575691}"/>
              </a:ext>
            </a:extLst>
          </p:cNvPr>
          <p:cNvSpPr>
            <a:spLocks noGrp="1"/>
          </p:cNvSpPr>
          <p:nvPr>
            <p:ph type="title"/>
          </p:nvPr>
        </p:nvSpPr>
        <p:spPr>
          <a:xfrm>
            <a:off x="507556" y="1125882"/>
            <a:ext cx="11150600" cy="920336"/>
          </a:xfrm>
        </p:spPr>
        <p:txBody>
          <a:bodyPr lIns="0" tIns="0" rIns="0" bIns="0" rtlCol="0" anchor="b">
            <a:noAutofit/>
          </a:bodyPr>
          <a:lstStyle>
            <a:lvl1pPr>
              <a:defRPr sz="3200" b="1" cap="all" baseline="0"/>
            </a:lvl1pPr>
          </a:lstStyle>
          <a:p>
            <a:pPr rtl="0"/>
            <a:r>
              <a:rPr lang="fr-FR" noProof="0" dirty="0"/>
              <a:t>Modifiez le style du titre</a:t>
            </a:r>
          </a:p>
        </p:txBody>
      </p:sp>
      <p:pic>
        <p:nvPicPr>
          <p:cNvPr id="14" name="Image 13">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495" y="192728"/>
            <a:ext cx="1235968" cy="858274"/>
          </a:xfrm>
          <a:prstGeom prst="rect">
            <a:avLst/>
          </a:prstGeom>
        </p:spPr>
      </p:pic>
      <p:sp>
        <p:nvSpPr>
          <p:cNvPr id="12"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orme libre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0" name="Forme libre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2" name="Forme libre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4" name="Espace réservé du contenu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7" name="Espace réservé du contenu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1" name="Titr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pic>
        <p:nvPicPr>
          <p:cNvPr id="23" name="Image 22">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
        <p:nvSpPr>
          <p:cNvPr id="13"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orme libre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3" name="Forme libre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4" name="Forme libre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14" name="Espace réservé du texte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17" name="Espace réservé du contenu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19" name="Espace réservé du contenu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25" name="Titr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pic>
        <p:nvPicPr>
          <p:cNvPr id="26" name="Image 25">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
        <p:nvSpPr>
          <p:cNvPr id="27" name="Espace réservé du texte 2">
            <a:extLst>
              <a:ext uri="{FF2B5EF4-FFF2-40B4-BE49-F238E27FC236}">
                <a16:creationId xmlns:a16="http://schemas.microsoft.com/office/drawing/2014/main" id="{774CF4BA-8DCB-42CF-A2C4-D6AF95EE3F54}"/>
              </a:ext>
            </a:extLst>
          </p:cNvPr>
          <p:cNvSpPr>
            <a:spLocks noGrp="1"/>
          </p:cNvSpPr>
          <p:nvPr>
            <p:ph type="body" idx="13"/>
          </p:nvPr>
        </p:nvSpPr>
        <p:spPr>
          <a:xfrm>
            <a:off x="6184900"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2" name="Espace réservé d’image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flipH="1">
            <a:off x="5374409" y="-1955884"/>
            <a:ext cx="8917229" cy="10769768"/>
            <a:chOff x="11114088" y="2241550"/>
            <a:chExt cx="1905000" cy="2354263"/>
          </a:xfrm>
          <a:solidFill>
            <a:schemeClr val="bg2">
              <a:alpha val="91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19" name="Titr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20" name="Espace réservé du texte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pic>
        <p:nvPicPr>
          <p:cNvPr id="9" name="Image 8">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
        <p:nvSpPr>
          <p:cNvPr id="10"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orme libre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2" name="Forme libre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23" name="Forme libre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14" name="Titr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endParaRPr lang="fr-FR" noProof="0" dirty="0"/>
          </a:p>
        </p:txBody>
      </p:sp>
      <p:sp>
        <p:nvSpPr>
          <p:cNvPr id="17" name="Espace réservé du texte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8" name="Espace réservé du contenu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pic>
        <p:nvPicPr>
          <p:cNvPr id="21" name="Image 20">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fr-FR" noProof="0" dirty="0"/>
              <a:t>Le sous-titre vient ici</a:t>
            </a:r>
          </a:p>
        </p:txBody>
      </p:sp>
      <p:sp>
        <p:nvSpPr>
          <p:cNvPr id="3" name="Sous-titr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13" name="Espace réservé d’image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fr-FR" noProof="0" dirty="0"/>
              <a:t>Cliquez sur l'icône pour ajouter une image</a:t>
            </a:r>
          </a:p>
        </p:txBody>
      </p:sp>
      <p:grpSp>
        <p:nvGrpSpPr>
          <p:cNvPr id="14" name="Groupe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e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6" name="Forme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cxnSp>
        <p:nvCxnSpPr>
          <p:cNvPr id="5" name="Connecteur droit 4">
            <a:extLst>
              <a:ext uri="{FF2B5EF4-FFF2-40B4-BE49-F238E27FC236}">
                <a16:creationId xmlns:a16="http://schemas.microsoft.com/office/drawing/2014/main" id="{819AFA09-F4B1-493D-BCAD-FF30C20CD1AA}"/>
              </a:ext>
            </a:extLst>
          </p:cNvPr>
          <p:cNvCxnSpPr/>
          <p:nvPr userDrawn="1"/>
        </p:nvCxnSpPr>
        <p:spPr>
          <a:xfrm>
            <a:off x="6469778" y="4233582"/>
            <a:ext cx="50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9710981" y="375766"/>
            <a:ext cx="1776169" cy="1233399"/>
          </a:xfrm>
          <a:prstGeom prst="rect">
            <a:avLst/>
          </a:prstGeom>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n-tête de section avec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17253"/>
            <a:ext cx="12192000" cy="6858000"/>
          </a:xfrm>
          <a:prstGeom prst="rect">
            <a:avLst/>
          </a:prstGeom>
          <a:solidFill>
            <a:srgbClr val="007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fr-FR" noProof="0"/>
              <a:t>Modifiez le style du titre</a:t>
            </a:r>
            <a:endParaRPr lang="fr-FR" noProof="0" dirty="0"/>
          </a:p>
        </p:txBody>
      </p:sp>
      <p:sp>
        <p:nvSpPr>
          <p:cNvPr id="3" name="Espace réservé du texte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Le texte factice vient ici</a:t>
            </a:r>
          </a:p>
        </p:txBody>
      </p:sp>
      <p:pic>
        <p:nvPicPr>
          <p:cNvPr id="8" name="Imag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554235" y="5627077"/>
            <a:ext cx="1463143" cy="1016029"/>
          </a:xfrm>
          <a:prstGeom prst="rect">
            <a:avLst/>
          </a:prstGeom>
        </p:spPr>
      </p:pic>
      <p:sp>
        <p:nvSpPr>
          <p:cNvPr id="11" name="Oval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Espace réservé du numéro de diapositive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rgbClr val="2C567A"/>
                </a:solidFill>
                <a:latin typeface="+mn-lt"/>
              </a:defRPr>
            </a:lvl1pPr>
          </a:lstStyle>
          <a:p>
            <a:pPr rtl="0"/>
            <a:fld id="{9EC71654-96A5-4280-94F3-931C61A9F92C}" type="slidenum">
              <a:rPr lang="fr-FR" noProof="0" smtClean="0"/>
              <a:pPr rtl="0"/>
              <a:t>‹N°›</a:t>
            </a:fld>
            <a:endParaRPr lang="fr-FR" noProof="0" dirty="0"/>
          </a:p>
        </p:txBody>
      </p:sp>
      <p:sp>
        <p:nvSpPr>
          <p:cNvPr id="15" name="Espace réservé d’image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fr-FR" noProof="0" dirty="0"/>
              <a:t>Cliquez sur l'icône pour ajouter une image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avec imag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grpSp>
        <p:nvGrpSpPr>
          <p:cNvPr id="10" name="Groupe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orme libre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2" name="Forme libre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3" name="Forme libre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23" name="Espace réservé d’image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fr-FR" noProof="0"/>
              <a:t>Cliquez sur l'icône pour ajouter une image</a:t>
            </a:r>
            <a:endParaRPr lang="fr-FR" noProof="0" dirty="0"/>
          </a:p>
        </p:txBody>
      </p:sp>
      <p:sp>
        <p:nvSpPr>
          <p:cNvPr id="14" name="Titr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fr-FR" noProof="0"/>
              <a:t>Modifiez le style du titre</a:t>
            </a:r>
            <a:endParaRPr lang="fr-FR" noProof="0" dirty="0"/>
          </a:p>
        </p:txBody>
      </p:sp>
      <p:pic>
        <p:nvPicPr>
          <p:cNvPr id="17" name="Image 16">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0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70CD0-696D-4313-96BA-4AA72C813BD0}"/>
              </a:ext>
            </a:extLst>
          </p:cNvPr>
          <p:cNvSpPr>
            <a:spLocks noGrp="1"/>
          </p:cNvSpPr>
          <p:nvPr>
            <p:ph type="title" hasCustomPrompt="1"/>
          </p:nvPr>
        </p:nvSpPr>
        <p:spPr>
          <a:xfrm>
            <a:off x="1172960" y="2594223"/>
            <a:ext cx="2942001" cy="1325563"/>
          </a:xfrm>
        </p:spPr>
        <p:txBody>
          <a:bodyPr lIns="0" tIns="0" rIns="0" bIns="0" rtlCol="0">
            <a:noAutofit/>
          </a:bodyPr>
          <a:lstStyle>
            <a:lvl1pPr>
              <a:defRPr sz="3200" b="1" cap="all" baseline="0"/>
            </a:lvl1pPr>
          </a:lstStyle>
          <a:p>
            <a:pPr rtl="0"/>
            <a:r>
              <a:rPr lang="fr-FR" noProof="0" dirty="0" err="1"/>
              <a:t>ChAPITRE</a:t>
            </a:r>
            <a:endParaRPr lang="fr-FR" noProof="0" dirty="0"/>
          </a:p>
        </p:txBody>
      </p:sp>
      <p:sp>
        <p:nvSpPr>
          <p:cNvPr id="3" name="Espace réservé au contenu 2">
            <a:extLst>
              <a:ext uri="{FF2B5EF4-FFF2-40B4-BE49-F238E27FC236}">
                <a16:creationId xmlns:a16="http://schemas.microsoft.com/office/drawing/2014/main" id="{0FEE9886-36F0-4E06-A3A6-D8F00B0665A1}"/>
              </a:ext>
            </a:extLst>
          </p:cNvPr>
          <p:cNvSpPr>
            <a:spLocks noGrp="1"/>
          </p:cNvSpPr>
          <p:nvPr>
            <p:ph idx="1"/>
          </p:nvPr>
        </p:nvSpPr>
        <p:spPr>
          <a:xfrm>
            <a:off x="538960" y="3428999"/>
            <a:ext cx="4914189" cy="2747963"/>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4" name="Ovale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pic>
        <p:nvPicPr>
          <p:cNvPr id="12" name="Image 11">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182" y="130262"/>
            <a:ext cx="1235968" cy="858274"/>
          </a:xfrm>
          <a:prstGeom prst="rect">
            <a:avLst/>
          </a:prstGeom>
        </p:spPr>
      </p:pic>
      <p:sp>
        <p:nvSpPr>
          <p:cNvPr id="20" name="Rectangle 13">
            <a:extLst>
              <a:ext uri="{FF2B5EF4-FFF2-40B4-BE49-F238E27FC236}">
                <a16:creationId xmlns:a16="http://schemas.microsoft.com/office/drawing/2014/main" id="{9D415693-E2CB-4DB4-B07C-2F96B0CAB302}"/>
              </a:ext>
            </a:extLst>
          </p:cNvPr>
          <p:cNvSpPr/>
          <p:nvPr userDrawn="1"/>
        </p:nvSpPr>
        <p:spPr>
          <a:xfrm>
            <a:off x="8421624" y="988536"/>
            <a:ext cx="3761967"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Espace réservé d’image 5">
            <a:extLst>
              <a:ext uri="{FF2B5EF4-FFF2-40B4-BE49-F238E27FC236}">
                <a16:creationId xmlns:a16="http://schemas.microsoft.com/office/drawing/2014/main" id="{FF6AC390-6F85-4B64-AE7A-E8E0D8FC89CF}"/>
              </a:ext>
            </a:extLst>
          </p:cNvPr>
          <p:cNvSpPr>
            <a:spLocks noGrp="1"/>
          </p:cNvSpPr>
          <p:nvPr>
            <p:ph type="pic" sz="quarter" idx="13"/>
          </p:nvPr>
        </p:nvSpPr>
        <p:spPr>
          <a:xfrm>
            <a:off x="6022140"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fr-FR" noProof="0"/>
              <a:t>Cliquez sur l'icône pour ajouter une image</a:t>
            </a:r>
            <a:endParaRPr lang="fr-FR" noProof="0" dirty="0"/>
          </a:p>
        </p:txBody>
      </p:sp>
      <p:sp>
        <p:nvSpPr>
          <p:cNvPr id="24" name="Ovale 3">
            <a:extLst>
              <a:ext uri="{FF2B5EF4-FFF2-40B4-BE49-F238E27FC236}">
                <a16:creationId xmlns:a16="http://schemas.microsoft.com/office/drawing/2014/main" id="{14C1BF67-E354-4E04-8F94-BABF2B7D1AFB}"/>
              </a:ext>
            </a:extLst>
          </p:cNvPr>
          <p:cNvSpPr/>
          <p:nvPr userDrawn="1"/>
        </p:nvSpPr>
        <p:spPr>
          <a:xfrm>
            <a:off x="5829123"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Ovale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3" name="Espace réservé d’image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fr-FR" noProof="0" dirty="0"/>
              <a:t>icône</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Ovale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6" name="Espace réservé d’image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fr-FR" noProof="0"/>
              <a:t>Cliquez sur l'icône pour ajouter une image</a:t>
            </a:r>
            <a:endParaRPr lang="fr-FR" noProof="0" dirty="0"/>
          </a:p>
        </p:txBody>
      </p:sp>
      <p:sp>
        <p:nvSpPr>
          <p:cNvPr id="17" name="Espace réservé du contenu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20" name="Espace réservé du contenu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21" name="Espace réservé du contenu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12" name="Espace réservé d’image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fr-FR" noProof="0" dirty="0"/>
              <a:t>icône</a:t>
            </a:r>
          </a:p>
        </p:txBody>
      </p:sp>
      <p:pic>
        <p:nvPicPr>
          <p:cNvPr id="18" name="Image 1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de Comparais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accent2"/>
              </a:solidFill>
            </a:endParaRPr>
          </a:p>
        </p:txBody>
      </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20" name="Espace réservé du contenu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La rubrique 01 inclut ici</a:t>
            </a:r>
          </a:p>
        </p:txBody>
      </p:sp>
      <p:sp>
        <p:nvSpPr>
          <p:cNvPr id="23" name="Espace réservé du contenu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25" name="Espace réservé du contenu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La rubrique 02 inclut ici</a:t>
            </a:r>
          </a:p>
        </p:txBody>
      </p:sp>
      <p:sp>
        <p:nvSpPr>
          <p:cNvPr id="21" name="Ovale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Espace réservé d’image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fr-FR" noProof="0" dirty="0"/>
              <a:t>icône</a:t>
            </a:r>
          </a:p>
        </p:txBody>
      </p:sp>
      <p:sp>
        <p:nvSpPr>
          <p:cNvPr id="28" name="Ovale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9" name="Espace réservé d’image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fr-FR" noProof="0" dirty="0"/>
              <a:t>icône</a:t>
            </a:r>
          </a:p>
        </p:txBody>
      </p:sp>
      <p:pic>
        <p:nvPicPr>
          <p:cNvPr id="17" name="Image 16">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orme libre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3" name="Forme libre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14" name="Forme libre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6" name="Titr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9" name="Oval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Espace réservé du numéro de diapositive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pic>
        <p:nvPicPr>
          <p:cNvPr id="15" name="Image 14">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équipe">
    <p:spTree>
      <p:nvGrpSpPr>
        <p:cNvPr id="1" name=""/>
        <p:cNvGrpSpPr/>
        <p:nvPr/>
      </p:nvGrpSpPr>
      <p:grpSpPr>
        <a:xfrm>
          <a:off x="0" y="0"/>
          <a:ext cx="0" cy="0"/>
          <a:chOff x="0" y="0"/>
          <a:chExt cx="0" cy="0"/>
        </a:xfrm>
      </p:grpSpPr>
      <p:grpSp>
        <p:nvGrpSpPr>
          <p:cNvPr id="35" name="Groupe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orme libre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7" name="Forme libre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sp>
          <p:nvSpPr>
            <p:cNvPr id="38" name="Forme libre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fr-FR" noProof="0" dirty="0"/>
            </a:p>
          </p:txBody>
        </p:sp>
      </p:grpSp>
      <p:sp>
        <p:nvSpPr>
          <p:cNvPr id="23" name="Ovale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Ovale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Ovale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6" name="Ovale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0" name="Forme libre : Form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1" name="Forme libre : Form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2" name="Forme libre : Form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Forme libre : Form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6" name="Titr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fr-FR" noProof="0"/>
              <a:t>Modifiez le style du titre</a:t>
            </a:r>
            <a:endParaRPr lang="fr-FR"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solidFill>
                <a:schemeClr val="bg1"/>
              </a:solidFill>
            </a:endParaRPr>
          </a:p>
        </p:txBody>
      </p:sp>
      <p:sp>
        <p:nvSpPr>
          <p:cNvPr id="9" name="Oval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0" name="Espace réservé du numéro de diapositive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
        <p:nvSpPr>
          <p:cNvPr id="3" name="Espace réservé d’image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fr-FR" noProof="0"/>
              <a:t>Cliquez sur l'icône pour ajouter une image</a:t>
            </a:r>
            <a:endParaRPr lang="fr-FR" noProof="0" dirty="0"/>
          </a:p>
        </p:txBody>
      </p:sp>
      <p:sp>
        <p:nvSpPr>
          <p:cNvPr id="11" name="Espace réservé d’image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fr-FR" noProof="0"/>
              <a:t>Cliquez sur l'icône pour ajouter une image</a:t>
            </a:r>
            <a:endParaRPr lang="fr-FR" noProof="0" dirty="0"/>
          </a:p>
        </p:txBody>
      </p:sp>
      <p:sp>
        <p:nvSpPr>
          <p:cNvPr id="12" name="Espace réservé d’image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fr-FR" noProof="0"/>
              <a:t>Cliquez sur l'icône pour ajouter une image</a:t>
            </a:r>
            <a:endParaRPr lang="fr-FR" noProof="0" dirty="0"/>
          </a:p>
        </p:txBody>
      </p:sp>
      <p:sp>
        <p:nvSpPr>
          <p:cNvPr id="13" name="Espace réservé d’image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fr-FR" noProof="0"/>
              <a:t>Cliquez sur l'icône pour ajouter une image</a:t>
            </a:r>
            <a:endParaRPr lang="fr-FR" noProof="0" dirty="0"/>
          </a:p>
        </p:txBody>
      </p:sp>
      <p:sp>
        <p:nvSpPr>
          <p:cNvPr id="27" name="Espace réservé du contenu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28" name="Espace réservé du contenu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Cadre 01</a:t>
            </a:r>
          </a:p>
        </p:txBody>
      </p:sp>
      <p:sp>
        <p:nvSpPr>
          <p:cNvPr id="29" name="Espace réservé du contenu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30" name="Espace réservé du contenu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Cadre 01</a:t>
            </a:r>
          </a:p>
        </p:txBody>
      </p:sp>
      <p:sp>
        <p:nvSpPr>
          <p:cNvPr id="31" name="Espace réservé du contenu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32" name="Espace réservé du contenu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Cadre 01</a:t>
            </a:r>
          </a:p>
        </p:txBody>
      </p:sp>
      <p:sp>
        <p:nvSpPr>
          <p:cNvPr id="33" name="Espace réservé du contenu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a:t>Modifiez les styles du texte du masque</a:t>
            </a:r>
          </a:p>
        </p:txBody>
      </p:sp>
      <p:sp>
        <p:nvSpPr>
          <p:cNvPr id="34" name="Espace réservé du contenu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fr-FR" noProof="0" dirty="0"/>
              <a:t>Cadre 01</a:t>
            </a:r>
          </a:p>
        </p:txBody>
      </p:sp>
      <p:pic>
        <p:nvPicPr>
          <p:cNvPr id="39" name="Image 38">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976" y="5980260"/>
            <a:ext cx="1235968" cy="858274"/>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4EC748F-88DB-4BA1-B6AB-BE1A47757B27}" type="datetime1">
              <a:rPr lang="fr-FR" noProof="0" smtClean="0"/>
              <a:t>07/10/2024</a:t>
            </a:fld>
            <a:endParaRPr lang="fr-FR" noProof="0" dirty="0"/>
          </a:p>
        </p:txBody>
      </p:sp>
      <p:sp>
        <p:nvSpPr>
          <p:cNvPr id="5" name="Espace réservé du pied de page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7" name="Oval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Espace réservé du numéro de diapositive 5">
            <a:extLst>
              <a:ext uri="{FF2B5EF4-FFF2-40B4-BE49-F238E27FC236}">
                <a16:creationId xmlns:a16="http://schemas.microsoft.com/office/drawing/2014/main" id="{996B64B9-1DF0-4EE9-BAB5-72AFA94B9AFD}"/>
              </a:ext>
            </a:extLst>
          </p:cNvPr>
          <p:cNvSpPr>
            <a:spLocks noGrp="1"/>
          </p:cNvSpPr>
          <p:nvPr>
            <p:ph type="sldNum" sz="quarter" idx="4"/>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fr-FR" noProof="0" smtClean="0"/>
              <a:pPr rtl="0"/>
              <a:t>‹N°›</a:t>
            </a:fld>
            <a:endParaRPr lang="fr-FR"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728"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B08B8-3DB3-4637-AE23-B8DB96D9FCEC}"/>
              </a:ext>
            </a:extLst>
          </p:cNvPr>
          <p:cNvSpPr>
            <a:spLocks noGrp="1"/>
          </p:cNvSpPr>
          <p:nvPr>
            <p:ph type="ctrTitle"/>
          </p:nvPr>
        </p:nvSpPr>
        <p:spPr>
          <a:xfrm>
            <a:off x="6343650" y="2173287"/>
            <a:ext cx="5143500" cy="2860351"/>
          </a:xfrm>
        </p:spPr>
        <p:txBody>
          <a:bodyPr rtlCol="0"/>
          <a:lstStyle/>
          <a:p>
            <a:pPr rtl="0"/>
            <a:r>
              <a:rPr lang="fr-FR" dirty="0"/>
              <a:t>COMITE CITOYEN </a:t>
            </a:r>
            <a:br>
              <a:rPr lang="fr-FR" dirty="0"/>
            </a:br>
            <a:r>
              <a:rPr lang="fr-FR" dirty="0"/>
              <a:t>BUDGETAIRE 11/02/2023</a:t>
            </a:r>
          </a:p>
        </p:txBody>
      </p:sp>
      <p:pic>
        <p:nvPicPr>
          <p:cNvPr id="10" name="Espace réservé d’image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10812" y="730068"/>
            <a:ext cx="5305661" cy="5302615"/>
          </a:xfrm>
        </p:spPr>
      </p:pic>
    </p:spTree>
    <p:extLst>
      <p:ext uri="{BB962C8B-B14F-4D97-AF65-F5344CB8AC3E}">
        <p14:creationId xmlns:p14="http://schemas.microsoft.com/office/powerpoint/2010/main" val="127979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9944" y="1041805"/>
            <a:ext cx="11501564" cy="920336"/>
          </a:xfrm>
        </p:spPr>
        <p:txBody>
          <a:bodyPr/>
          <a:lstStyle/>
          <a:p>
            <a:r>
              <a:rPr lang="fr-FR" sz="3600" dirty="0">
                <a:latin typeface="Gill Sans MT" panose="020B0502020104020203" pitchFamily="34" charset="0"/>
              </a:rPr>
              <a:t>La loi de finances 2023</a:t>
            </a:r>
            <a:endParaRPr lang="fr-FR" sz="2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10</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152228"/>
            <a:ext cx="11444958" cy="4311978"/>
          </a:xfrm>
        </p:spPr>
        <p:txBody>
          <a:bodyPr>
            <a:noAutofit/>
          </a:bodyPr>
          <a:lstStyle/>
          <a:p>
            <a:pPr marL="342900" indent="-342900" algn="just">
              <a:lnSpc>
                <a:spcPct val="107000"/>
              </a:lnSpc>
              <a:buFont typeface="Gill Sans MT" panose="020B0502020104020203" pitchFamily="34" charset="0"/>
              <a:buChar char="-"/>
            </a:pPr>
            <a:r>
              <a:rPr lang="fr-FR" dirty="0">
                <a:latin typeface="Calibri" panose="020F0502020204030204" pitchFamily="34" charset="0"/>
                <a:ea typeface="Times New Roman" panose="02020603050405020304" pitchFamily="18" charset="0"/>
                <a:cs typeface="Calibri" panose="020F0502020204030204" pitchFamily="34" charset="0"/>
              </a:rPr>
              <a:t>Le </a:t>
            </a:r>
            <a:r>
              <a:rPr lang="fr-FR"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filet de sécurité énergétique</a:t>
            </a:r>
            <a:r>
              <a:rPr lang="fr-FR" dirty="0">
                <a:solidFill>
                  <a:srgbClr val="0070C0"/>
                </a:solidFill>
                <a:latin typeface="Calibri" panose="020F0502020204030204" pitchFamily="34" charset="0"/>
                <a:ea typeface="Times New Roman" panose="02020603050405020304" pitchFamily="18" charset="0"/>
                <a:cs typeface="Calibri" panose="020F0502020204030204" pitchFamily="34" charset="0"/>
              </a:rPr>
              <a:t> a été </a:t>
            </a:r>
            <a:r>
              <a:rPr lang="fr-FR" dirty="0">
                <a:latin typeface="Calibri" panose="020F0502020204030204" pitchFamily="34" charset="0"/>
                <a:ea typeface="Times New Roman" panose="02020603050405020304" pitchFamily="18" charset="0"/>
                <a:cs typeface="Calibri" panose="020F0502020204030204" pitchFamily="34" charset="0"/>
              </a:rPr>
              <a:t>prolongé pour 2023. Le filet de sécurité sera disponible à l’ensemble des collectivités sous réserve de critère notamment la perte d’épargne brute qui est passée de 25% à 15 %.</a:t>
            </a:r>
            <a:endParaRPr lang="fr-FR" dirty="0">
              <a:latin typeface="Calibri" panose="020F0502020204030204" pitchFamily="34" charset="0"/>
              <a:ea typeface="Times New Roman" panose="02020603050405020304" pitchFamily="18" charset="0"/>
              <a:cs typeface="Arial" panose="020B0604020202020204" pitchFamily="34" charset="0"/>
            </a:endParaRPr>
          </a:p>
          <a:p>
            <a:pPr marL="342900" indent="-342900" algn="just">
              <a:lnSpc>
                <a:spcPct val="107000"/>
              </a:lnSpc>
              <a:buFont typeface="Gill Sans MT" panose="020B0502020104020203" pitchFamily="34" charset="0"/>
              <a:buChar char="-"/>
            </a:pPr>
            <a:r>
              <a:rPr lang="fr-FR"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L’amortisseur « électricité</a:t>
            </a:r>
            <a:r>
              <a:rPr lang="fr-FR"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cs typeface="Arial" panose="020B0604020202020204" pitchFamily="34" charset="0"/>
              </a:rPr>
              <a:t>Destiné à lutter contre la flambée des prix de l’énergie en réduisant les factures d’électricité des collectivités, ce dispositif de « l’amortisseur électricité » s’appliquera au 1</a:t>
            </a:r>
            <a:r>
              <a:rPr lang="fr-FR" baseline="30000" dirty="0">
                <a:latin typeface="Calibri" panose="020F0502020204030204" pitchFamily="34" charset="0"/>
                <a:ea typeface="Times New Roman" panose="02020603050405020304" pitchFamily="18" charset="0"/>
                <a:cs typeface="Arial" panose="020B0604020202020204" pitchFamily="34" charset="0"/>
              </a:rPr>
              <a:t>er</a:t>
            </a:r>
            <a:r>
              <a:rPr lang="fr-FR" dirty="0">
                <a:latin typeface="Calibri" panose="020F0502020204030204" pitchFamily="34" charset="0"/>
                <a:ea typeface="Times New Roman" panose="02020603050405020304" pitchFamily="18" charset="0"/>
                <a:cs typeface="Arial" panose="020B0604020202020204" pitchFamily="34" charset="0"/>
              </a:rPr>
              <a:t> janvier 2023 et ce jusqu’à la fin de l’année.</a:t>
            </a:r>
          </a:p>
          <a:p>
            <a:pPr marL="342900" indent="-342900" algn="just">
              <a:lnSpc>
                <a:spcPct val="107000"/>
              </a:lnSpc>
              <a:spcAft>
                <a:spcPts val="800"/>
              </a:spcAft>
              <a:buFont typeface="Gill Sans MT" panose="020B0502020104020203" pitchFamily="34" charset="0"/>
              <a:buChar char="-"/>
            </a:pPr>
            <a:r>
              <a:rPr lang="fr-FR" dirty="0">
                <a:latin typeface="Calibri" panose="020F0502020204030204" pitchFamily="34" charset="0"/>
                <a:ea typeface="Times New Roman" panose="02020603050405020304" pitchFamily="18" charset="0"/>
                <a:cs typeface="Calibri" panose="020F0502020204030204" pitchFamily="34" charset="0"/>
              </a:rPr>
              <a:t>L</a:t>
            </a:r>
            <a:r>
              <a:rPr lang="fr-FR"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’augmentation de la DGF</a:t>
            </a:r>
            <a:r>
              <a:rPr lang="fr-FR"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cs typeface="Calibri" panose="020F0502020204030204" pitchFamily="34" charset="0"/>
              </a:rPr>
              <a:t>de 320 millions € sur un total de 27 milliards €. </a:t>
            </a:r>
            <a:endParaRPr lang="fr-FR"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274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11</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rmAutofit/>
          </a:bodyPr>
          <a:lstStyle/>
          <a:p>
            <a:r>
              <a:rPr lang="fr-FR" sz="2200" dirty="0">
                <a:latin typeface="Gill Sans MT" panose="020B0502020104020203" pitchFamily="34" charset="0"/>
              </a:rPr>
              <a:t>PRESENTATION  des</a:t>
            </a:r>
            <a:br>
              <a:rPr lang="fr-FR" sz="3600" dirty="0">
                <a:latin typeface="Gill Sans MT" panose="020B0502020104020203" pitchFamily="34" charset="0"/>
              </a:rPr>
            </a:br>
            <a:r>
              <a:rPr lang="fr-FR" sz="4400" dirty="0">
                <a:latin typeface="Gill Sans MT" panose="020B0502020104020203" pitchFamily="34" charset="0"/>
              </a:rPr>
              <a:t>orientations</a:t>
            </a:r>
            <a:br>
              <a:rPr lang="fr-FR" sz="4400" dirty="0">
                <a:latin typeface="Gill Sans MT" panose="020B0502020104020203" pitchFamily="34" charset="0"/>
              </a:rPr>
            </a:br>
            <a:r>
              <a:rPr lang="fr-FR" sz="4400" dirty="0">
                <a:latin typeface="Gill Sans MT" panose="020B0502020104020203" pitchFamily="34" charset="0"/>
              </a:rPr>
              <a:t>budgétaires 2023</a:t>
            </a:r>
            <a:endParaRPr lang="fr-FR" sz="3500" dirty="0"/>
          </a:p>
        </p:txBody>
      </p:sp>
    </p:spTree>
    <p:extLst>
      <p:ext uri="{BB962C8B-B14F-4D97-AF65-F5344CB8AC3E}">
        <p14:creationId xmlns:p14="http://schemas.microsoft.com/office/powerpoint/2010/main" val="322204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3600" dirty="0">
                <a:latin typeface="Gill Sans MT" panose="020B0502020104020203" pitchFamily="34" charset="0"/>
              </a:rPr>
              <a:t>orientations budgétaires 2023</a:t>
            </a:r>
            <a:endParaRPr lang="fr-FR" sz="2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12</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257425"/>
            <a:ext cx="11444958" cy="4134908"/>
          </a:xfrm>
        </p:spPr>
        <p:txBody>
          <a:bodyPr>
            <a:noAutofit/>
          </a:bodyPr>
          <a:lstStyle/>
          <a:p>
            <a:pPr algn="just"/>
            <a:r>
              <a:rPr lang="fr-FR" sz="2600" dirty="0">
                <a:solidFill>
                  <a:srgbClr val="0070C0"/>
                </a:solidFill>
                <a:latin typeface="Gill Sans MT" panose="020B0502020104020203" pitchFamily="34" charset="0"/>
              </a:rPr>
              <a:t>Mettre en œuvre le plan de sobriété énergétique pour répondre à l’inflation nationale et internationale,</a:t>
            </a:r>
          </a:p>
          <a:p>
            <a:pPr algn="just"/>
            <a:r>
              <a:rPr lang="fr-FR" sz="2600" dirty="0">
                <a:solidFill>
                  <a:srgbClr val="0070C0"/>
                </a:solidFill>
                <a:latin typeface="Gill Sans MT" panose="020B0502020104020203" pitchFamily="34" charset="0"/>
              </a:rPr>
              <a:t>Assurer la transition écologique durablement et de manière écoresponsable par des investissements dynamiques,</a:t>
            </a:r>
          </a:p>
          <a:p>
            <a:pPr algn="just"/>
            <a:r>
              <a:rPr lang="fr-FR" sz="2600" dirty="0">
                <a:solidFill>
                  <a:srgbClr val="0070C0"/>
                </a:solidFill>
                <a:latin typeface="Gill Sans MT" panose="020B0502020104020203" pitchFamily="34" charset="0"/>
              </a:rPr>
              <a:t>Affirmer la qualité du service public en renforçant le personnel communal,</a:t>
            </a:r>
          </a:p>
          <a:p>
            <a:pPr algn="just"/>
            <a:r>
              <a:rPr lang="fr-FR" sz="2600" dirty="0">
                <a:solidFill>
                  <a:srgbClr val="0070C0"/>
                </a:solidFill>
                <a:latin typeface="Gill Sans MT" panose="020B0502020104020203" pitchFamily="34" charset="0"/>
              </a:rPr>
              <a:t>Poursuivre la politique volontariste en matière de sécurité et de prévention,</a:t>
            </a:r>
          </a:p>
          <a:p>
            <a:pPr algn="just"/>
            <a:r>
              <a:rPr lang="fr-FR" sz="2600" dirty="0">
                <a:solidFill>
                  <a:srgbClr val="0070C0"/>
                </a:solidFill>
                <a:latin typeface="Gill Sans MT" panose="020B0502020104020203" pitchFamily="34" charset="0"/>
              </a:rPr>
              <a:t>Conforter la politique sociale et l’accompagnement des enfants et de la jeunesse,</a:t>
            </a:r>
          </a:p>
          <a:p>
            <a:pPr algn="just"/>
            <a:r>
              <a:rPr lang="fr-FR" sz="2600" dirty="0">
                <a:solidFill>
                  <a:srgbClr val="0070C0"/>
                </a:solidFill>
                <a:latin typeface="Gill Sans MT" panose="020B0502020104020203" pitchFamily="34" charset="0"/>
              </a:rPr>
              <a:t>Intégrer les conséquences budgétaires de la reprise de la gestion des équipements sportifs de Grand Paris Sud,</a:t>
            </a:r>
          </a:p>
        </p:txBody>
      </p:sp>
    </p:spTree>
    <p:extLst>
      <p:ext uri="{BB962C8B-B14F-4D97-AF65-F5344CB8AC3E}">
        <p14:creationId xmlns:p14="http://schemas.microsoft.com/office/powerpoint/2010/main" val="19571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13</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Autofit/>
          </a:bodyPr>
          <a:lstStyle/>
          <a:p>
            <a:r>
              <a:rPr lang="fr-FR" sz="2400" dirty="0">
                <a:latin typeface="Gill Sans MT" panose="020B0502020104020203" pitchFamily="34" charset="0"/>
              </a:rPr>
              <a:t>PRESENTATION de</a:t>
            </a:r>
            <a:br>
              <a:rPr lang="fr-FR" sz="4400" dirty="0">
                <a:latin typeface="Gill Sans MT" panose="020B0502020104020203" pitchFamily="34" charset="0"/>
              </a:rPr>
            </a:br>
            <a:r>
              <a:rPr lang="fr-FR" sz="4400" dirty="0">
                <a:latin typeface="Gill Sans MT" panose="020B0502020104020203" pitchFamily="34" charset="0"/>
              </a:rPr>
              <a:t>La section de </a:t>
            </a:r>
            <a:br>
              <a:rPr lang="fr-FR" sz="4400" dirty="0">
                <a:latin typeface="Gill Sans MT" panose="020B0502020104020203" pitchFamily="34" charset="0"/>
              </a:rPr>
            </a:br>
            <a:r>
              <a:rPr lang="fr-FR" sz="4400" dirty="0">
                <a:latin typeface="Gill Sans MT" panose="020B0502020104020203" pitchFamily="34" charset="0"/>
              </a:rPr>
              <a:t>fonctionnement</a:t>
            </a:r>
            <a:endParaRPr lang="fr-FR" sz="4400" dirty="0"/>
          </a:p>
        </p:txBody>
      </p:sp>
    </p:spTree>
    <p:extLst>
      <p:ext uri="{BB962C8B-B14F-4D97-AF65-F5344CB8AC3E}">
        <p14:creationId xmlns:p14="http://schemas.microsoft.com/office/powerpoint/2010/main" val="98839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a:t>
            </a:r>
            <a:br>
              <a:rPr lang="fr-FR" sz="1800" dirty="0">
                <a:latin typeface="Gill Sans MT" panose="020B0502020104020203" pitchFamily="34" charset="0"/>
              </a:rPr>
            </a:br>
            <a:r>
              <a:rPr lang="fr-FR" sz="1800" dirty="0">
                <a:latin typeface="Gill Sans MT" panose="020B0502020104020203" pitchFamily="34" charset="0"/>
              </a:rPr>
              <a:t> </a:t>
            </a:r>
            <a:r>
              <a:rPr lang="fr-FR" sz="3600" dirty="0">
                <a:latin typeface="Gill Sans MT" panose="020B0502020104020203" pitchFamily="34" charset="0"/>
              </a:rPr>
              <a:t>fonctionnement</a:t>
            </a:r>
            <a:endParaRPr lang="fr-FR" sz="18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14</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421467"/>
            <a:ext cx="11444958" cy="4034271"/>
          </a:xfrm>
        </p:spPr>
        <p:txBody>
          <a:bodyPr>
            <a:noAutofit/>
          </a:bodyPr>
          <a:lstStyle/>
          <a:p>
            <a:pPr marL="0" indent="0" algn="just">
              <a:buNone/>
            </a:pPr>
            <a:endParaRPr lang="fr-FR" sz="2600" b="1" u="sng" dirty="0">
              <a:latin typeface="Gill Sans MT" panose="020B0502020104020203" pitchFamily="34" charset="0"/>
            </a:endParaRPr>
          </a:p>
          <a:p>
            <a:pPr marL="0" indent="0" algn="ctr">
              <a:buNone/>
            </a:pPr>
            <a:r>
              <a:rPr lang="fr-FR" sz="2600" b="1" dirty="0">
                <a:latin typeface="Gill Sans MT" panose="020B0502020104020203" pitchFamily="34" charset="0"/>
              </a:rPr>
              <a:t>Pas d’augmentation des tarifs du périscolaire</a:t>
            </a:r>
          </a:p>
          <a:p>
            <a:pPr marL="0" indent="0" algn="ctr">
              <a:buNone/>
            </a:pPr>
            <a:r>
              <a:rPr lang="fr-FR" sz="2600" b="1" dirty="0">
                <a:latin typeface="Gill Sans MT" panose="020B0502020104020203" pitchFamily="34" charset="0"/>
              </a:rPr>
              <a:t>Pas d’augmentation des taux d’imposition communaux</a:t>
            </a:r>
          </a:p>
          <a:p>
            <a:pPr marL="0" indent="0" algn="ctr">
              <a:buNone/>
            </a:pPr>
            <a:endParaRPr lang="fr-FR" sz="2600" b="1" dirty="0">
              <a:latin typeface="Gill Sans MT" panose="020B0502020104020203" pitchFamily="34" charset="0"/>
            </a:endParaRPr>
          </a:p>
          <a:p>
            <a:pPr marL="0" indent="0" algn="ctr">
              <a:buNone/>
            </a:pPr>
            <a:r>
              <a:rPr lang="fr-FR" sz="2400" b="1" dirty="0">
                <a:solidFill>
                  <a:srgbClr val="0070C0"/>
                </a:solidFill>
                <a:latin typeface="Gill Sans MT" panose="020B0502020104020203" pitchFamily="34" charset="0"/>
              </a:rPr>
              <a:t>La section de fonctionnement devrait s’équilibrer à hauteur de 15,5 M€</a:t>
            </a:r>
          </a:p>
          <a:p>
            <a:pPr marL="0" indent="0" algn="ctr">
              <a:buNone/>
            </a:pPr>
            <a:r>
              <a:rPr lang="fr-FR" sz="2400" b="1" dirty="0">
                <a:solidFill>
                  <a:srgbClr val="0070C0"/>
                </a:solidFill>
                <a:latin typeface="Gill Sans MT" panose="020B0502020104020203" pitchFamily="34" charset="0"/>
              </a:rPr>
              <a:t>L’épargne de gestion devrait quant à elle s’établir à 1 M€.</a:t>
            </a:r>
          </a:p>
          <a:p>
            <a:pPr marL="0" indent="0" algn="ctr">
              <a:buNone/>
            </a:pPr>
            <a:endParaRPr lang="fr-FR" sz="2600" b="1" dirty="0">
              <a:latin typeface="Gill Sans MT" panose="020B0502020104020203" pitchFamily="34" charset="0"/>
            </a:endParaRPr>
          </a:p>
        </p:txBody>
      </p:sp>
    </p:spTree>
    <p:extLst>
      <p:ext uri="{BB962C8B-B14F-4D97-AF65-F5344CB8AC3E}">
        <p14:creationId xmlns:p14="http://schemas.microsoft.com/office/powerpoint/2010/main" val="272550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a:t>
            </a:r>
            <a:br>
              <a:rPr lang="fr-FR" sz="3600" dirty="0">
                <a:latin typeface="Gill Sans MT" panose="020B0502020104020203" pitchFamily="34" charset="0"/>
              </a:rPr>
            </a:br>
            <a:r>
              <a:rPr lang="fr-FR" sz="3600" dirty="0">
                <a:latin typeface="Gill Sans MT" panose="020B0502020104020203" pitchFamily="34" charset="0"/>
              </a:rPr>
              <a:t> fonctionnement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15</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1859981"/>
            <a:ext cx="11444958" cy="4595758"/>
          </a:xfrm>
        </p:spPr>
        <p:txBody>
          <a:bodyPr>
            <a:noAutofit/>
          </a:bodyPr>
          <a:lstStyle/>
          <a:p>
            <a:pPr marL="0" indent="0" algn="just">
              <a:buNone/>
            </a:pPr>
            <a:r>
              <a:rPr lang="fr-FR" sz="2600" b="1" u="sng" dirty="0">
                <a:solidFill>
                  <a:srgbClr val="0070C0"/>
                </a:solidFill>
                <a:latin typeface="Gill Sans MT" panose="020B0502020104020203" pitchFamily="34" charset="0"/>
              </a:rPr>
              <a:t>1/ Recettes </a:t>
            </a:r>
            <a:r>
              <a:rPr lang="fr-FR" sz="2600" b="1" u="sng" dirty="0">
                <a:latin typeface="Gill Sans MT" panose="020B0502020104020203" pitchFamily="34" charset="0"/>
              </a:rPr>
              <a:t>: </a:t>
            </a:r>
          </a:p>
          <a:p>
            <a:pPr algn="just">
              <a:buFontTx/>
              <a:buChar char="-"/>
            </a:pPr>
            <a:r>
              <a:rPr lang="fr-FR" sz="2600" dirty="0">
                <a:latin typeface="Gill Sans MT" panose="020B0502020104020203" pitchFamily="34" charset="0"/>
              </a:rPr>
              <a:t>Les produits des services (chap. 70) tiendront compte de l’augmentation de la fréquentation de la restauration scolaire, des accueils périscolaires et des centres de loisirs. </a:t>
            </a:r>
            <a:r>
              <a:rPr lang="fr-FR" sz="2600" u="sng" dirty="0">
                <a:solidFill>
                  <a:srgbClr val="0070C0"/>
                </a:solidFill>
                <a:latin typeface="Gill Sans MT" panose="020B0502020104020203" pitchFamily="34" charset="0"/>
              </a:rPr>
              <a:t>Pas d’augmentation des tarifs pour les familles</a:t>
            </a:r>
            <a:r>
              <a:rPr lang="fr-FR" sz="2600" dirty="0">
                <a:latin typeface="Gill Sans MT" panose="020B0502020104020203" pitchFamily="34" charset="0"/>
              </a:rPr>
              <a:t>. </a:t>
            </a:r>
          </a:p>
          <a:p>
            <a:pPr>
              <a:buFontTx/>
              <a:buChar char="-"/>
            </a:pPr>
            <a:r>
              <a:rPr lang="fr-FR" sz="2600" dirty="0">
                <a:latin typeface="Gill Sans MT" panose="020B0502020104020203" pitchFamily="34" charset="0"/>
              </a:rPr>
              <a:t>Les recettes fiscales (chap. 73) augmenteront pour tenir compte de l’évolution des bases prévisionnelles décidées par l’Etat (7%). </a:t>
            </a:r>
            <a:br>
              <a:rPr lang="fr-FR" sz="2600" dirty="0">
                <a:latin typeface="Gill Sans MT" panose="020B0502020104020203" pitchFamily="34" charset="0"/>
              </a:rPr>
            </a:br>
            <a:r>
              <a:rPr lang="fr-FR" sz="2600" u="sng" dirty="0">
                <a:solidFill>
                  <a:srgbClr val="0070C0"/>
                </a:solidFill>
                <a:latin typeface="Gill Sans MT" panose="020B0502020104020203" pitchFamily="34" charset="0"/>
              </a:rPr>
              <a:t>Les taux d’imposition communaux n’augmenteront pas. </a:t>
            </a:r>
          </a:p>
          <a:p>
            <a:pPr algn="just">
              <a:buFontTx/>
              <a:buChar char="-"/>
            </a:pPr>
            <a:r>
              <a:rPr lang="fr-FR" sz="2600" dirty="0">
                <a:latin typeface="Gill Sans MT" panose="020B0502020104020203" pitchFamily="34" charset="0"/>
              </a:rPr>
              <a:t>Les dotations et participations (chap. 74) évolueront pour tenir compte de la dotation complémentaire prévue au titre du filet de sécurité et de l’amortisseur électricité et du maintien du montant de 2022 de la DGF</a:t>
            </a:r>
          </a:p>
          <a:p>
            <a:pPr algn="just">
              <a:buFontTx/>
              <a:buChar char="-"/>
            </a:pPr>
            <a:r>
              <a:rPr lang="fr-FR" sz="2600" dirty="0">
                <a:latin typeface="Gill Sans MT" panose="020B0502020104020203" pitchFamily="34" charset="0"/>
              </a:rPr>
              <a:t>Les autres produits de gestion courante resteront stables.</a:t>
            </a:r>
          </a:p>
        </p:txBody>
      </p:sp>
    </p:spTree>
    <p:extLst>
      <p:ext uri="{BB962C8B-B14F-4D97-AF65-F5344CB8AC3E}">
        <p14:creationId xmlns:p14="http://schemas.microsoft.com/office/powerpoint/2010/main" val="132804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a:t>
            </a:r>
            <a:br>
              <a:rPr lang="fr-FR" sz="6000" dirty="0">
                <a:latin typeface="Gill Sans MT" panose="020B0502020104020203" pitchFamily="34" charset="0"/>
              </a:rPr>
            </a:br>
            <a:r>
              <a:rPr lang="fr-FR" sz="3600" dirty="0">
                <a:latin typeface="Gill Sans MT" panose="020B0502020104020203" pitchFamily="34" charset="0"/>
              </a:rPr>
              <a:t>fonctionnement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16</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076449"/>
            <a:ext cx="11444958" cy="4379289"/>
          </a:xfrm>
        </p:spPr>
        <p:txBody>
          <a:bodyPr>
            <a:noAutofit/>
          </a:bodyPr>
          <a:lstStyle/>
          <a:p>
            <a:pPr marL="0" indent="0" algn="just">
              <a:buNone/>
            </a:pPr>
            <a:r>
              <a:rPr lang="fr-FR" b="1" u="sng" dirty="0">
                <a:solidFill>
                  <a:srgbClr val="0070C0"/>
                </a:solidFill>
                <a:latin typeface="Gill Sans MT" panose="020B0502020104020203" pitchFamily="34" charset="0"/>
              </a:rPr>
              <a:t>2/ Dépenses </a:t>
            </a:r>
            <a:r>
              <a:rPr lang="fr-FR" b="1" u="sng" dirty="0">
                <a:latin typeface="Gill Sans MT" panose="020B0502020104020203" pitchFamily="34" charset="0"/>
              </a:rPr>
              <a:t>: </a:t>
            </a:r>
          </a:p>
          <a:p>
            <a:pPr marL="0" indent="0" algn="just">
              <a:buNone/>
            </a:pPr>
            <a:endParaRPr lang="fr-FR" b="1" u="sng" dirty="0">
              <a:latin typeface="Gill Sans MT" panose="020B0502020104020203" pitchFamily="34" charset="0"/>
            </a:endParaRPr>
          </a:p>
          <a:p>
            <a:pPr algn="just">
              <a:buFontTx/>
              <a:buChar char="-"/>
            </a:pPr>
            <a:r>
              <a:rPr lang="fr-FR" dirty="0">
                <a:latin typeface="Gill Sans MT" panose="020B0502020104020203" pitchFamily="34" charset="0"/>
              </a:rPr>
              <a:t>Les charges à caractère général (chap. 011) augmenteront de façon importante en raison de l’inflation et de la hausse des prix de l’énergie malgré les efforts </a:t>
            </a:r>
            <a:r>
              <a:rPr lang="fr-FR" dirty="0">
                <a:solidFill>
                  <a:srgbClr val="0070C0"/>
                </a:solidFill>
                <a:latin typeface="Gill Sans MT" panose="020B0502020104020203" pitchFamily="34" charset="0"/>
              </a:rPr>
              <a:t>d’économie envisagées sur 2023.</a:t>
            </a:r>
          </a:p>
        </p:txBody>
      </p:sp>
    </p:spTree>
    <p:extLst>
      <p:ext uri="{BB962C8B-B14F-4D97-AF65-F5344CB8AC3E}">
        <p14:creationId xmlns:p14="http://schemas.microsoft.com/office/powerpoint/2010/main" val="26850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a:t>
            </a:r>
            <a:br>
              <a:rPr lang="fr-FR" sz="1800" dirty="0">
                <a:latin typeface="Gill Sans MT" panose="020B0502020104020203" pitchFamily="34" charset="0"/>
              </a:rPr>
            </a:br>
            <a:r>
              <a:rPr lang="fr-FR" sz="3600" dirty="0">
                <a:latin typeface="Gill Sans MT" panose="020B0502020104020203" pitchFamily="34" charset="0"/>
              </a:rPr>
              <a:t>fonctionnement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17</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1952625"/>
            <a:ext cx="11444958" cy="4503114"/>
          </a:xfrm>
        </p:spPr>
        <p:txBody>
          <a:bodyPr>
            <a:noAutofit/>
          </a:bodyPr>
          <a:lstStyle/>
          <a:p>
            <a:pPr marL="0" indent="0" algn="just">
              <a:buNone/>
            </a:pPr>
            <a:r>
              <a:rPr lang="fr-FR" b="1" u="sng" dirty="0">
                <a:solidFill>
                  <a:srgbClr val="0070C0"/>
                </a:solidFill>
                <a:latin typeface="Gill Sans MT" panose="020B0502020104020203" pitchFamily="34" charset="0"/>
              </a:rPr>
              <a:t>2/ Dépenses </a:t>
            </a:r>
            <a:r>
              <a:rPr lang="fr-FR" b="1" u="sng" dirty="0">
                <a:latin typeface="Gill Sans MT" panose="020B0502020104020203" pitchFamily="34" charset="0"/>
              </a:rPr>
              <a:t>: </a:t>
            </a:r>
          </a:p>
          <a:p>
            <a:pPr marL="0" indent="0" algn="just">
              <a:buNone/>
            </a:pPr>
            <a:r>
              <a:rPr lang="fr-FR" dirty="0">
                <a:latin typeface="Gill Sans MT" panose="020B0502020104020203" pitchFamily="34" charset="0"/>
              </a:rPr>
              <a:t>Les charges de personnel (chap. 012) augmenteront pour tenir compte : </a:t>
            </a:r>
          </a:p>
          <a:p>
            <a:pPr marL="714375" algn="just">
              <a:buFontTx/>
              <a:buChar char="-"/>
              <a:tabLst>
                <a:tab pos="1162050" algn="l"/>
              </a:tabLst>
            </a:pPr>
            <a:r>
              <a:rPr lang="fr-FR" dirty="0">
                <a:latin typeface="Gill Sans MT" panose="020B0502020104020203" pitchFamily="34" charset="0"/>
              </a:rPr>
              <a:t>des mesures nationales : </a:t>
            </a:r>
          </a:p>
          <a:p>
            <a:pPr marL="1619250" lvl="2" algn="just">
              <a:buFontTx/>
              <a:buChar char="-"/>
            </a:pPr>
            <a:r>
              <a:rPr lang="fr-FR" dirty="0">
                <a:latin typeface="Gill Sans MT" panose="020B0502020104020203" pitchFamily="34" charset="0"/>
              </a:rPr>
              <a:t>augmentation du SMIC, </a:t>
            </a:r>
          </a:p>
          <a:p>
            <a:pPr marL="1619250" lvl="2" algn="just">
              <a:buFontTx/>
              <a:buChar char="-"/>
            </a:pPr>
            <a:r>
              <a:rPr lang="fr-FR" dirty="0">
                <a:latin typeface="Gill Sans MT" panose="020B0502020104020203" pitchFamily="34" charset="0"/>
              </a:rPr>
              <a:t>point d’indice avec effet année pleine, </a:t>
            </a:r>
          </a:p>
          <a:p>
            <a:pPr marL="1619250" lvl="2" algn="just">
              <a:buFontTx/>
              <a:buChar char="-"/>
            </a:pPr>
            <a:r>
              <a:rPr lang="fr-FR" dirty="0">
                <a:latin typeface="Gill Sans MT" panose="020B0502020104020203" pitchFamily="34" charset="0"/>
              </a:rPr>
              <a:t>revalorisation des agents de catégorie B, </a:t>
            </a:r>
          </a:p>
          <a:p>
            <a:pPr marL="1619250" lvl="2" algn="just">
              <a:buFontTx/>
              <a:buChar char="-"/>
            </a:pPr>
            <a:r>
              <a:rPr lang="fr-FR" dirty="0">
                <a:latin typeface="Gill Sans MT" panose="020B0502020104020203" pitchFamily="34" charset="0"/>
              </a:rPr>
              <a:t>effet GVT (Glissement Vieillesse Technicité) </a:t>
            </a:r>
          </a:p>
          <a:p>
            <a:pPr marL="714375" algn="just">
              <a:buFontTx/>
              <a:buChar char="-"/>
            </a:pPr>
            <a:r>
              <a:rPr lang="fr-FR" dirty="0">
                <a:latin typeface="Gill Sans MT" panose="020B0502020104020203" pitchFamily="34" charset="0"/>
              </a:rPr>
              <a:t>des mesures locales : </a:t>
            </a:r>
          </a:p>
          <a:p>
            <a:pPr marL="1619250" lvl="1" algn="just">
              <a:buFontTx/>
              <a:buChar char="-"/>
            </a:pPr>
            <a:r>
              <a:rPr lang="fr-FR" sz="2000" dirty="0">
                <a:latin typeface="Gill Sans MT" panose="020B0502020104020203" pitchFamily="34" charset="0"/>
              </a:rPr>
              <a:t>intégration des postes dédiés à la gestion des équipements sportifs de GPS, </a:t>
            </a:r>
          </a:p>
          <a:p>
            <a:pPr marL="1619250" lvl="1" algn="just">
              <a:buFontTx/>
              <a:buChar char="-"/>
            </a:pPr>
            <a:r>
              <a:rPr lang="fr-FR" sz="2000" dirty="0">
                <a:latin typeface="Gill Sans MT" panose="020B0502020104020203" pitchFamily="34" charset="0"/>
              </a:rPr>
              <a:t>renforcement des équipes</a:t>
            </a:r>
          </a:p>
        </p:txBody>
      </p:sp>
    </p:spTree>
    <p:extLst>
      <p:ext uri="{BB962C8B-B14F-4D97-AF65-F5344CB8AC3E}">
        <p14:creationId xmlns:p14="http://schemas.microsoft.com/office/powerpoint/2010/main" val="405480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a:t>
            </a:r>
            <a:br>
              <a:rPr lang="fr-FR" sz="1800" dirty="0">
                <a:latin typeface="Gill Sans MT" panose="020B0502020104020203" pitchFamily="34" charset="0"/>
              </a:rPr>
            </a:br>
            <a:r>
              <a:rPr lang="fr-FR" sz="3600" dirty="0">
                <a:latin typeface="Gill Sans MT" panose="020B0502020104020203" pitchFamily="34" charset="0"/>
              </a:rPr>
              <a:t>fonctionnement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18</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085975"/>
            <a:ext cx="11444958" cy="4369764"/>
          </a:xfrm>
        </p:spPr>
        <p:txBody>
          <a:bodyPr>
            <a:noAutofit/>
          </a:bodyPr>
          <a:lstStyle/>
          <a:p>
            <a:pPr marL="0" indent="0">
              <a:buNone/>
            </a:pPr>
            <a:r>
              <a:rPr lang="fr-FR" dirty="0">
                <a:latin typeface="Gill Sans MT" panose="020B0502020104020203" pitchFamily="34" charset="0"/>
              </a:rPr>
              <a:t>Evolution de la moyenne des effectifs (tout statut confondu)</a:t>
            </a:r>
          </a:p>
          <a:p>
            <a:pPr>
              <a:buFontTx/>
              <a:buChar char="-"/>
            </a:pPr>
            <a:endParaRPr lang="fr-FR" b="1" dirty="0">
              <a:latin typeface="Gill Sans MT" panose="020B0502020104020203" pitchFamily="34" charset="0"/>
            </a:endParaRPr>
          </a:p>
          <a:p>
            <a:pPr>
              <a:buFontTx/>
              <a:buChar char="-"/>
            </a:pPr>
            <a:endParaRPr lang="fr-FR" b="1" dirty="0">
              <a:latin typeface="Gill Sans MT" panose="020B0502020104020203" pitchFamily="34" charset="0"/>
            </a:endParaRPr>
          </a:p>
          <a:p>
            <a:pPr>
              <a:buFontTx/>
              <a:buChar char="-"/>
            </a:pPr>
            <a:endParaRPr lang="fr-FR" b="1" dirty="0">
              <a:latin typeface="Gill Sans MT" panose="020B0502020104020203" pitchFamily="34" charset="0"/>
            </a:endParaRPr>
          </a:p>
          <a:p>
            <a:pPr marL="0" indent="0">
              <a:lnSpc>
                <a:spcPct val="100000"/>
              </a:lnSpc>
              <a:spcBef>
                <a:spcPts val="0"/>
              </a:spcBef>
              <a:buNone/>
            </a:pPr>
            <a:r>
              <a:rPr lang="fr-FR" sz="1800"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		</a:t>
            </a:r>
          </a:p>
          <a:p>
            <a:pPr marL="0" indent="0">
              <a:lnSpc>
                <a:spcPct val="100000"/>
              </a:lnSpc>
              <a:spcBef>
                <a:spcPts val="0"/>
              </a:spcBef>
              <a:buNone/>
            </a:pPr>
            <a:r>
              <a:rPr lang="fr-FR" sz="1800"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		*ETP : Equivalent Temps Plein</a:t>
            </a:r>
          </a:p>
          <a:p>
            <a:pPr marL="0" indent="0">
              <a:lnSpc>
                <a:spcPct val="100000"/>
              </a:lnSpc>
              <a:spcBef>
                <a:spcPts val="0"/>
              </a:spcBef>
              <a:buNone/>
            </a:pPr>
            <a:r>
              <a:rPr lang="fr-FR" sz="1800" dirty="0">
                <a:solidFill>
                  <a:srgbClr val="000000"/>
                </a:solidFill>
                <a:latin typeface="Gill Sans MT" panose="020B0502020104020203" pitchFamily="34" charset="0"/>
                <a:ea typeface="Times New Roman" panose="02020603050405020304" pitchFamily="18" charset="0"/>
                <a:cs typeface="Arial" panose="020B0604020202020204" pitchFamily="34" charset="0"/>
              </a:rPr>
              <a:t>		** Année partielle de janvier à novembre </a:t>
            </a:r>
          </a:p>
          <a:p>
            <a:pPr marL="0" indent="0">
              <a:buNone/>
            </a:pPr>
            <a:endParaRPr lang="fr-FR" dirty="0">
              <a:latin typeface="Gill Sans MT" panose="020B0502020104020203" pitchFamily="34" charset="0"/>
            </a:endParaRPr>
          </a:p>
          <a:p>
            <a:pPr marL="0" indent="0">
              <a:buNone/>
            </a:pPr>
            <a:r>
              <a:rPr lang="fr-FR" dirty="0">
                <a:latin typeface="Gill Sans MT" panose="020B0502020104020203" pitchFamily="34" charset="0"/>
              </a:rPr>
              <a:t>Le régime indemnitaire constitue 20,49% en moyenne du salaire d’un titulaire et 14,97% pour un agent contractuel. </a:t>
            </a:r>
          </a:p>
          <a:p>
            <a:pPr marL="0" indent="0">
              <a:buNone/>
            </a:pPr>
            <a:endParaRPr lang="fr-FR" sz="1100" dirty="0">
              <a:latin typeface="Gill Sans MT" panose="020B0502020104020203" pitchFamily="34" charset="0"/>
            </a:endParaRPr>
          </a:p>
        </p:txBody>
      </p:sp>
      <p:pic>
        <p:nvPicPr>
          <p:cNvPr id="3" name="Image 2"/>
          <p:cNvPicPr>
            <a:picLocks noChangeAspect="1"/>
          </p:cNvPicPr>
          <p:nvPr/>
        </p:nvPicPr>
        <p:blipFill>
          <a:blip r:embed="rId2"/>
          <a:stretch>
            <a:fillRect/>
          </a:stretch>
        </p:blipFill>
        <p:spPr>
          <a:xfrm>
            <a:off x="2472739" y="2765007"/>
            <a:ext cx="5716790" cy="1651518"/>
          </a:xfrm>
          <a:prstGeom prst="rect">
            <a:avLst/>
          </a:prstGeom>
        </p:spPr>
      </p:pic>
    </p:spTree>
    <p:extLst>
      <p:ext uri="{BB962C8B-B14F-4D97-AF65-F5344CB8AC3E}">
        <p14:creationId xmlns:p14="http://schemas.microsoft.com/office/powerpoint/2010/main" val="428031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a:t>
            </a:r>
            <a:br>
              <a:rPr lang="fr-FR" sz="1800" dirty="0">
                <a:latin typeface="Gill Sans MT" panose="020B0502020104020203" pitchFamily="34" charset="0"/>
              </a:rPr>
            </a:br>
            <a:r>
              <a:rPr lang="fr-FR" sz="3600" dirty="0">
                <a:latin typeface="Gill Sans MT" panose="020B0502020104020203" pitchFamily="34" charset="0"/>
              </a:rPr>
              <a:t>fonctionnement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19</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1859981"/>
            <a:ext cx="11444958" cy="4595758"/>
          </a:xfrm>
        </p:spPr>
        <p:txBody>
          <a:bodyPr>
            <a:noAutofit/>
          </a:bodyPr>
          <a:lstStyle/>
          <a:p>
            <a:pPr algn="just">
              <a:buFontTx/>
              <a:buChar char="-"/>
            </a:pPr>
            <a:endParaRPr lang="fr-FR" dirty="0">
              <a:solidFill>
                <a:srgbClr val="007ABF"/>
              </a:solidFill>
              <a:latin typeface="Gill Sans MT" panose="020B0502020104020203" pitchFamily="34" charset="0"/>
            </a:endParaRPr>
          </a:p>
          <a:p>
            <a:pPr algn="just">
              <a:buFontTx/>
              <a:buChar char="-"/>
            </a:pPr>
            <a:r>
              <a:rPr lang="fr-FR" dirty="0">
                <a:solidFill>
                  <a:srgbClr val="007ABF"/>
                </a:solidFill>
                <a:latin typeface="Gill Sans MT" panose="020B0502020104020203" pitchFamily="34" charset="0"/>
              </a:rPr>
              <a:t>Les autres charges de gestion courante (chap. 65) seront maintenues. </a:t>
            </a:r>
          </a:p>
          <a:p>
            <a:pPr algn="just">
              <a:buFontTx/>
              <a:buChar char="-"/>
            </a:pPr>
            <a:endParaRPr lang="fr-FR" dirty="0">
              <a:solidFill>
                <a:srgbClr val="007ABF"/>
              </a:solidFill>
              <a:latin typeface="Gill Sans MT" panose="020B0502020104020203" pitchFamily="34" charset="0"/>
            </a:endParaRPr>
          </a:p>
          <a:p>
            <a:pPr algn="just">
              <a:buFontTx/>
              <a:buChar char="-"/>
            </a:pPr>
            <a:r>
              <a:rPr lang="fr-FR" dirty="0">
                <a:solidFill>
                  <a:srgbClr val="007ABF"/>
                </a:solidFill>
                <a:latin typeface="Gill Sans MT" panose="020B0502020104020203" pitchFamily="34" charset="0"/>
              </a:rPr>
              <a:t>Les charges financières (chap. 66) tiendront compte du profil de l’extinction de la dette et de la charge du nouvel emprunt inscrit en 2023.</a:t>
            </a:r>
          </a:p>
          <a:p>
            <a:pPr algn="just">
              <a:buFontTx/>
              <a:buChar char="-"/>
            </a:pPr>
            <a:endParaRPr lang="fr-FR" dirty="0">
              <a:solidFill>
                <a:srgbClr val="007ABF"/>
              </a:solidFill>
              <a:latin typeface="Gill Sans MT" panose="020B0502020104020203" pitchFamily="34" charset="0"/>
            </a:endParaRPr>
          </a:p>
          <a:p>
            <a:pPr algn="just">
              <a:buFontTx/>
              <a:buChar char="-"/>
            </a:pPr>
            <a:r>
              <a:rPr lang="fr-FR" dirty="0">
                <a:solidFill>
                  <a:srgbClr val="007ABF"/>
                </a:solidFill>
                <a:latin typeface="Gill Sans MT" panose="020B0502020104020203" pitchFamily="34" charset="0"/>
              </a:rPr>
              <a:t>Les charges exceptionnelles (chap. 67), la notion de charges et de produits exceptionnels est supprimée en M57. De ce fait, ils seront en forte diminution. </a:t>
            </a:r>
          </a:p>
          <a:p>
            <a:pPr algn="just">
              <a:buFontTx/>
              <a:buChar char="-"/>
            </a:pPr>
            <a:endParaRPr lang="fr-FR" dirty="0">
              <a:latin typeface="Gill Sans MT" panose="020B0502020104020203" pitchFamily="34" charset="0"/>
            </a:endParaRPr>
          </a:p>
        </p:txBody>
      </p:sp>
    </p:spTree>
    <p:extLst>
      <p:ext uri="{BB962C8B-B14F-4D97-AF65-F5344CB8AC3E}">
        <p14:creationId xmlns:p14="http://schemas.microsoft.com/office/powerpoint/2010/main" val="186151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7556" y="1125882"/>
            <a:ext cx="11501564" cy="920336"/>
          </a:xfrm>
        </p:spPr>
        <p:txBody>
          <a:bodyPr/>
          <a:lstStyle/>
          <a:p>
            <a:r>
              <a:rPr lang="fr-FR" sz="3600" dirty="0">
                <a:latin typeface="Gill Sans MT" panose="020B0502020104020203" pitchFamily="34" charset="0"/>
              </a:rPr>
              <a:t>Préambule</a:t>
            </a:r>
            <a:endParaRPr lang="fr-FR" sz="2600" b="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143761"/>
            <a:ext cx="11444958" cy="3948738"/>
          </a:xfrm>
        </p:spPr>
        <p:txBody>
          <a:bodyPr>
            <a:noAutofit/>
          </a:bodyPr>
          <a:lstStyle/>
          <a:p>
            <a:pPr marL="0" indent="0">
              <a:buNone/>
            </a:pPr>
            <a:r>
              <a:rPr lang="fr-FR" dirty="0">
                <a:latin typeface="Gill Sans MT" panose="020B0502020104020203" pitchFamily="34" charset="0"/>
              </a:rPr>
              <a:t>Le débat d’orientation budgétaire (DOB) permet de présenter les orientations budgétaires de la collectivité et d’informer sur sa situation. </a:t>
            </a:r>
            <a:br>
              <a:rPr lang="fr-FR" dirty="0">
                <a:latin typeface="Gill Sans MT" panose="020B0502020104020203" pitchFamily="34" charset="0"/>
              </a:rPr>
            </a:br>
            <a:r>
              <a:rPr lang="fr-FR" dirty="0">
                <a:latin typeface="Gill Sans MT" panose="020B0502020104020203" pitchFamily="34" charset="0"/>
              </a:rPr>
              <a:t>La commune présente ainsi un rapport sur : </a:t>
            </a:r>
          </a:p>
          <a:p>
            <a:pPr marL="0" indent="0">
              <a:buNone/>
            </a:pPr>
            <a:endParaRPr lang="fr-FR" sz="1100" dirty="0">
              <a:latin typeface="Gill Sans MT" panose="020B0502020104020203" pitchFamily="34" charset="0"/>
            </a:endParaRPr>
          </a:p>
          <a:p>
            <a:pPr lvl="1">
              <a:buFontTx/>
              <a:buChar char="-"/>
            </a:pPr>
            <a:r>
              <a:rPr lang="fr-FR" dirty="0">
                <a:latin typeface="Gill Sans MT" panose="020B0502020104020203" pitchFamily="34" charset="0"/>
              </a:rPr>
              <a:t>Les orientations budgétaires : évolutions prévisionnelles de dépenses et de recettes (fonctionnement et investissement), </a:t>
            </a:r>
          </a:p>
          <a:p>
            <a:pPr lvl="1">
              <a:buFontTx/>
              <a:buChar char="-"/>
            </a:pPr>
            <a:r>
              <a:rPr lang="fr-FR" dirty="0">
                <a:latin typeface="Gill Sans MT" panose="020B0502020104020203" pitchFamily="34" charset="0"/>
              </a:rPr>
              <a:t>Les engagements pluriannuels d’investissements envisagés,</a:t>
            </a:r>
          </a:p>
          <a:p>
            <a:pPr lvl="1">
              <a:buFontTx/>
              <a:buChar char="-"/>
            </a:pPr>
            <a:r>
              <a:rPr lang="fr-FR" dirty="0">
                <a:latin typeface="Gill Sans MT" panose="020B0502020104020203" pitchFamily="34" charset="0"/>
              </a:rPr>
              <a:t>La structure et la gestion de la dette contractée en précisant le profil de dette visé pour l’exercice. </a:t>
            </a:r>
          </a:p>
        </p:txBody>
      </p:sp>
    </p:spTree>
    <p:extLst>
      <p:ext uri="{BB962C8B-B14F-4D97-AF65-F5344CB8AC3E}">
        <p14:creationId xmlns:p14="http://schemas.microsoft.com/office/powerpoint/2010/main" val="418750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20</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Autofit/>
          </a:bodyPr>
          <a:lstStyle/>
          <a:p>
            <a:r>
              <a:rPr lang="fr-FR" sz="2400" dirty="0">
                <a:latin typeface="Gill Sans MT" panose="020B0502020104020203" pitchFamily="34" charset="0"/>
              </a:rPr>
              <a:t>PRESENTATION de</a:t>
            </a:r>
            <a:br>
              <a:rPr lang="fr-FR" sz="4400" dirty="0">
                <a:latin typeface="Gill Sans MT" panose="020B0502020104020203" pitchFamily="34" charset="0"/>
              </a:rPr>
            </a:br>
            <a:r>
              <a:rPr lang="fr-FR" sz="4400" dirty="0">
                <a:latin typeface="Gill Sans MT" panose="020B0502020104020203" pitchFamily="34" charset="0"/>
              </a:rPr>
              <a:t>La section d’ </a:t>
            </a:r>
            <a:br>
              <a:rPr lang="fr-FR" sz="4400" dirty="0">
                <a:latin typeface="Gill Sans MT" panose="020B0502020104020203" pitchFamily="34" charset="0"/>
              </a:rPr>
            </a:br>
            <a:r>
              <a:rPr lang="fr-FR" sz="4400" dirty="0">
                <a:latin typeface="Gill Sans MT" panose="020B0502020104020203" pitchFamily="34" charset="0"/>
              </a:rPr>
              <a:t>INVESTISSEMENT</a:t>
            </a:r>
            <a:endParaRPr lang="fr-FR" sz="4400" dirty="0"/>
          </a:p>
        </p:txBody>
      </p:sp>
    </p:spTree>
    <p:extLst>
      <p:ext uri="{BB962C8B-B14F-4D97-AF65-F5344CB8AC3E}">
        <p14:creationId xmlns:p14="http://schemas.microsoft.com/office/powerpoint/2010/main" val="3194024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 </a:t>
            </a:r>
            <a:br>
              <a:rPr lang="fr-FR" sz="3600" dirty="0">
                <a:latin typeface="Gill Sans MT" panose="020B0502020104020203" pitchFamily="34" charset="0"/>
              </a:rPr>
            </a:br>
            <a:r>
              <a:rPr lang="fr-FR" sz="3600" dirty="0">
                <a:latin typeface="Gill Sans MT" panose="020B0502020104020203" pitchFamily="34" charset="0"/>
              </a:rPr>
              <a:t>investissement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21</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1859981"/>
            <a:ext cx="11444958" cy="4595758"/>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endParaRPr lang="fr-FR" sz="2400" dirty="0">
              <a:latin typeface="Gill Sans MT" panose="020B0502020104020203" pitchFamily="34" charset="0"/>
            </a:endParaRPr>
          </a:p>
          <a:p>
            <a:pPr algn="just">
              <a:buFontTx/>
              <a:buChar char="-"/>
            </a:pPr>
            <a:endParaRPr lang="fr-FR" sz="2400" dirty="0">
              <a:latin typeface="Gill Sans MT" panose="020B0502020104020203" pitchFamily="34" charset="0"/>
            </a:endParaRPr>
          </a:p>
          <a:p>
            <a:pPr marL="0" indent="0" algn="ctr">
              <a:buNone/>
            </a:pPr>
            <a:r>
              <a:rPr lang="fr-FR" b="1" dirty="0">
                <a:solidFill>
                  <a:srgbClr val="0070C0"/>
                </a:solidFill>
                <a:latin typeface="Gill Sans MT" panose="020B0502020104020203" pitchFamily="34" charset="0"/>
              </a:rPr>
              <a:t>La section d’investissement devrait s’équilibrer à hauteur de 5,5 M€</a:t>
            </a:r>
          </a:p>
          <a:p>
            <a:pPr marL="0" indent="0" algn="ctr">
              <a:buNone/>
            </a:pPr>
            <a:endParaRPr lang="fr-FR" b="1" dirty="0">
              <a:solidFill>
                <a:srgbClr val="0070C0"/>
              </a:solidFill>
              <a:latin typeface="Gill Sans MT" panose="020B0502020104020203" pitchFamily="34" charset="0"/>
            </a:endParaRPr>
          </a:p>
          <a:p>
            <a:pPr marL="0" indent="0" algn="ctr">
              <a:buNone/>
            </a:pPr>
            <a:r>
              <a:rPr lang="fr-FR" b="1" dirty="0">
                <a:solidFill>
                  <a:srgbClr val="0070C0"/>
                </a:solidFill>
                <a:latin typeface="Gill Sans MT" panose="020B0502020104020203" pitchFamily="34" charset="0"/>
              </a:rPr>
              <a:t>Maitrise de l’endettement : 5 ans</a:t>
            </a:r>
          </a:p>
          <a:p>
            <a:pPr marL="0" indent="0" algn="just">
              <a:buNone/>
            </a:pPr>
            <a:endParaRPr lang="fr-FR"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54432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a:t>
            </a:r>
            <a:br>
              <a:rPr lang="fr-FR" sz="3600" dirty="0">
                <a:latin typeface="Gill Sans MT" panose="020B0502020104020203" pitchFamily="34" charset="0"/>
              </a:rPr>
            </a:br>
            <a:r>
              <a:rPr lang="fr-FR" sz="3600" dirty="0">
                <a:latin typeface="Gill Sans MT" panose="020B0502020104020203" pitchFamily="34" charset="0"/>
              </a:rPr>
              <a:t>investissement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22</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1859981"/>
            <a:ext cx="11444958" cy="4595758"/>
          </a:xfrm>
        </p:spPr>
        <p:txBody>
          <a:bodyPr>
            <a:noAutofit/>
          </a:bodyPr>
          <a:lstStyle/>
          <a:p>
            <a:pPr marL="0" indent="0" algn="just">
              <a:buNone/>
            </a:pPr>
            <a:endParaRPr lang="fr-FR" sz="2400" b="1" dirty="0">
              <a:solidFill>
                <a:srgbClr val="0070C0"/>
              </a:solidFill>
              <a:latin typeface="Gill Sans MT" panose="020B0502020104020203" pitchFamily="34" charset="0"/>
            </a:endParaRPr>
          </a:p>
          <a:p>
            <a:pPr marL="0" indent="0" algn="just">
              <a:buNone/>
            </a:pPr>
            <a:r>
              <a:rPr lang="fr-FR" b="1" u="sng" dirty="0">
                <a:solidFill>
                  <a:srgbClr val="0070C0"/>
                </a:solidFill>
                <a:latin typeface="Gill Sans MT" panose="020B0502020104020203" pitchFamily="34" charset="0"/>
              </a:rPr>
              <a:t>1/ Recettes </a:t>
            </a:r>
            <a:r>
              <a:rPr lang="fr-FR" b="1" u="sng" dirty="0">
                <a:latin typeface="Gill Sans MT" panose="020B0502020104020203" pitchFamily="34" charset="0"/>
              </a:rPr>
              <a:t>: </a:t>
            </a:r>
          </a:p>
          <a:p>
            <a:pPr marL="0" indent="0" algn="just">
              <a:buNone/>
            </a:pPr>
            <a:endParaRPr lang="fr-FR" sz="2000" dirty="0">
              <a:latin typeface="Gill Sans MT" panose="020B0502020104020203" pitchFamily="34" charset="0"/>
            </a:endParaRPr>
          </a:p>
          <a:p>
            <a:pPr algn="just">
              <a:buFontTx/>
              <a:buChar char="-"/>
            </a:pPr>
            <a:r>
              <a:rPr lang="fr-FR" dirty="0">
                <a:latin typeface="Gill Sans MT" panose="020B0502020104020203" pitchFamily="34" charset="0"/>
              </a:rPr>
              <a:t>Une démarche volontariste de recherche de financements,</a:t>
            </a:r>
          </a:p>
          <a:p>
            <a:pPr algn="just">
              <a:buFontTx/>
              <a:buChar char="-"/>
            </a:pPr>
            <a:r>
              <a:rPr lang="fr-FR" dirty="0">
                <a:latin typeface="Gill Sans MT" panose="020B0502020104020203" pitchFamily="34" charset="0"/>
              </a:rPr>
              <a:t>La vente foncière estimée à 2,2 M€,</a:t>
            </a:r>
          </a:p>
          <a:p>
            <a:pPr algn="just">
              <a:buFontTx/>
              <a:buChar char="-"/>
            </a:pPr>
            <a:r>
              <a:rPr lang="fr-FR" dirty="0">
                <a:latin typeface="Gill Sans MT" panose="020B0502020104020203" pitchFamily="34" charset="0"/>
              </a:rPr>
              <a:t>Le FCTVA devrait baisser en 2023 par rapport en 2022,</a:t>
            </a:r>
          </a:p>
          <a:p>
            <a:pPr algn="just">
              <a:buFontTx/>
              <a:buChar char="-"/>
            </a:pPr>
            <a:r>
              <a:rPr lang="fr-FR" dirty="0">
                <a:latin typeface="Gill Sans MT" panose="020B0502020104020203" pitchFamily="34" charset="0"/>
              </a:rPr>
              <a:t>L’inscription d’un emprunt maitrisé pour réaliser des investissements indispensables (1,5 M€).</a:t>
            </a:r>
          </a:p>
        </p:txBody>
      </p:sp>
    </p:spTree>
    <p:extLst>
      <p:ext uri="{BB962C8B-B14F-4D97-AF65-F5344CB8AC3E}">
        <p14:creationId xmlns:p14="http://schemas.microsoft.com/office/powerpoint/2010/main" val="283404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 </a:t>
            </a:r>
            <a:br>
              <a:rPr lang="fr-FR" sz="3600" dirty="0">
                <a:latin typeface="Gill Sans MT" panose="020B0502020104020203" pitchFamily="34" charset="0"/>
              </a:rPr>
            </a:br>
            <a:r>
              <a:rPr lang="fr-FR" sz="3600" dirty="0">
                <a:latin typeface="Gill Sans MT" panose="020B0502020104020203" pitchFamily="34" charset="0"/>
              </a:rPr>
              <a:t>investissement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23</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1859981"/>
            <a:ext cx="11444958" cy="4595758"/>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r>
              <a:rPr lang="fr-FR" sz="2400" b="1" u="sng" dirty="0">
                <a:solidFill>
                  <a:srgbClr val="0070C0"/>
                </a:solidFill>
                <a:latin typeface="Gill Sans MT" panose="020B0502020104020203" pitchFamily="34" charset="0"/>
              </a:rPr>
              <a:t>2/ Dépenses </a:t>
            </a:r>
            <a:r>
              <a:rPr lang="fr-FR" sz="2400" b="1" u="sng" dirty="0">
                <a:latin typeface="Gill Sans MT" panose="020B0502020104020203" pitchFamily="34" charset="0"/>
              </a:rPr>
              <a:t>: </a:t>
            </a:r>
          </a:p>
          <a:p>
            <a:pPr marL="0" indent="0" algn="just">
              <a:buNone/>
            </a:pPr>
            <a:endParaRPr lang="fr-FR" sz="2400" dirty="0">
              <a:latin typeface="Gill Sans MT" panose="020B0502020104020203" pitchFamily="34" charset="0"/>
            </a:endParaRPr>
          </a:p>
          <a:p>
            <a:pPr algn="just">
              <a:buFontTx/>
              <a:buChar char="-"/>
            </a:pPr>
            <a:r>
              <a:rPr lang="fr-FR" dirty="0">
                <a:latin typeface="Gill Sans MT" panose="020B0502020104020203" pitchFamily="34" charset="0"/>
              </a:rPr>
              <a:t>Un plan de sobriété énergétique pour tenir compte de la crise énergétique et de l’inflation (814 K€),</a:t>
            </a:r>
          </a:p>
          <a:p>
            <a:pPr algn="just">
              <a:buFontTx/>
              <a:buChar char="-"/>
            </a:pPr>
            <a:r>
              <a:rPr lang="fr-FR" dirty="0">
                <a:latin typeface="Gill Sans MT" panose="020B0502020104020203" pitchFamily="34" charset="0"/>
              </a:rPr>
              <a:t>L’entretien du patrimoine avec un peu plus d’1 M€,</a:t>
            </a:r>
          </a:p>
          <a:p>
            <a:pPr algn="just">
              <a:buFontTx/>
              <a:buChar char="-"/>
            </a:pPr>
            <a:r>
              <a:rPr lang="fr-FR" dirty="0">
                <a:latin typeface="Gill Sans MT" panose="020B0502020104020203" pitchFamily="34" charset="0"/>
              </a:rPr>
              <a:t>Des projets pour environ 1,3 M€ comme la seconde phase de la réhabilitation de l’école Anne Frank, la réhabilitation du CTM, la réfection des cours d’école et la création d’équipements de proximité dans les quartiers</a:t>
            </a:r>
          </a:p>
        </p:txBody>
      </p:sp>
    </p:spTree>
    <p:extLst>
      <p:ext uri="{BB962C8B-B14F-4D97-AF65-F5344CB8AC3E}">
        <p14:creationId xmlns:p14="http://schemas.microsoft.com/office/powerpoint/2010/main" val="1728805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 </a:t>
            </a:r>
            <a:br>
              <a:rPr lang="fr-FR" sz="3600" dirty="0">
                <a:latin typeface="Gill Sans MT" panose="020B0502020104020203" pitchFamily="34" charset="0"/>
              </a:rPr>
            </a:br>
            <a:r>
              <a:rPr lang="fr-FR" sz="2600" dirty="0">
                <a:latin typeface="Gill Sans MT" panose="020B0502020104020203" pitchFamily="34" charset="0"/>
              </a:rPr>
              <a:t>investissement - Plan Pluriannuel d’Investissements (PPI)</a:t>
            </a:r>
            <a:endParaRPr lang="fr-FR" sz="2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24</a:t>
            </a:fld>
            <a:endParaRPr lang="fr-FR" noProof="0" dirty="0"/>
          </a:p>
        </p:txBody>
      </p:sp>
      <p:graphicFrame>
        <p:nvGraphicFramePr>
          <p:cNvPr id="5" name="Tableau 4">
            <a:extLst>
              <a:ext uri="{FF2B5EF4-FFF2-40B4-BE49-F238E27FC236}">
                <a16:creationId xmlns:a16="http://schemas.microsoft.com/office/drawing/2014/main" id="{048543EE-594F-1A06-756C-EEB631E3F19B}"/>
              </a:ext>
            </a:extLst>
          </p:cNvPr>
          <p:cNvGraphicFramePr>
            <a:graphicFrameLocks noGrp="1"/>
          </p:cNvGraphicFramePr>
          <p:nvPr>
            <p:extLst>
              <p:ext uri="{D42A27DB-BD31-4B8C-83A1-F6EECF244321}">
                <p14:modId xmlns:p14="http://schemas.microsoft.com/office/powerpoint/2010/main" val="318869380"/>
              </p:ext>
            </p:extLst>
          </p:nvPr>
        </p:nvGraphicFramePr>
        <p:xfrm>
          <a:off x="420416" y="1860337"/>
          <a:ext cx="10583915" cy="4894668"/>
        </p:xfrm>
        <a:graphic>
          <a:graphicData uri="http://schemas.openxmlformats.org/drawingml/2006/table">
            <a:tbl>
              <a:tblPr firstRow="1" firstCol="1" bandRow="1">
                <a:tableStyleId>{5C22544A-7EE6-4342-B048-85BDC9FD1C3A}</a:tableStyleId>
              </a:tblPr>
              <a:tblGrid>
                <a:gridCol w="3301407">
                  <a:extLst>
                    <a:ext uri="{9D8B030D-6E8A-4147-A177-3AD203B41FA5}">
                      <a16:colId xmlns:a16="http://schemas.microsoft.com/office/drawing/2014/main" val="2893647256"/>
                    </a:ext>
                  </a:extLst>
                </a:gridCol>
                <a:gridCol w="1820627">
                  <a:extLst>
                    <a:ext uri="{9D8B030D-6E8A-4147-A177-3AD203B41FA5}">
                      <a16:colId xmlns:a16="http://schemas.microsoft.com/office/drawing/2014/main" val="629290773"/>
                    </a:ext>
                  </a:extLst>
                </a:gridCol>
                <a:gridCol w="1820627">
                  <a:extLst>
                    <a:ext uri="{9D8B030D-6E8A-4147-A177-3AD203B41FA5}">
                      <a16:colId xmlns:a16="http://schemas.microsoft.com/office/drawing/2014/main" val="1102966629"/>
                    </a:ext>
                  </a:extLst>
                </a:gridCol>
                <a:gridCol w="1820627">
                  <a:extLst>
                    <a:ext uri="{9D8B030D-6E8A-4147-A177-3AD203B41FA5}">
                      <a16:colId xmlns:a16="http://schemas.microsoft.com/office/drawing/2014/main" val="3052341852"/>
                    </a:ext>
                  </a:extLst>
                </a:gridCol>
                <a:gridCol w="1820627">
                  <a:extLst>
                    <a:ext uri="{9D8B030D-6E8A-4147-A177-3AD203B41FA5}">
                      <a16:colId xmlns:a16="http://schemas.microsoft.com/office/drawing/2014/main" val="1837997730"/>
                    </a:ext>
                  </a:extLst>
                </a:gridCol>
              </a:tblGrid>
              <a:tr h="407889">
                <a:tc>
                  <a:txBody>
                    <a:bodyPr/>
                    <a:lstStyle/>
                    <a:p>
                      <a:pPr algn="l">
                        <a:lnSpc>
                          <a:spcPct val="107000"/>
                        </a:lnSpc>
                        <a:spcAft>
                          <a:spcPts val="800"/>
                        </a:spcAft>
                      </a:pPr>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800"/>
                        </a:spcAft>
                      </a:pPr>
                      <a:r>
                        <a:rPr lang="fr-FR" sz="1800" b="1" dirty="0">
                          <a:effectLst/>
                        </a:rPr>
                        <a:t>2023</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800" b="1" dirty="0">
                          <a:effectLst/>
                        </a:rPr>
                        <a:t>2024</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800" b="1" dirty="0">
                          <a:effectLst/>
                        </a:rPr>
                        <a:t>2025</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1800" b="1" dirty="0">
                          <a:effectLst/>
                        </a:rPr>
                        <a:t>2026</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2963785"/>
                  </a:ext>
                </a:extLst>
              </a:tr>
              <a:tr h="407889">
                <a:tc>
                  <a:txBody>
                    <a:bodyPr/>
                    <a:lstStyle/>
                    <a:p>
                      <a:pPr algn="l">
                        <a:lnSpc>
                          <a:spcPct val="107000"/>
                        </a:lnSpc>
                        <a:spcAft>
                          <a:spcPts val="800"/>
                        </a:spcAft>
                      </a:pPr>
                      <a:r>
                        <a:rPr lang="fr-FR" sz="1800" dirty="0">
                          <a:effectLst/>
                        </a:rPr>
                        <a:t>Réhabilitation du Patrimoine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1 171 700 €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655 000 €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400 000 €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50 000 €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63213784"/>
                  </a:ext>
                </a:extLst>
              </a:tr>
              <a:tr h="407889">
                <a:tc>
                  <a:txBody>
                    <a:bodyPr/>
                    <a:lstStyle/>
                    <a:p>
                      <a:pPr algn="l">
                        <a:lnSpc>
                          <a:spcPct val="107000"/>
                        </a:lnSpc>
                        <a:spcAft>
                          <a:spcPts val="800"/>
                        </a:spcAft>
                      </a:pPr>
                      <a:r>
                        <a:rPr lang="fr-FR" sz="1800" dirty="0">
                          <a:effectLst/>
                        </a:rPr>
                        <a:t>Grands projets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501 000 €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1 645 000 €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915 000 €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9400820"/>
                  </a:ext>
                </a:extLst>
              </a:tr>
              <a:tr h="407889">
                <a:tc>
                  <a:txBody>
                    <a:bodyPr/>
                    <a:lstStyle/>
                    <a:p>
                      <a:pPr algn="r">
                        <a:lnSpc>
                          <a:spcPct val="107000"/>
                        </a:lnSpc>
                        <a:spcAft>
                          <a:spcPts val="800"/>
                        </a:spcAft>
                      </a:pPr>
                      <a:r>
                        <a:rPr lang="fr-FR" sz="1800" dirty="0">
                          <a:effectLst/>
                        </a:rPr>
                        <a:t>Pôle Commercial</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151 000 €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400 000 €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250 000 €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217716547"/>
                  </a:ext>
                </a:extLst>
              </a:tr>
              <a:tr h="407889">
                <a:tc>
                  <a:txBody>
                    <a:bodyPr/>
                    <a:lstStyle/>
                    <a:p>
                      <a:pPr algn="r">
                        <a:lnSpc>
                          <a:spcPct val="107000"/>
                        </a:lnSpc>
                        <a:spcAft>
                          <a:spcPts val="800"/>
                        </a:spcAft>
                      </a:pPr>
                      <a:r>
                        <a:rPr lang="fr-FR" sz="1800" dirty="0">
                          <a:effectLst/>
                        </a:rPr>
                        <a:t>Pôle Culturel</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350 000 €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2 000 000 €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20335328"/>
                  </a:ext>
                </a:extLst>
              </a:tr>
              <a:tr h="407889">
                <a:tc>
                  <a:txBody>
                    <a:bodyPr/>
                    <a:lstStyle/>
                    <a:p>
                      <a:pPr algn="r">
                        <a:lnSpc>
                          <a:spcPct val="107000"/>
                        </a:lnSpc>
                        <a:spcAft>
                          <a:spcPts val="800"/>
                        </a:spcAft>
                      </a:pPr>
                      <a:r>
                        <a:rPr lang="fr-FR" sz="1800" dirty="0">
                          <a:effectLst/>
                        </a:rPr>
                        <a:t>Pôle Sportif</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550 000 €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31346337"/>
                  </a:ext>
                </a:extLst>
              </a:tr>
              <a:tr h="407889">
                <a:tc>
                  <a:txBody>
                    <a:bodyPr/>
                    <a:lstStyle/>
                    <a:p>
                      <a:pPr algn="r">
                        <a:lnSpc>
                          <a:spcPct val="107000"/>
                        </a:lnSpc>
                        <a:spcAft>
                          <a:spcPts val="800"/>
                        </a:spcAft>
                      </a:pPr>
                      <a:r>
                        <a:rPr lang="fr-FR" sz="1800" dirty="0">
                          <a:effectLst/>
                        </a:rPr>
                        <a:t>Maison des Jeunes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35 000 €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30 000 €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49558282"/>
                  </a:ext>
                </a:extLst>
              </a:tr>
              <a:tr h="407889">
                <a:tc>
                  <a:txBody>
                    <a:bodyPr/>
                    <a:lstStyle/>
                    <a:p>
                      <a:pPr algn="l">
                        <a:lnSpc>
                          <a:spcPct val="107000"/>
                        </a:lnSpc>
                        <a:spcAft>
                          <a:spcPts val="800"/>
                        </a:spcAft>
                      </a:pPr>
                      <a:r>
                        <a:rPr lang="fr-FR" sz="1800" dirty="0">
                          <a:effectLst/>
                        </a:rPr>
                        <a:t>Equipements de proximité</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100 000 €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200 000 €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200 000 €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50 000 €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915712322"/>
                  </a:ext>
                </a:extLst>
              </a:tr>
              <a:tr h="407889">
                <a:tc>
                  <a:txBody>
                    <a:bodyPr/>
                    <a:lstStyle/>
                    <a:p>
                      <a:pPr algn="l">
                        <a:lnSpc>
                          <a:spcPct val="107000"/>
                        </a:lnSpc>
                        <a:spcAft>
                          <a:spcPts val="800"/>
                        </a:spcAft>
                      </a:pPr>
                      <a:r>
                        <a:rPr lang="fr-FR" sz="1800" dirty="0">
                          <a:effectLst/>
                        </a:rPr>
                        <a:t>Mise en sécurité des bâtiments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130 000 €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199 500 €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53 000 €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38 500,00 €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57814264"/>
                  </a:ext>
                </a:extLst>
              </a:tr>
              <a:tr h="407889">
                <a:tc>
                  <a:txBody>
                    <a:bodyPr/>
                    <a:lstStyle/>
                    <a:p>
                      <a:pPr algn="l">
                        <a:lnSpc>
                          <a:spcPct val="107000"/>
                        </a:lnSpc>
                        <a:spcAft>
                          <a:spcPts val="800"/>
                        </a:spcAft>
                      </a:pPr>
                      <a:r>
                        <a:rPr lang="fr-FR" sz="1800" dirty="0">
                          <a:effectLst/>
                        </a:rPr>
                        <a:t>Travaux voirie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344 870 €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372 000 €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405 000 €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297 000</a:t>
                      </a:r>
                      <a:r>
                        <a:rPr lang="fr-FR" sz="2000" b="1" baseline="0" dirty="0">
                          <a:effectLst/>
                        </a:rPr>
                        <a:t> </a:t>
                      </a:r>
                      <a:r>
                        <a:rPr lang="fr-FR" sz="2000" b="1" dirty="0">
                          <a:effectLst/>
                        </a:rPr>
                        <a:t>€</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37296338"/>
                  </a:ext>
                </a:extLst>
              </a:tr>
              <a:tr h="407889">
                <a:tc>
                  <a:txBody>
                    <a:bodyPr/>
                    <a:lstStyle/>
                    <a:p>
                      <a:pPr algn="l">
                        <a:lnSpc>
                          <a:spcPct val="107000"/>
                        </a:lnSpc>
                        <a:spcAft>
                          <a:spcPts val="800"/>
                        </a:spcAft>
                      </a:pPr>
                      <a:r>
                        <a:rPr lang="fr-FR" sz="1800" dirty="0">
                          <a:effectLst/>
                        </a:rPr>
                        <a:t>Sobriété énergétique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813 500 €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13992975"/>
                  </a:ext>
                </a:extLst>
              </a:tr>
              <a:tr h="407889">
                <a:tc>
                  <a:txBody>
                    <a:bodyPr/>
                    <a:lstStyle/>
                    <a:p>
                      <a:pPr algn="l">
                        <a:lnSpc>
                          <a:spcPct val="107000"/>
                        </a:lnSpc>
                        <a:spcAft>
                          <a:spcPts val="800"/>
                        </a:spcAft>
                      </a:pPr>
                      <a:r>
                        <a:rPr lang="fr-FR" sz="1800" dirty="0">
                          <a:effectLst/>
                        </a:rPr>
                        <a:t>Vidéoprotection</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50 000 €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fr-FR" sz="2000" b="1" dirty="0">
                          <a:effectLst/>
                        </a:rPr>
                        <a:t>50 000 €</a:t>
                      </a: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endParaRPr lang="fr-FR" sz="20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84265088"/>
                  </a:ext>
                </a:extLst>
              </a:tr>
            </a:tbl>
          </a:graphicData>
        </a:graphic>
      </p:graphicFrame>
    </p:spTree>
    <p:extLst>
      <p:ext uri="{BB962C8B-B14F-4D97-AF65-F5344CB8AC3E}">
        <p14:creationId xmlns:p14="http://schemas.microsoft.com/office/powerpoint/2010/main" val="3359182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1800" dirty="0">
                <a:latin typeface="Gill Sans MT" panose="020B0502020104020203" pitchFamily="34" charset="0"/>
              </a:rPr>
              <a:t>orientations budgétaires 2023 </a:t>
            </a:r>
            <a:br>
              <a:rPr lang="fr-FR" sz="3600" dirty="0">
                <a:latin typeface="Gill Sans MT" panose="020B0502020104020203" pitchFamily="34" charset="0"/>
              </a:rPr>
            </a:br>
            <a:r>
              <a:rPr lang="fr-FR" sz="3600" dirty="0">
                <a:latin typeface="Gill Sans MT" panose="020B0502020104020203" pitchFamily="34" charset="0"/>
              </a:rPr>
              <a:t>investissement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25</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353733"/>
            <a:ext cx="11444958" cy="4102006"/>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r>
              <a:rPr lang="fr-FR" sz="2400" dirty="0">
                <a:latin typeface="Gill Sans MT" panose="020B0502020104020203" pitchFamily="34" charset="0"/>
              </a:rPr>
              <a:t>L’endettement : une dette soutenable et maitrisée avec un taux qui se maintiendrait au même niveau que pour celui annoncé en 2022 soit un peu plus de 5 ans. </a:t>
            </a:r>
          </a:p>
          <a:p>
            <a:pPr marL="0" indent="0" algn="just">
              <a:buNone/>
            </a:pPr>
            <a:endParaRPr lang="fr-FR" sz="2400" dirty="0">
              <a:latin typeface="Gill Sans MT" panose="020B0502020104020203" pitchFamily="34" charset="0"/>
            </a:endParaRPr>
          </a:p>
          <a:p>
            <a:pPr marL="0" indent="0" algn="just">
              <a:buNone/>
            </a:pPr>
            <a:r>
              <a:rPr lang="fr-FR" sz="2400" dirty="0">
                <a:latin typeface="Gill Sans MT" panose="020B0502020104020203" pitchFamily="34" charset="0"/>
              </a:rPr>
              <a:t>Une dette sécurisée selon la charte de bonne conduite (dite charte de </a:t>
            </a:r>
            <a:r>
              <a:rPr lang="fr-FR" sz="2400" dirty="0" err="1">
                <a:latin typeface="Gill Sans MT" panose="020B0502020104020203" pitchFamily="34" charset="0"/>
              </a:rPr>
              <a:t>Gissler</a:t>
            </a:r>
            <a:r>
              <a:rPr lang="fr-FR" sz="2400" dirty="0">
                <a:latin typeface="Gill Sans MT" panose="020B0502020104020203" pitchFamily="34" charset="0"/>
              </a:rPr>
              <a:t>). </a:t>
            </a:r>
            <a:br>
              <a:rPr lang="fr-FR" sz="2400" dirty="0">
                <a:latin typeface="Gill Sans MT" panose="020B0502020104020203" pitchFamily="34" charset="0"/>
              </a:rPr>
            </a:br>
            <a:r>
              <a:rPr lang="fr-FR" sz="2400" b="1" dirty="0">
                <a:latin typeface="Gill Sans MT" panose="020B0502020104020203" pitchFamily="34" charset="0"/>
              </a:rPr>
              <a:t>100 % de la dette présente un risque A1 considéré comme le plus faible</a:t>
            </a:r>
          </a:p>
          <a:p>
            <a:pPr algn="just">
              <a:buFontTx/>
              <a:buChar char="-"/>
            </a:pPr>
            <a:endParaRPr lang="fr-FR" sz="2400" dirty="0">
              <a:latin typeface="Gill Sans MT" panose="020B0502020104020203" pitchFamily="34" charset="0"/>
            </a:endParaRPr>
          </a:p>
        </p:txBody>
      </p:sp>
    </p:spTree>
    <p:extLst>
      <p:ext uri="{BB962C8B-B14F-4D97-AF65-F5344CB8AC3E}">
        <p14:creationId xmlns:p14="http://schemas.microsoft.com/office/powerpoint/2010/main" val="210565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964013"/>
            <a:ext cx="11501564" cy="816508"/>
          </a:xfrm>
        </p:spPr>
        <p:txBody>
          <a:bodyPr/>
          <a:lstStyle/>
          <a:p>
            <a:r>
              <a:rPr lang="fr-FR" sz="3600" dirty="0">
                <a:latin typeface="Gill Sans MT" panose="020B0502020104020203" pitchFamily="34" charset="0"/>
              </a:rPr>
              <a:t>orientations budgétaires 2023 </a:t>
            </a:r>
            <a:endParaRPr lang="fr-FR" sz="2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26</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1859981"/>
            <a:ext cx="11444958" cy="4595758"/>
          </a:xfrm>
        </p:spPr>
        <p:txBody>
          <a:bodyPr>
            <a:noAutofit/>
          </a:bodyPr>
          <a:lstStyle/>
          <a:p>
            <a:pPr marL="0" indent="0" algn="just">
              <a:buNone/>
            </a:pPr>
            <a:r>
              <a:rPr lang="fr-FR" b="1" u="sng" dirty="0">
                <a:solidFill>
                  <a:srgbClr val="0070C0"/>
                </a:solidFill>
                <a:latin typeface="Gill Sans MT" panose="020B0502020104020203" pitchFamily="34" charset="0"/>
              </a:rPr>
              <a:t>Conclusion </a:t>
            </a:r>
            <a:r>
              <a:rPr lang="fr-FR" b="1" u="sng" dirty="0">
                <a:latin typeface="Gill Sans MT" panose="020B0502020104020203" pitchFamily="34" charset="0"/>
              </a:rPr>
              <a:t>: </a:t>
            </a:r>
          </a:p>
          <a:p>
            <a:pPr marL="0" indent="0" algn="just">
              <a:buNone/>
            </a:pPr>
            <a:endParaRPr lang="fr-FR" sz="700" b="1" dirty="0">
              <a:latin typeface="Gill Sans MT" panose="020B0502020104020203" pitchFamily="34" charset="0"/>
            </a:endParaRPr>
          </a:p>
          <a:p>
            <a:pPr algn="just">
              <a:buFontTx/>
              <a:buChar char="-"/>
            </a:pPr>
            <a:r>
              <a:rPr lang="fr-FR" dirty="0">
                <a:latin typeface="Gill Sans MT" panose="020B0502020104020203" pitchFamily="34" charset="0"/>
              </a:rPr>
              <a:t>Pas d’augmentation des taux d’imposition communaux.</a:t>
            </a:r>
          </a:p>
          <a:p>
            <a:pPr algn="just">
              <a:buFontTx/>
              <a:buChar char="-"/>
            </a:pPr>
            <a:r>
              <a:rPr lang="fr-FR" dirty="0">
                <a:latin typeface="Gill Sans MT" panose="020B0502020104020203" pitchFamily="34" charset="0"/>
              </a:rPr>
              <a:t>Pas d’augmentation des tarifs du périscolaire.</a:t>
            </a:r>
          </a:p>
          <a:p>
            <a:pPr algn="just">
              <a:buFontTx/>
              <a:buChar char="-"/>
            </a:pPr>
            <a:r>
              <a:rPr lang="fr-FR" dirty="0">
                <a:solidFill>
                  <a:srgbClr val="0070C0"/>
                </a:solidFill>
                <a:latin typeface="Gill Sans MT" panose="020B0502020104020203" pitchFamily="34" charset="0"/>
              </a:rPr>
              <a:t>Assurer la transition écologique.</a:t>
            </a:r>
            <a:endParaRPr lang="fr-FR" dirty="0">
              <a:latin typeface="Gill Sans MT" panose="020B0502020104020203" pitchFamily="34" charset="0"/>
            </a:endParaRPr>
          </a:p>
          <a:p>
            <a:pPr algn="just">
              <a:buFontTx/>
              <a:buChar char="-"/>
            </a:pPr>
            <a:r>
              <a:rPr lang="fr-FR" dirty="0">
                <a:latin typeface="Gill Sans MT" panose="020B0502020104020203" pitchFamily="34" charset="0"/>
              </a:rPr>
              <a:t>Préserver notre capacité d’autofinancement en maintenant la qualité du service public rendu aux Saint-</a:t>
            </a:r>
            <a:r>
              <a:rPr lang="fr-FR" dirty="0" err="1">
                <a:latin typeface="Gill Sans MT" panose="020B0502020104020203" pitchFamily="34" charset="0"/>
              </a:rPr>
              <a:t>Perreyens</a:t>
            </a:r>
            <a:r>
              <a:rPr lang="fr-FR" dirty="0">
                <a:latin typeface="Gill Sans MT" panose="020B0502020104020203" pitchFamily="34" charset="0"/>
              </a:rPr>
              <a:t>.</a:t>
            </a:r>
          </a:p>
          <a:p>
            <a:pPr algn="just">
              <a:buFontTx/>
              <a:buChar char="-"/>
            </a:pPr>
            <a:r>
              <a:rPr lang="fr-FR" dirty="0">
                <a:latin typeface="Gill Sans MT" panose="020B0502020104020203" pitchFamily="34" charset="0"/>
              </a:rPr>
              <a:t>Développer notre programme d’investissements nécessaire à l’entretien de notre patrimoine communal vers une plus grande soutenabilité environnementale.</a:t>
            </a:r>
          </a:p>
        </p:txBody>
      </p:sp>
    </p:spTree>
    <p:extLst>
      <p:ext uri="{BB962C8B-B14F-4D97-AF65-F5344CB8AC3E}">
        <p14:creationId xmlns:p14="http://schemas.microsoft.com/office/powerpoint/2010/main" val="220507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27</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Autofit/>
          </a:bodyPr>
          <a:lstStyle/>
          <a:p>
            <a:r>
              <a:rPr lang="fr-FR" sz="2400" dirty="0">
                <a:latin typeface="Gill Sans MT" panose="020B0502020104020203" pitchFamily="34" charset="0"/>
              </a:rPr>
              <a:t>PRESENTATION de</a:t>
            </a:r>
            <a:br>
              <a:rPr lang="fr-FR" sz="4400" dirty="0">
                <a:latin typeface="Gill Sans MT" panose="020B0502020104020203" pitchFamily="34" charset="0"/>
              </a:rPr>
            </a:br>
            <a:r>
              <a:rPr lang="fr-FR" sz="4400" dirty="0">
                <a:latin typeface="Gill Sans MT" panose="020B0502020104020203" pitchFamily="34" charset="0"/>
              </a:rPr>
              <a:t>La section de </a:t>
            </a:r>
            <a:br>
              <a:rPr lang="fr-FR" sz="4400" dirty="0">
                <a:latin typeface="Gill Sans MT" panose="020B0502020104020203" pitchFamily="34" charset="0"/>
              </a:rPr>
            </a:br>
            <a:r>
              <a:rPr lang="fr-FR" sz="4400" dirty="0">
                <a:latin typeface="Gill Sans MT" panose="020B0502020104020203" pitchFamily="34" charset="0"/>
              </a:rPr>
              <a:t>fonctionnement</a:t>
            </a:r>
            <a:endParaRPr lang="fr-FR" sz="4400" dirty="0"/>
          </a:p>
        </p:txBody>
      </p:sp>
    </p:spTree>
    <p:extLst>
      <p:ext uri="{BB962C8B-B14F-4D97-AF65-F5344CB8AC3E}">
        <p14:creationId xmlns:p14="http://schemas.microsoft.com/office/powerpoint/2010/main" val="179557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62126" y="214894"/>
            <a:ext cx="9949382" cy="816508"/>
          </a:xfrm>
        </p:spPr>
        <p:txBody>
          <a:bodyPr/>
          <a:lstStyle/>
          <a:p>
            <a:r>
              <a:rPr lang="fr-FR" sz="1800" dirty="0">
                <a:latin typeface="Gill Sans MT" panose="020B0502020104020203" pitchFamily="34" charset="0"/>
              </a:rPr>
              <a:t>RETROSPECTIVES 2019-2021 BUDGET 2022</a:t>
            </a:r>
            <a:br>
              <a:rPr lang="fr-FR" sz="3600" dirty="0">
                <a:latin typeface="Gill Sans MT" panose="020B0502020104020203" pitchFamily="34" charset="0"/>
              </a:rPr>
            </a:br>
            <a:r>
              <a:rPr lang="fr-FR" sz="3600" dirty="0" err="1">
                <a:latin typeface="Gill Sans MT" panose="020B0502020104020203" pitchFamily="34" charset="0"/>
              </a:rPr>
              <a:t>FONCTIONNEMENt</a:t>
            </a:r>
            <a:r>
              <a:rPr lang="fr-FR" sz="3600" dirty="0">
                <a:latin typeface="Gill Sans MT" panose="020B0502020104020203" pitchFamily="34" charset="0"/>
              </a:rPr>
              <a:t> 		LES RECETTES</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28</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353733"/>
            <a:ext cx="11444958" cy="4102006"/>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endParaRPr lang="fr-FR" sz="2400" dirty="0">
              <a:latin typeface="Gill Sans MT" panose="020B0502020104020203" pitchFamily="34" charset="0"/>
            </a:endParaRPr>
          </a:p>
        </p:txBody>
      </p:sp>
      <p:graphicFrame>
        <p:nvGraphicFramePr>
          <p:cNvPr id="3" name="Tableau 2">
            <a:extLst>
              <a:ext uri="{FF2B5EF4-FFF2-40B4-BE49-F238E27FC236}">
                <a16:creationId xmlns:a16="http://schemas.microsoft.com/office/drawing/2014/main" id="{1FA31EF8-1162-D4EE-8924-B4B6E150C5A6}"/>
              </a:ext>
            </a:extLst>
          </p:cNvPr>
          <p:cNvGraphicFramePr>
            <a:graphicFrameLocks noGrp="1"/>
          </p:cNvGraphicFramePr>
          <p:nvPr>
            <p:extLst>
              <p:ext uri="{D42A27DB-BD31-4B8C-83A1-F6EECF244321}">
                <p14:modId xmlns:p14="http://schemas.microsoft.com/office/powerpoint/2010/main" val="3304568992"/>
              </p:ext>
            </p:extLst>
          </p:nvPr>
        </p:nvGraphicFramePr>
        <p:xfrm>
          <a:off x="312234" y="1672682"/>
          <a:ext cx="11051461" cy="4360127"/>
        </p:xfrm>
        <a:graphic>
          <a:graphicData uri="http://schemas.openxmlformats.org/drawingml/2006/table">
            <a:tbl>
              <a:tblPr/>
              <a:tblGrid>
                <a:gridCol w="3375090">
                  <a:extLst>
                    <a:ext uri="{9D8B030D-6E8A-4147-A177-3AD203B41FA5}">
                      <a16:colId xmlns:a16="http://schemas.microsoft.com/office/drawing/2014/main" val="1460738889"/>
                    </a:ext>
                  </a:extLst>
                </a:gridCol>
                <a:gridCol w="1114565">
                  <a:extLst>
                    <a:ext uri="{9D8B030D-6E8A-4147-A177-3AD203B41FA5}">
                      <a16:colId xmlns:a16="http://schemas.microsoft.com/office/drawing/2014/main" val="3586067164"/>
                    </a:ext>
                  </a:extLst>
                </a:gridCol>
                <a:gridCol w="1067471">
                  <a:extLst>
                    <a:ext uri="{9D8B030D-6E8A-4147-A177-3AD203B41FA5}">
                      <a16:colId xmlns:a16="http://schemas.microsoft.com/office/drawing/2014/main" val="715724109"/>
                    </a:ext>
                  </a:extLst>
                </a:gridCol>
                <a:gridCol w="1098867">
                  <a:extLst>
                    <a:ext uri="{9D8B030D-6E8A-4147-A177-3AD203B41FA5}">
                      <a16:colId xmlns:a16="http://schemas.microsoft.com/office/drawing/2014/main" val="2419857005"/>
                    </a:ext>
                  </a:extLst>
                </a:gridCol>
                <a:gridCol w="1098867">
                  <a:extLst>
                    <a:ext uri="{9D8B030D-6E8A-4147-A177-3AD203B41FA5}">
                      <a16:colId xmlns:a16="http://schemas.microsoft.com/office/drawing/2014/main" val="2461389741"/>
                    </a:ext>
                  </a:extLst>
                </a:gridCol>
                <a:gridCol w="1098867">
                  <a:extLst>
                    <a:ext uri="{9D8B030D-6E8A-4147-A177-3AD203B41FA5}">
                      <a16:colId xmlns:a16="http://schemas.microsoft.com/office/drawing/2014/main" val="2711603711"/>
                    </a:ext>
                  </a:extLst>
                </a:gridCol>
                <a:gridCol w="1098867">
                  <a:extLst>
                    <a:ext uri="{9D8B030D-6E8A-4147-A177-3AD203B41FA5}">
                      <a16:colId xmlns:a16="http://schemas.microsoft.com/office/drawing/2014/main" val="109893803"/>
                    </a:ext>
                  </a:extLst>
                </a:gridCol>
                <a:gridCol w="1098867">
                  <a:extLst>
                    <a:ext uri="{9D8B030D-6E8A-4147-A177-3AD203B41FA5}">
                      <a16:colId xmlns:a16="http://schemas.microsoft.com/office/drawing/2014/main" val="3046873341"/>
                    </a:ext>
                  </a:extLst>
                </a:gridCol>
              </a:tblGrid>
              <a:tr h="882107">
                <a:tc>
                  <a:txBody>
                    <a:bodyPr/>
                    <a:lstStyle/>
                    <a:p>
                      <a:pPr algn="ctr" fontAlgn="ctr"/>
                      <a:r>
                        <a:rPr lang="fr-FR" sz="1200" b="1" i="0" u="none" strike="noStrike" dirty="0">
                          <a:solidFill>
                            <a:srgbClr val="000000"/>
                          </a:solidFill>
                          <a:effectLst/>
                          <a:latin typeface="Gill Sans MT" panose="020B0502020104020203" pitchFamily="34" charset="0"/>
                        </a:rPr>
                        <a:t>BUDGET GLOBAL DE FONCTIONNEMENT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BUDGET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  Réalisé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BUDGET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  REALISE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  REALISE 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BUDGET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544003709"/>
                  </a:ext>
                </a:extLst>
              </a:tr>
              <a:tr h="289835">
                <a:tc>
                  <a:txBody>
                    <a:bodyPr/>
                    <a:lstStyle/>
                    <a:p>
                      <a:pPr algn="ctr" fontAlgn="ctr"/>
                      <a:r>
                        <a:rPr lang="fr-FR" sz="1200" b="1" i="0" u="none" strike="noStrike">
                          <a:solidFill>
                            <a:srgbClr val="000000"/>
                          </a:solidFill>
                          <a:effectLst/>
                          <a:latin typeface="Gill Sans MT" panose="020B0502020104020203" pitchFamily="34" charset="0"/>
                        </a:rPr>
                        <a:t>RECETTES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51727958"/>
                  </a:ext>
                </a:extLst>
              </a:tr>
              <a:tr h="289835">
                <a:tc>
                  <a:txBody>
                    <a:bodyPr/>
                    <a:lstStyle/>
                    <a:p>
                      <a:pPr algn="l" fontAlgn="ctr"/>
                      <a:r>
                        <a:rPr lang="fr-FR" sz="1200" b="0" i="0" u="none" strike="noStrike">
                          <a:solidFill>
                            <a:srgbClr val="000000"/>
                          </a:solidFill>
                          <a:effectLst/>
                          <a:latin typeface="Gill Sans MT" panose="020B0502020104020203" pitchFamily="34" charset="0"/>
                        </a:rPr>
                        <a:t>002- Solde d'exécution reporté (excédent)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4F81BD"/>
                          </a:solidFill>
                          <a:effectLst/>
                          <a:latin typeface="Gill Sans MT" panose="020B0502020104020203" pitchFamily="34" charset="0"/>
                        </a:rPr>
                        <a:t>2 031 936,69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4F81BD"/>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4F81BD"/>
                          </a:solidFill>
                          <a:effectLst/>
                          <a:latin typeface="Gill Sans MT" panose="020B0502020104020203" pitchFamily="34" charset="0"/>
                        </a:rPr>
                        <a:t>468 095,77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2721451"/>
                  </a:ext>
                </a:extLst>
              </a:tr>
              <a:tr h="289835">
                <a:tc>
                  <a:txBody>
                    <a:bodyPr/>
                    <a:lstStyle/>
                    <a:p>
                      <a:pPr algn="l" fontAlgn="ctr"/>
                      <a:r>
                        <a:rPr lang="fr-FR" sz="1200" b="0" i="0" u="none" strike="noStrike">
                          <a:solidFill>
                            <a:srgbClr val="000000"/>
                          </a:solidFill>
                          <a:effectLst/>
                          <a:latin typeface="Gill Sans MT" panose="020B0502020104020203" pitchFamily="34" charset="0"/>
                        </a:rPr>
                        <a:t>013- Atténuation de charges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177 304,00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123 354,88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182 568,28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182 568,28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32 614,22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37 429,70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55 474,00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7902340"/>
                  </a:ext>
                </a:extLst>
              </a:tr>
              <a:tr h="289835">
                <a:tc>
                  <a:txBody>
                    <a:bodyPr/>
                    <a:lstStyle/>
                    <a:p>
                      <a:pPr algn="l" fontAlgn="ctr"/>
                      <a:r>
                        <a:rPr lang="fr-FR" sz="1200" b="0" i="0" u="none" strike="noStrike">
                          <a:solidFill>
                            <a:srgbClr val="000000"/>
                          </a:solidFill>
                          <a:effectLst/>
                          <a:latin typeface="Gill Sans MT" panose="020B0502020104020203" pitchFamily="34" charset="0"/>
                        </a:rPr>
                        <a:t>042- Opération d'ordre entre section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5 207,00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4 957,00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4279768"/>
                  </a:ext>
                </a:extLst>
              </a:tr>
              <a:tr h="289835">
                <a:tc>
                  <a:txBody>
                    <a:bodyPr/>
                    <a:lstStyle/>
                    <a:p>
                      <a:pPr algn="l" fontAlgn="ctr"/>
                      <a:r>
                        <a:rPr lang="fr-FR" sz="1200" b="0" i="0" u="none" strike="noStrike">
                          <a:solidFill>
                            <a:srgbClr val="000000"/>
                          </a:solidFill>
                          <a:effectLst/>
                          <a:latin typeface="Gill Sans MT" panose="020B0502020104020203" pitchFamily="34" charset="0"/>
                        </a:rPr>
                        <a:t>70 - Produits des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994 529,00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1 030 390,75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702 022,06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702 022,06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984 072,58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887 881,39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1 201 530,00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0004688"/>
                  </a:ext>
                </a:extLst>
              </a:tr>
              <a:tr h="289835">
                <a:tc>
                  <a:txBody>
                    <a:bodyPr/>
                    <a:lstStyle/>
                    <a:p>
                      <a:pPr algn="l" fontAlgn="ctr"/>
                      <a:r>
                        <a:rPr lang="fr-FR" sz="1200" b="0" i="0" u="none" strike="noStrike">
                          <a:solidFill>
                            <a:srgbClr val="000000"/>
                          </a:solidFill>
                          <a:effectLst/>
                          <a:latin typeface="Gill Sans MT" panose="020B0502020104020203" pitchFamily="34" charset="0"/>
                        </a:rPr>
                        <a:t>73- Impôts et taxes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8 348 904,00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8 419 601,42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8 590 826,05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8 526 395,02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10 506 505,59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10 717 727,37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11 030 200,00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296550"/>
                  </a:ext>
                </a:extLst>
              </a:tr>
              <a:tr h="289835">
                <a:tc>
                  <a:txBody>
                    <a:bodyPr/>
                    <a:lstStyle/>
                    <a:p>
                      <a:pPr algn="l" fontAlgn="ctr"/>
                      <a:r>
                        <a:rPr lang="fr-FR" sz="1200" b="0" i="0" u="none" strike="noStrike">
                          <a:solidFill>
                            <a:srgbClr val="000000"/>
                          </a:solidFill>
                          <a:effectLst/>
                          <a:latin typeface="Gill Sans MT" panose="020B0502020104020203" pitchFamily="34" charset="0"/>
                        </a:rPr>
                        <a:t>74- Dotations et Participations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938 788,00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767 186,16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1 390 979,34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1 374 344,86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1 109 145,00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1 184 808,88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966 140,00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2244126"/>
                  </a:ext>
                </a:extLst>
              </a:tr>
              <a:tr h="289835">
                <a:tc>
                  <a:txBody>
                    <a:bodyPr/>
                    <a:lstStyle/>
                    <a:p>
                      <a:pPr algn="l" fontAlgn="ctr"/>
                      <a:r>
                        <a:rPr lang="fr-FR" sz="1200" b="0" i="0" u="none" strike="noStrike">
                          <a:solidFill>
                            <a:srgbClr val="000000"/>
                          </a:solidFill>
                          <a:effectLst/>
                          <a:latin typeface="Gill Sans MT" panose="020B0502020104020203" pitchFamily="34" charset="0"/>
                        </a:rPr>
                        <a:t>75- Autres produits de gestion courante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85 000,00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93 587,95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133 482,66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133 482,66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205 512,00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190 830,82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204 770,00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8881433"/>
                  </a:ext>
                </a:extLst>
              </a:tr>
              <a:tr h="289835">
                <a:tc>
                  <a:txBody>
                    <a:bodyPr/>
                    <a:lstStyle/>
                    <a:p>
                      <a:pPr algn="l" fontAlgn="ctr"/>
                      <a:r>
                        <a:rPr lang="fr-FR" sz="1200" b="0" i="0" u="none" strike="noStrike">
                          <a:solidFill>
                            <a:srgbClr val="000000"/>
                          </a:solidFill>
                          <a:effectLst/>
                          <a:latin typeface="Gill Sans MT" panose="020B0502020104020203" pitchFamily="34" charset="0"/>
                        </a:rPr>
                        <a:t>76- Produits financiers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13 006,62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1163016"/>
                  </a:ext>
                </a:extLst>
              </a:tr>
              <a:tr h="289835">
                <a:tc>
                  <a:txBody>
                    <a:bodyPr/>
                    <a:lstStyle/>
                    <a:p>
                      <a:pPr algn="l" fontAlgn="ctr"/>
                      <a:r>
                        <a:rPr lang="fr-FR" sz="1200" b="0" i="0" u="none" strike="noStrike">
                          <a:solidFill>
                            <a:srgbClr val="000000"/>
                          </a:solidFill>
                          <a:effectLst/>
                          <a:latin typeface="Gill Sans MT" panose="020B0502020104020203" pitchFamily="34" charset="0"/>
                        </a:rPr>
                        <a:t>77- Produits exceptionnels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257 249,98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131 220,12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-119 933,25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222 000,00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199 436,93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377 112,00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1994267"/>
                  </a:ext>
                </a:extLst>
              </a:tr>
              <a:tr h="289835">
                <a:tc>
                  <a:txBody>
                    <a:bodyPr/>
                    <a:lstStyle/>
                    <a:p>
                      <a:pPr algn="l" fontAlgn="ctr"/>
                      <a:r>
                        <a:rPr lang="fr-FR" sz="1200" b="0" i="0" u="none" strike="noStrike">
                          <a:solidFill>
                            <a:srgbClr val="000000"/>
                          </a:solidFill>
                          <a:effectLst/>
                          <a:latin typeface="Gill Sans MT" panose="020B0502020104020203" pitchFamily="34" charset="0"/>
                        </a:rPr>
                        <a:t>77- Reprise de provisions semi-budgétaires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dirty="0">
                          <a:solidFill>
                            <a:srgbClr val="000000"/>
                          </a:solidFill>
                          <a:effectLst/>
                          <a:latin typeface="Gill Sans MT" panose="020B0502020104020203" pitchFamily="34" charset="0"/>
                        </a:rPr>
                        <a:t>160 000,00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0850153"/>
                  </a:ext>
                </a:extLst>
              </a:tr>
              <a:tr h="289835">
                <a:tc>
                  <a:txBody>
                    <a:bodyPr/>
                    <a:lstStyle/>
                    <a:p>
                      <a:pPr algn="l" fontAlgn="ctr"/>
                      <a:r>
                        <a:rPr lang="fr-FR" sz="1200" b="1" i="0" u="none" strike="noStrike">
                          <a:solidFill>
                            <a:srgbClr val="000000"/>
                          </a:solidFill>
                          <a:effectLst/>
                          <a:latin typeface="Gill Sans MT" panose="020B0502020104020203" pitchFamily="34" charset="0"/>
                        </a:rPr>
                        <a:t>TOTAL RECETTES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12 581 668,30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10 709 584,37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11 604 406,70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10 804 085,93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13 065 062,39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13 223 324,22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1200" b="1" i="0" u="none" strike="noStrike" dirty="0">
                          <a:solidFill>
                            <a:srgbClr val="000000"/>
                          </a:solidFill>
                          <a:effectLst/>
                          <a:latin typeface="Gill Sans MT" panose="020B0502020104020203" pitchFamily="34" charset="0"/>
                        </a:rPr>
                        <a:t>14 000 188,00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239647751"/>
                  </a:ext>
                </a:extLst>
              </a:tr>
            </a:tbl>
          </a:graphicData>
        </a:graphic>
      </p:graphicFrame>
      <p:sp>
        <p:nvSpPr>
          <p:cNvPr id="5" name="Flèche : droite 4">
            <a:extLst>
              <a:ext uri="{FF2B5EF4-FFF2-40B4-BE49-F238E27FC236}">
                <a16:creationId xmlns:a16="http://schemas.microsoft.com/office/drawing/2014/main" id="{BA3DBBDD-B819-80AB-79CB-955FC161AF98}"/>
              </a:ext>
            </a:extLst>
          </p:cNvPr>
          <p:cNvSpPr/>
          <p:nvPr/>
        </p:nvSpPr>
        <p:spPr>
          <a:xfrm>
            <a:off x="7237142" y="5467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1097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62126" y="214894"/>
            <a:ext cx="9949382" cy="816508"/>
          </a:xfrm>
        </p:spPr>
        <p:txBody>
          <a:bodyPr/>
          <a:lstStyle/>
          <a:p>
            <a:r>
              <a:rPr lang="fr-FR" sz="1800" dirty="0">
                <a:latin typeface="Gill Sans MT" panose="020B0502020104020203" pitchFamily="34" charset="0"/>
              </a:rPr>
              <a:t>RETROSPECTIVES 2019-2021 BUDGET 2022</a:t>
            </a:r>
            <a:br>
              <a:rPr lang="fr-FR" sz="3600" dirty="0">
                <a:latin typeface="Gill Sans MT" panose="020B0502020104020203" pitchFamily="34" charset="0"/>
              </a:rPr>
            </a:br>
            <a:r>
              <a:rPr lang="fr-FR" sz="3600" dirty="0" err="1">
                <a:latin typeface="Gill Sans MT" panose="020B0502020104020203" pitchFamily="34" charset="0"/>
              </a:rPr>
              <a:t>FONCTIONNEMENt</a:t>
            </a:r>
            <a:r>
              <a:rPr lang="fr-FR" sz="3600" dirty="0">
                <a:latin typeface="Gill Sans MT" panose="020B0502020104020203" pitchFamily="34" charset="0"/>
              </a:rPr>
              <a:t> 		LES DEPENSES</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29</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353733"/>
            <a:ext cx="11444958" cy="4102006"/>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endParaRPr lang="fr-FR" sz="2400" dirty="0">
              <a:latin typeface="Gill Sans MT" panose="020B0502020104020203" pitchFamily="34" charset="0"/>
            </a:endParaRPr>
          </a:p>
        </p:txBody>
      </p:sp>
      <p:sp>
        <p:nvSpPr>
          <p:cNvPr id="5" name="Flèche : droite 4">
            <a:extLst>
              <a:ext uri="{FF2B5EF4-FFF2-40B4-BE49-F238E27FC236}">
                <a16:creationId xmlns:a16="http://schemas.microsoft.com/office/drawing/2014/main" id="{BA3DBBDD-B819-80AB-79CB-955FC161AF98}"/>
              </a:ext>
            </a:extLst>
          </p:cNvPr>
          <p:cNvSpPr/>
          <p:nvPr/>
        </p:nvSpPr>
        <p:spPr>
          <a:xfrm>
            <a:off x="7237142" y="5467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Tableau 7">
            <a:extLst>
              <a:ext uri="{FF2B5EF4-FFF2-40B4-BE49-F238E27FC236}">
                <a16:creationId xmlns:a16="http://schemas.microsoft.com/office/drawing/2014/main" id="{37D2234A-7348-3D87-BB58-38BD056F3018}"/>
              </a:ext>
            </a:extLst>
          </p:cNvPr>
          <p:cNvGraphicFramePr>
            <a:graphicFrameLocks noGrp="1"/>
          </p:cNvGraphicFramePr>
          <p:nvPr>
            <p:extLst>
              <p:ext uri="{D42A27DB-BD31-4B8C-83A1-F6EECF244321}">
                <p14:modId xmlns:p14="http://schemas.microsoft.com/office/powerpoint/2010/main" val="329907203"/>
              </p:ext>
            </p:extLst>
          </p:nvPr>
        </p:nvGraphicFramePr>
        <p:xfrm>
          <a:off x="669072" y="1313640"/>
          <a:ext cx="10694625" cy="4954727"/>
        </p:xfrm>
        <a:graphic>
          <a:graphicData uri="http://schemas.openxmlformats.org/drawingml/2006/table">
            <a:tbl>
              <a:tblPr/>
              <a:tblGrid>
                <a:gridCol w="3266114">
                  <a:extLst>
                    <a:ext uri="{9D8B030D-6E8A-4147-A177-3AD203B41FA5}">
                      <a16:colId xmlns:a16="http://schemas.microsoft.com/office/drawing/2014/main" val="3883974125"/>
                    </a:ext>
                  </a:extLst>
                </a:gridCol>
                <a:gridCol w="1078577">
                  <a:extLst>
                    <a:ext uri="{9D8B030D-6E8A-4147-A177-3AD203B41FA5}">
                      <a16:colId xmlns:a16="http://schemas.microsoft.com/office/drawing/2014/main" val="3932895543"/>
                    </a:ext>
                  </a:extLst>
                </a:gridCol>
                <a:gridCol w="1033004">
                  <a:extLst>
                    <a:ext uri="{9D8B030D-6E8A-4147-A177-3AD203B41FA5}">
                      <a16:colId xmlns:a16="http://schemas.microsoft.com/office/drawing/2014/main" val="2399255506"/>
                    </a:ext>
                  </a:extLst>
                </a:gridCol>
                <a:gridCol w="1063386">
                  <a:extLst>
                    <a:ext uri="{9D8B030D-6E8A-4147-A177-3AD203B41FA5}">
                      <a16:colId xmlns:a16="http://schemas.microsoft.com/office/drawing/2014/main" val="2476767328"/>
                    </a:ext>
                  </a:extLst>
                </a:gridCol>
                <a:gridCol w="1063386">
                  <a:extLst>
                    <a:ext uri="{9D8B030D-6E8A-4147-A177-3AD203B41FA5}">
                      <a16:colId xmlns:a16="http://schemas.microsoft.com/office/drawing/2014/main" val="513875525"/>
                    </a:ext>
                  </a:extLst>
                </a:gridCol>
                <a:gridCol w="1063386">
                  <a:extLst>
                    <a:ext uri="{9D8B030D-6E8A-4147-A177-3AD203B41FA5}">
                      <a16:colId xmlns:a16="http://schemas.microsoft.com/office/drawing/2014/main" val="4255448222"/>
                    </a:ext>
                  </a:extLst>
                </a:gridCol>
                <a:gridCol w="1063386">
                  <a:extLst>
                    <a:ext uri="{9D8B030D-6E8A-4147-A177-3AD203B41FA5}">
                      <a16:colId xmlns:a16="http://schemas.microsoft.com/office/drawing/2014/main" val="4282741033"/>
                    </a:ext>
                  </a:extLst>
                </a:gridCol>
                <a:gridCol w="1063386">
                  <a:extLst>
                    <a:ext uri="{9D8B030D-6E8A-4147-A177-3AD203B41FA5}">
                      <a16:colId xmlns:a16="http://schemas.microsoft.com/office/drawing/2014/main" val="773867274"/>
                    </a:ext>
                  </a:extLst>
                </a:gridCol>
              </a:tblGrid>
              <a:tr h="833729">
                <a:tc>
                  <a:txBody>
                    <a:bodyPr/>
                    <a:lstStyle/>
                    <a:p>
                      <a:pPr algn="ctr" fontAlgn="ctr"/>
                      <a:r>
                        <a:rPr lang="fr-FR" sz="1200" b="1" i="0" u="none" strike="noStrike" dirty="0">
                          <a:solidFill>
                            <a:srgbClr val="000000"/>
                          </a:solidFill>
                          <a:effectLst/>
                          <a:latin typeface="Gill Sans MT" panose="020B0502020104020203" pitchFamily="34" charset="0"/>
                        </a:rPr>
                        <a:t>BUDGET GLOBAL DE FONCTIONNEMENT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dirty="0">
                          <a:solidFill>
                            <a:srgbClr val="000000"/>
                          </a:solidFill>
                          <a:effectLst/>
                          <a:latin typeface="Gill Sans MT" panose="020B0502020104020203" pitchFamily="34" charset="0"/>
                        </a:rPr>
                        <a:t>  Réalisé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dirty="0">
                          <a:solidFill>
                            <a:srgbClr val="000000"/>
                          </a:solidFill>
                          <a:effectLst/>
                          <a:latin typeface="Gill Sans MT" panose="020B0502020104020203" pitchFamily="34" charset="0"/>
                        </a:rPr>
                        <a:t>  REALISE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BUDGET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  REALISE 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BUDGET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515782695"/>
                  </a:ext>
                </a:extLst>
              </a:tr>
              <a:tr h="273939">
                <a:tc>
                  <a:txBody>
                    <a:bodyPr/>
                    <a:lstStyle/>
                    <a:p>
                      <a:pPr algn="ctr" fontAlgn="ctr"/>
                      <a:r>
                        <a:rPr lang="fr-FR" sz="1200" b="1" i="0" u="none" strike="noStrike">
                          <a:solidFill>
                            <a:srgbClr val="000000"/>
                          </a:solidFill>
                          <a:effectLst/>
                          <a:latin typeface="Gill Sans MT" panose="020B0502020104020203" pitchFamily="34" charset="0"/>
                        </a:rPr>
                        <a:t>DEPENSES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1662526"/>
                  </a:ext>
                </a:extLst>
              </a:tr>
              <a:tr h="273939">
                <a:tc>
                  <a:txBody>
                    <a:bodyPr/>
                    <a:lstStyle/>
                    <a:p>
                      <a:pPr algn="l" fontAlgn="ctr"/>
                      <a:r>
                        <a:rPr lang="fr-FR" sz="1200" b="0" i="0" u="none" strike="noStrike">
                          <a:solidFill>
                            <a:srgbClr val="000000"/>
                          </a:solidFill>
                          <a:effectLst/>
                          <a:latin typeface="Gill Sans MT" panose="020B0502020104020203" pitchFamily="34" charset="0"/>
                        </a:rPr>
                        <a:t>002- Solde d'exécution reporté (déficit)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FF0000"/>
                          </a:solidFill>
                          <a:effectLst/>
                          <a:latin typeface="Gill Sans MT" panose="020B0502020104020203" pitchFamily="34" charset="0"/>
                        </a:rPr>
                        <a:t>332 172,00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0199715"/>
                  </a:ext>
                </a:extLst>
              </a:tr>
              <a:tr h="273939">
                <a:tc>
                  <a:txBody>
                    <a:bodyPr/>
                    <a:lstStyle/>
                    <a:p>
                      <a:pPr algn="l" fontAlgn="ctr"/>
                      <a:r>
                        <a:rPr lang="fr-FR" sz="1200" b="0" i="0" u="none" strike="noStrike">
                          <a:solidFill>
                            <a:srgbClr val="000000"/>
                          </a:solidFill>
                          <a:effectLst/>
                          <a:latin typeface="Gill Sans MT" panose="020B0502020104020203" pitchFamily="34" charset="0"/>
                        </a:rPr>
                        <a:t>011- Charges à caractère général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3 471 202,32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3 430 586,66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3 494 624,84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3 494 624,84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4 036 628,84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3 726 568,89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4 462 066,00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71669204"/>
                  </a:ext>
                </a:extLst>
              </a:tr>
              <a:tr h="273939">
                <a:tc>
                  <a:txBody>
                    <a:bodyPr/>
                    <a:lstStyle/>
                    <a:p>
                      <a:pPr algn="l" fontAlgn="ctr"/>
                      <a:r>
                        <a:rPr lang="fr-FR" sz="1200" b="0" i="0" u="none" strike="noStrike">
                          <a:solidFill>
                            <a:srgbClr val="000000"/>
                          </a:solidFill>
                          <a:effectLst/>
                          <a:latin typeface="Gill Sans MT" panose="020B0502020104020203" pitchFamily="34" charset="0"/>
                        </a:rPr>
                        <a:t>012- Frais de personnel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6 094 581,00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5 739 287,51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6 082 178,68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6 082 178,68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6 519 029,15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6 493 549,23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7 095 000,00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18223800"/>
                  </a:ext>
                </a:extLst>
              </a:tr>
              <a:tr h="273939">
                <a:tc>
                  <a:txBody>
                    <a:bodyPr/>
                    <a:lstStyle/>
                    <a:p>
                      <a:pPr algn="l" fontAlgn="ctr"/>
                      <a:r>
                        <a:rPr lang="fr-FR" sz="1200" b="0" i="0" u="none" strike="noStrike">
                          <a:solidFill>
                            <a:srgbClr val="000000"/>
                          </a:solidFill>
                          <a:effectLst/>
                          <a:latin typeface="Gill Sans MT" panose="020B0502020104020203" pitchFamily="34" charset="0"/>
                        </a:rPr>
                        <a:t>014- Atténuation de produits (FPIC et SRU)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33 845,32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18 800,00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60 029,02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60 029,02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76 000,00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68 400,80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70 400,00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2460815"/>
                  </a:ext>
                </a:extLst>
              </a:tr>
              <a:tr h="273939">
                <a:tc>
                  <a:txBody>
                    <a:bodyPr/>
                    <a:lstStyle/>
                    <a:p>
                      <a:pPr algn="l" fontAlgn="ctr"/>
                      <a:r>
                        <a:rPr lang="fr-FR" sz="1200" b="0" i="0" u="none" strike="noStrike">
                          <a:solidFill>
                            <a:srgbClr val="000000"/>
                          </a:solidFill>
                          <a:effectLst/>
                          <a:latin typeface="Gill Sans MT" panose="020B0502020104020203" pitchFamily="34" charset="0"/>
                        </a:rPr>
                        <a:t>023- Virement à la section d'Investissement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1 312 885,70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2785819"/>
                  </a:ext>
                </a:extLst>
              </a:tr>
              <a:tr h="273939">
                <a:tc>
                  <a:txBody>
                    <a:bodyPr/>
                    <a:lstStyle/>
                    <a:p>
                      <a:pPr algn="l" fontAlgn="ctr"/>
                      <a:r>
                        <a:rPr lang="fr-FR" sz="1200" b="0" i="0" u="none" strike="noStrike">
                          <a:solidFill>
                            <a:srgbClr val="000000"/>
                          </a:solidFill>
                          <a:effectLst/>
                          <a:latin typeface="Gill Sans MT" panose="020B0502020104020203" pitchFamily="34" charset="0"/>
                        </a:rPr>
                        <a:t>65 - Autres charges gestion courante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1 168 811,17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1 088 822,95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1 209 740,37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1 209 740,37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1 251 255,40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1 237 451,86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1 312 082,00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0405909"/>
                  </a:ext>
                </a:extLst>
              </a:tr>
              <a:tr h="273939">
                <a:tc>
                  <a:txBody>
                    <a:bodyPr/>
                    <a:lstStyle/>
                    <a:p>
                      <a:pPr algn="l" fontAlgn="ctr"/>
                      <a:r>
                        <a:rPr lang="fr-FR" sz="1200" b="0" i="0" u="none" strike="noStrike">
                          <a:solidFill>
                            <a:srgbClr val="000000"/>
                          </a:solidFill>
                          <a:effectLst/>
                          <a:latin typeface="Gill Sans MT" panose="020B0502020104020203" pitchFamily="34" charset="0"/>
                        </a:rPr>
                        <a:t>66- Charges financières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80 902,91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50 312,59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38 485,50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38 485,50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64 950,00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57 714,98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50 500,00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72404328"/>
                  </a:ext>
                </a:extLst>
              </a:tr>
              <a:tr h="273939">
                <a:tc>
                  <a:txBody>
                    <a:bodyPr/>
                    <a:lstStyle/>
                    <a:p>
                      <a:pPr algn="l" fontAlgn="ctr"/>
                      <a:r>
                        <a:rPr lang="fr-FR" sz="1200" b="0" i="0" u="none" strike="noStrike">
                          <a:solidFill>
                            <a:srgbClr val="000000"/>
                          </a:solidFill>
                          <a:effectLst/>
                          <a:latin typeface="Gill Sans MT" panose="020B0502020104020203" pitchFamily="34" charset="0"/>
                        </a:rPr>
                        <a:t>67- Charges exceptionnelles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8 387,02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2 295,35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72 773,45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72 773,45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147 275,00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28 594,90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30 400,00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0879827"/>
                  </a:ext>
                </a:extLst>
              </a:tr>
              <a:tr h="273939">
                <a:tc>
                  <a:txBody>
                    <a:bodyPr/>
                    <a:lstStyle/>
                    <a:p>
                      <a:pPr algn="l" fontAlgn="ctr"/>
                      <a:r>
                        <a:rPr lang="fr-FR" sz="1200" b="0" i="0" u="none" strike="noStrike">
                          <a:solidFill>
                            <a:srgbClr val="000000"/>
                          </a:solidFill>
                          <a:effectLst/>
                          <a:latin typeface="Gill Sans MT" panose="020B0502020104020203" pitchFamily="34" charset="0"/>
                        </a:rPr>
                        <a:t>042- Opérations d'ordre entre section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411 052,86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409 948,86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527 099,49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527 046,49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598 100,00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599 378,83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651 940,00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8694155"/>
                  </a:ext>
                </a:extLst>
              </a:tr>
              <a:tr h="273939">
                <a:tc>
                  <a:txBody>
                    <a:bodyPr/>
                    <a:lstStyle/>
                    <a:p>
                      <a:pPr algn="r" fontAlgn="ctr"/>
                      <a:r>
                        <a:rPr lang="fr-FR" sz="1200" b="1" i="1" u="none" strike="noStrike">
                          <a:solidFill>
                            <a:srgbClr val="000000"/>
                          </a:solidFill>
                          <a:effectLst/>
                          <a:latin typeface="Gill Sans MT" panose="020B0502020104020203" pitchFamily="34" charset="0"/>
                        </a:rPr>
                        <a:t>687 - Dot prov.risq.except.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119 475,35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119 475,35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39 652,00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a:solidFill>
                            <a:srgbClr val="000000"/>
                          </a:solidFill>
                          <a:effectLst/>
                          <a:latin typeface="Gill Sans MT" panose="020B0502020104020203" pitchFamily="34" charset="0"/>
                        </a:rPr>
                        <a:t>39 652,00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200" b="0" i="1" u="none" strike="noStrike" dirty="0">
                          <a:solidFill>
                            <a:srgbClr val="000000"/>
                          </a:solidFill>
                          <a:effectLst/>
                          <a:latin typeface="Gill Sans MT" panose="020B0502020104020203" pitchFamily="34" charset="0"/>
                        </a:rPr>
                        <a:t>327 800,00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8180182"/>
                  </a:ext>
                </a:extLst>
              </a:tr>
              <a:tr h="273939">
                <a:tc>
                  <a:txBody>
                    <a:bodyPr/>
                    <a:lstStyle/>
                    <a:p>
                      <a:pPr algn="l" fontAlgn="ctr"/>
                      <a:r>
                        <a:rPr lang="fr-FR" sz="1200" b="1" i="0" u="none" strike="noStrike">
                          <a:solidFill>
                            <a:srgbClr val="000000"/>
                          </a:solidFill>
                          <a:effectLst/>
                          <a:latin typeface="Gill Sans MT" panose="020B0502020104020203" pitchFamily="34" charset="0"/>
                        </a:rPr>
                        <a:t>TOTAL DEPENSES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12 581 668,30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10 740 053,92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11 604 406,70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11 604 353,70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13 065 062,39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12 251 311,49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dirty="0">
                          <a:solidFill>
                            <a:srgbClr val="000000"/>
                          </a:solidFill>
                          <a:effectLst/>
                          <a:latin typeface="Gill Sans MT" panose="020B0502020104020203" pitchFamily="34" charset="0"/>
                        </a:rPr>
                        <a:t>14 000 188,00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793711922"/>
                  </a:ext>
                </a:extLst>
              </a:tr>
              <a:tr h="214388">
                <a:tc>
                  <a:txBody>
                    <a:bodyPr/>
                    <a:lstStyle/>
                    <a:p>
                      <a:pPr algn="l"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711170"/>
                  </a:ext>
                </a:extLst>
              </a:tr>
              <a:tr h="619342">
                <a:tc>
                  <a:txBody>
                    <a:bodyPr/>
                    <a:lstStyle/>
                    <a:p>
                      <a:pPr algn="ctr" fontAlgn="ctr"/>
                      <a:r>
                        <a:rPr lang="fr-FR" sz="1200" b="1" i="0" u="none" strike="noStrike">
                          <a:solidFill>
                            <a:srgbClr val="000000"/>
                          </a:solidFill>
                          <a:effectLst/>
                          <a:latin typeface="Gill Sans MT" panose="020B0502020104020203" pitchFamily="34" charset="0"/>
                        </a:rPr>
                        <a:t>Excédent ou déficit fonctionnement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-30 469,55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-800 267,77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fr-FR" sz="1200" b="1" i="0" u="none" strike="noStrike">
                          <a:solidFill>
                            <a:srgbClr val="000000"/>
                          </a:solidFill>
                          <a:effectLst/>
                          <a:latin typeface="Gill Sans MT" panose="020B0502020104020203" pitchFamily="34" charset="0"/>
                        </a:rPr>
                        <a:t>972 012,73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dirty="0">
                          <a:solidFill>
                            <a:srgbClr val="000000"/>
                          </a:solidFill>
                          <a:effectLst/>
                          <a:latin typeface="Gill Sans MT" panose="020B0502020104020203"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506676756"/>
                  </a:ext>
                </a:extLst>
              </a:tr>
            </a:tbl>
          </a:graphicData>
        </a:graphic>
      </p:graphicFrame>
    </p:spTree>
    <p:extLst>
      <p:ext uri="{BB962C8B-B14F-4D97-AF65-F5344CB8AC3E}">
        <p14:creationId xmlns:p14="http://schemas.microsoft.com/office/powerpoint/2010/main" val="171713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rmAutofit/>
          </a:bodyPr>
          <a:lstStyle/>
          <a:p>
            <a:r>
              <a:rPr lang="fr-FR" sz="2200" dirty="0">
                <a:latin typeface="Gill Sans MT" panose="020B0502020104020203" pitchFamily="34" charset="0"/>
              </a:rPr>
              <a:t>PRESENTATION du</a:t>
            </a:r>
            <a:br>
              <a:rPr lang="fr-FR" sz="3600" dirty="0">
                <a:latin typeface="Gill Sans MT" panose="020B0502020104020203" pitchFamily="34" charset="0"/>
              </a:rPr>
            </a:br>
            <a:r>
              <a:rPr lang="fr-FR" sz="4400" dirty="0">
                <a:latin typeface="Gill Sans MT" panose="020B0502020104020203" pitchFamily="34" charset="0"/>
              </a:rPr>
              <a:t>PROJET DE LOI DE FINANCES 2023</a:t>
            </a:r>
            <a:endParaRPr lang="fr-FR" sz="3500" dirty="0"/>
          </a:p>
        </p:txBody>
      </p:sp>
    </p:spTree>
    <p:extLst>
      <p:ext uri="{BB962C8B-B14F-4D97-AF65-F5344CB8AC3E}">
        <p14:creationId xmlns:p14="http://schemas.microsoft.com/office/powerpoint/2010/main" val="241047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30</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Autofit/>
          </a:bodyPr>
          <a:lstStyle/>
          <a:p>
            <a:r>
              <a:rPr lang="fr-FR" sz="2400" dirty="0">
                <a:latin typeface="Gill Sans MT" panose="020B0502020104020203" pitchFamily="34" charset="0"/>
              </a:rPr>
              <a:t>PRESENTATION de</a:t>
            </a:r>
            <a:br>
              <a:rPr lang="fr-FR" sz="4400" dirty="0">
                <a:latin typeface="Gill Sans MT" panose="020B0502020104020203" pitchFamily="34" charset="0"/>
              </a:rPr>
            </a:br>
            <a:r>
              <a:rPr lang="fr-FR" sz="4400" dirty="0">
                <a:latin typeface="Gill Sans MT" panose="020B0502020104020203" pitchFamily="34" charset="0"/>
              </a:rPr>
              <a:t>La section d’ </a:t>
            </a:r>
            <a:br>
              <a:rPr lang="fr-FR" sz="4400" dirty="0">
                <a:latin typeface="Gill Sans MT" panose="020B0502020104020203" pitchFamily="34" charset="0"/>
              </a:rPr>
            </a:br>
            <a:r>
              <a:rPr lang="fr-FR" sz="4400" dirty="0">
                <a:latin typeface="Gill Sans MT" panose="020B0502020104020203" pitchFamily="34" charset="0"/>
              </a:rPr>
              <a:t>INVESTISSEMENT</a:t>
            </a:r>
            <a:endParaRPr lang="fr-FR" sz="4400" dirty="0"/>
          </a:p>
        </p:txBody>
      </p:sp>
    </p:spTree>
    <p:extLst>
      <p:ext uri="{BB962C8B-B14F-4D97-AF65-F5344CB8AC3E}">
        <p14:creationId xmlns:p14="http://schemas.microsoft.com/office/powerpoint/2010/main" val="1008549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62126" y="214894"/>
            <a:ext cx="9949382" cy="816508"/>
          </a:xfrm>
        </p:spPr>
        <p:txBody>
          <a:bodyPr/>
          <a:lstStyle/>
          <a:p>
            <a:r>
              <a:rPr lang="fr-FR" sz="1800" dirty="0">
                <a:latin typeface="Gill Sans MT" panose="020B0502020104020203" pitchFamily="34" charset="0"/>
              </a:rPr>
              <a:t>RETROSPECTIVES 2019-2021 BUDGET 2022</a:t>
            </a:r>
            <a:br>
              <a:rPr lang="fr-FR" sz="3600" dirty="0">
                <a:latin typeface="Gill Sans MT" panose="020B0502020104020203" pitchFamily="34" charset="0"/>
              </a:rPr>
            </a:br>
            <a:r>
              <a:rPr lang="fr-FR" sz="3600" dirty="0" err="1">
                <a:latin typeface="Gill Sans MT" panose="020B0502020104020203" pitchFamily="34" charset="0"/>
              </a:rPr>
              <a:t>INVESTISSEMENt</a:t>
            </a:r>
            <a:r>
              <a:rPr lang="fr-FR" sz="3600" dirty="0">
                <a:latin typeface="Gill Sans MT" panose="020B0502020104020203" pitchFamily="34" charset="0"/>
              </a:rPr>
              <a:t> 		LES RECETTES</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31</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353733"/>
            <a:ext cx="11444958" cy="4102006"/>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endParaRPr lang="fr-FR" sz="2400" dirty="0">
              <a:latin typeface="Gill Sans MT" panose="020B0502020104020203" pitchFamily="34" charset="0"/>
            </a:endParaRPr>
          </a:p>
        </p:txBody>
      </p:sp>
      <p:sp>
        <p:nvSpPr>
          <p:cNvPr id="5" name="Flèche : droite 4">
            <a:extLst>
              <a:ext uri="{FF2B5EF4-FFF2-40B4-BE49-F238E27FC236}">
                <a16:creationId xmlns:a16="http://schemas.microsoft.com/office/drawing/2014/main" id="{BA3DBBDD-B819-80AB-79CB-955FC161AF98}"/>
              </a:ext>
            </a:extLst>
          </p:cNvPr>
          <p:cNvSpPr/>
          <p:nvPr/>
        </p:nvSpPr>
        <p:spPr>
          <a:xfrm>
            <a:off x="6391496" y="5377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a:extLst>
              <a:ext uri="{FF2B5EF4-FFF2-40B4-BE49-F238E27FC236}">
                <a16:creationId xmlns:a16="http://schemas.microsoft.com/office/drawing/2014/main" id="{35E7995C-2C60-7859-0870-111310A23CC2}"/>
              </a:ext>
            </a:extLst>
          </p:cNvPr>
          <p:cNvGraphicFramePr>
            <a:graphicFrameLocks noGrp="1"/>
          </p:cNvGraphicFramePr>
          <p:nvPr>
            <p:extLst>
              <p:ext uri="{D42A27DB-BD31-4B8C-83A1-F6EECF244321}">
                <p14:modId xmlns:p14="http://schemas.microsoft.com/office/powerpoint/2010/main" val="2786648081"/>
              </p:ext>
            </p:extLst>
          </p:nvPr>
        </p:nvGraphicFramePr>
        <p:xfrm>
          <a:off x="780584" y="1354296"/>
          <a:ext cx="10281424" cy="4711969"/>
        </p:xfrm>
        <a:graphic>
          <a:graphicData uri="http://schemas.openxmlformats.org/drawingml/2006/table">
            <a:tbl>
              <a:tblPr/>
              <a:tblGrid>
                <a:gridCol w="3139925">
                  <a:extLst>
                    <a:ext uri="{9D8B030D-6E8A-4147-A177-3AD203B41FA5}">
                      <a16:colId xmlns:a16="http://schemas.microsoft.com/office/drawing/2014/main" val="1536593459"/>
                    </a:ext>
                  </a:extLst>
                </a:gridCol>
                <a:gridCol w="1036906">
                  <a:extLst>
                    <a:ext uri="{9D8B030D-6E8A-4147-A177-3AD203B41FA5}">
                      <a16:colId xmlns:a16="http://schemas.microsoft.com/office/drawing/2014/main" val="638346671"/>
                    </a:ext>
                  </a:extLst>
                </a:gridCol>
                <a:gridCol w="993093">
                  <a:extLst>
                    <a:ext uri="{9D8B030D-6E8A-4147-A177-3AD203B41FA5}">
                      <a16:colId xmlns:a16="http://schemas.microsoft.com/office/drawing/2014/main" val="37302441"/>
                    </a:ext>
                  </a:extLst>
                </a:gridCol>
                <a:gridCol w="1022300">
                  <a:extLst>
                    <a:ext uri="{9D8B030D-6E8A-4147-A177-3AD203B41FA5}">
                      <a16:colId xmlns:a16="http://schemas.microsoft.com/office/drawing/2014/main" val="1162480929"/>
                    </a:ext>
                  </a:extLst>
                </a:gridCol>
                <a:gridCol w="1022300">
                  <a:extLst>
                    <a:ext uri="{9D8B030D-6E8A-4147-A177-3AD203B41FA5}">
                      <a16:colId xmlns:a16="http://schemas.microsoft.com/office/drawing/2014/main" val="2924429422"/>
                    </a:ext>
                  </a:extLst>
                </a:gridCol>
                <a:gridCol w="1022300">
                  <a:extLst>
                    <a:ext uri="{9D8B030D-6E8A-4147-A177-3AD203B41FA5}">
                      <a16:colId xmlns:a16="http://schemas.microsoft.com/office/drawing/2014/main" val="403140513"/>
                    </a:ext>
                  </a:extLst>
                </a:gridCol>
                <a:gridCol w="1022300">
                  <a:extLst>
                    <a:ext uri="{9D8B030D-6E8A-4147-A177-3AD203B41FA5}">
                      <a16:colId xmlns:a16="http://schemas.microsoft.com/office/drawing/2014/main" val="1385962391"/>
                    </a:ext>
                  </a:extLst>
                </a:gridCol>
                <a:gridCol w="1022300">
                  <a:extLst>
                    <a:ext uri="{9D8B030D-6E8A-4147-A177-3AD203B41FA5}">
                      <a16:colId xmlns:a16="http://schemas.microsoft.com/office/drawing/2014/main" val="319272234"/>
                    </a:ext>
                  </a:extLst>
                </a:gridCol>
              </a:tblGrid>
              <a:tr h="698069">
                <a:tc>
                  <a:txBody>
                    <a:bodyPr/>
                    <a:lstStyle/>
                    <a:p>
                      <a:pPr algn="ctr" fontAlgn="ctr"/>
                      <a:r>
                        <a:rPr lang="fr-FR" sz="1200" b="1" i="0" u="none" strike="noStrike" dirty="0">
                          <a:solidFill>
                            <a:srgbClr val="000000"/>
                          </a:solidFill>
                          <a:effectLst/>
                          <a:latin typeface="Gill Sans MT" panose="020B0502020104020203" pitchFamily="34" charset="0"/>
                        </a:rPr>
                        <a:t>INVESTISSEMENTS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9694"/>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2019</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dirty="0">
                          <a:solidFill>
                            <a:srgbClr val="000000"/>
                          </a:solidFill>
                          <a:effectLst/>
                          <a:latin typeface="Gill Sans MT" panose="020B0502020104020203" pitchFamily="34" charset="0"/>
                        </a:rPr>
                        <a:t>Réalisé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dirty="0">
                          <a:solidFill>
                            <a:srgbClr val="000000"/>
                          </a:solidFill>
                          <a:effectLst/>
                          <a:latin typeface="Gill Sans MT" panose="020B0502020104020203" pitchFamily="34" charset="0"/>
                        </a:rPr>
                        <a:t>Réalisé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a:solidFill>
                            <a:srgbClr val="000000"/>
                          </a:solidFill>
                          <a:effectLst/>
                          <a:latin typeface="Gill Sans MT" panose="020B0502020104020203" pitchFamily="34" charset="0"/>
                        </a:rPr>
                        <a:t>  REALISE 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BUDGET 2022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520574413"/>
                  </a:ext>
                </a:extLst>
              </a:tr>
              <a:tr h="364900">
                <a:tc>
                  <a:txBody>
                    <a:bodyPr/>
                    <a:lstStyle/>
                    <a:p>
                      <a:pPr algn="l" fontAlgn="ctr"/>
                      <a:r>
                        <a:rPr lang="fr-FR" sz="1200" b="1" i="0" u="none" strike="noStrike">
                          <a:solidFill>
                            <a:srgbClr val="000000"/>
                          </a:solidFill>
                          <a:effectLst/>
                          <a:latin typeface="Gill Sans MT" panose="020B0502020104020203" pitchFamily="34" charset="0"/>
                        </a:rPr>
                        <a:t>RECETTES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4 543 494,88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1 324 213,58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dirty="0">
                          <a:solidFill>
                            <a:srgbClr val="000000"/>
                          </a:solidFill>
                          <a:effectLst/>
                          <a:latin typeface="Gill Sans MT" panose="020B0502020104020203" pitchFamily="34" charset="0"/>
                        </a:rPr>
                        <a:t>5 309 637,59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dirty="0">
                          <a:solidFill>
                            <a:srgbClr val="000000"/>
                          </a:solidFill>
                          <a:effectLst/>
                          <a:latin typeface="Gill Sans MT" panose="020B0502020104020203" pitchFamily="34" charset="0"/>
                        </a:rPr>
                        <a:t>4 373 317,00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dirty="0">
                          <a:solidFill>
                            <a:srgbClr val="000000"/>
                          </a:solidFill>
                          <a:effectLst/>
                          <a:latin typeface="Gill Sans MT" panose="020B0502020104020203" pitchFamily="34" charset="0"/>
                        </a:rPr>
                        <a:t>6 620 732,17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dirty="0">
                          <a:solidFill>
                            <a:srgbClr val="000000"/>
                          </a:solidFill>
                          <a:effectLst/>
                          <a:latin typeface="Gill Sans MT" panose="020B0502020104020203" pitchFamily="34" charset="0"/>
                        </a:rPr>
                        <a:t>3 696 410,69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5 969 640,82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3184915170"/>
                  </a:ext>
                </a:extLst>
              </a:tr>
              <a:tr h="364900">
                <a:tc>
                  <a:txBody>
                    <a:bodyPr/>
                    <a:lstStyle/>
                    <a:p>
                      <a:pPr algn="l" fontAlgn="ctr"/>
                      <a:r>
                        <a:rPr lang="fr-FR" sz="1200" b="0" i="0" u="none" strike="noStrike">
                          <a:solidFill>
                            <a:srgbClr val="000000"/>
                          </a:solidFill>
                          <a:effectLst/>
                          <a:latin typeface="Gill Sans MT" panose="020B0502020104020203" pitchFamily="34" charset="0"/>
                        </a:rPr>
                        <a:t>001- Excédent d'investissement reporté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351 365,15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B0F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B0F0"/>
                          </a:solidFill>
                          <a:effectLst/>
                          <a:latin typeface="Gill Sans MT" panose="020B0502020104020203" pitchFamily="34" charset="0"/>
                        </a:rPr>
                        <a:t>219 062,17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0809673"/>
                  </a:ext>
                </a:extLst>
              </a:tr>
              <a:tr h="364900">
                <a:tc>
                  <a:txBody>
                    <a:bodyPr/>
                    <a:lstStyle/>
                    <a:p>
                      <a:pPr algn="l" fontAlgn="ctr"/>
                      <a:r>
                        <a:rPr lang="fr-FR" sz="1200" b="0" i="0" u="none" strike="noStrike">
                          <a:solidFill>
                            <a:srgbClr val="000000"/>
                          </a:solidFill>
                          <a:effectLst/>
                          <a:latin typeface="Gill Sans MT" panose="020B0502020104020203" pitchFamily="34" charset="0"/>
                        </a:rPr>
                        <a:t>10- Dotations Fonds divers Réserves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613 335,78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146 393,72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2 162 669,15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1 736 810,51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922 060,00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216 327,01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1 306 134,27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0544992"/>
                  </a:ext>
                </a:extLst>
              </a:tr>
              <a:tr h="364900">
                <a:tc>
                  <a:txBody>
                    <a:bodyPr/>
                    <a:lstStyle/>
                    <a:p>
                      <a:pPr algn="l" fontAlgn="ctr"/>
                      <a:r>
                        <a:rPr lang="fr-FR" sz="1200" b="0" i="0" u="none" strike="noStrike">
                          <a:solidFill>
                            <a:srgbClr val="000000"/>
                          </a:solidFill>
                          <a:effectLst/>
                          <a:latin typeface="Gill Sans MT" panose="020B0502020104020203" pitchFamily="34" charset="0"/>
                        </a:rPr>
                        <a:t>021- Virement de la section de fonctionnement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1 312 885,70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99763737"/>
                  </a:ext>
                </a:extLst>
              </a:tr>
              <a:tr h="364900">
                <a:tc>
                  <a:txBody>
                    <a:bodyPr/>
                    <a:lstStyle/>
                    <a:p>
                      <a:pPr algn="l" fontAlgn="ctr"/>
                      <a:r>
                        <a:rPr lang="fr-FR" sz="1200" b="0" i="0" u="none" strike="noStrike">
                          <a:solidFill>
                            <a:srgbClr val="000000"/>
                          </a:solidFill>
                          <a:effectLst/>
                          <a:latin typeface="Gill Sans MT" panose="020B0502020104020203" pitchFamily="34" charset="0"/>
                        </a:rPr>
                        <a:t>024- Produits de cession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5 129,00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1 558 000,00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dirty="0">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1 883 000,00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16213456"/>
                  </a:ext>
                </a:extLst>
              </a:tr>
              <a:tr h="364900">
                <a:tc>
                  <a:txBody>
                    <a:bodyPr/>
                    <a:lstStyle/>
                    <a:p>
                      <a:pPr algn="l" fontAlgn="ctr"/>
                      <a:r>
                        <a:rPr lang="fr-FR" sz="1200" b="0" i="0" u="none" strike="noStrike">
                          <a:solidFill>
                            <a:srgbClr val="000000"/>
                          </a:solidFill>
                          <a:effectLst/>
                          <a:latin typeface="Gill Sans MT" panose="020B0502020104020203" pitchFamily="34" charset="0"/>
                        </a:rPr>
                        <a:t>13- Subventions d'investissement</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1 854 316,64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767 871,00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1 825 881,64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1 509 460,00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988 010,00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550 140,85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752 930,15</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05383243"/>
                  </a:ext>
                </a:extLst>
              </a:tr>
              <a:tr h="364900">
                <a:tc>
                  <a:txBody>
                    <a:bodyPr/>
                    <a:lstStyle/>
                    <a:p>
                      <a:pPr algn="l" fontAlgn="ctr"/>
                      <a:r>
                        <a:rPr lang="fr-FR" sz="1200" b="0" i="0" u="none" strike="noStrike">
                          <a:solidFill>
                            <a:srgbClr val="000000"/>
                          </a:solidFill>
                          <a:effectLst/>
                          <a:latin typeface="Gill Sans MT" panose="020B0502020104020203" pitchFamily="34" charset="0"/>
                        </a:rPr>
                        <a:t>041 - Opérations patrimoniales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225 100,00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40 000,00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1 765 500,00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1 765 490,00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517 245,00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61993527"/>
                  </a:ext>
                </a:extLst>
              </a:tr>
              <a:tr h="364900">
                <a:tc>
                  <a:txBody>
                    <a:bodyPr/>
                    <a:lstStyle/>
                    <a:p>
                      <a:pPr algn="l" fontAlgn="ctr"/>
                      <a:r>
                        <a:rPr lang="fr-FR" sz="1200" b="0" i="0" u="none" strike="noStrike">
                          <a:solidFill>
                            <a:srgbClr val="000000"/>
                          </a:solidFill>
                          <a:effectLst/>
                          <a:latin typeface="Gill Sans MT" panose="020B0502020104020203" pitchFamily="34" charset="0"/>
                        </a:rPr>
                        <a:t>040- Opération d'ordre entre section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411 052,86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409 948,86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527 099,49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527 046,49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598 100,00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599 378,83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651 940,00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95473274"/>
                  </a:ext>
                </a:extLst>
              </a:tr>
              <a:tr h="364900">
                <a:tc>
                  <a:txBody>
                    <a:bodyPr/>
                    <a:lstStyle/>
                    <a:p>
                      <a:pPr algn="ctr" fontAlgn="ctr"/>
                      <a:r>
                        <a:rPr lang="fr-FR" sz="1200" b="1" i="1" u="none" strike="noStrike">
                          <a:solidFill>
                            <a:srgbClr val="000000"/>
                          </a:solidFill>
                          <a:effectLst/>
                          <a:latin typeface="Gill Sans MT" panose="020B0502020104020203" pitchFamily="34" charset="0"/>
                        </a:rPr>
                        <a:t>Sous-total Fonds Propres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fr-FR" sz="1200" b="1" i="1" u="none" strike="noStrike">
                          <a:solidFill>
                            <a:srgbClr val="000000"/>
                          </a:solidFill>
                          <a:effectLst/>
                          <a:latin typeface="Gill Sans MT" panose="020B0502020104020203" pitchFamily="34" charset="0"/>
                        </a:rPr>
                        <a:t>4 542 956,13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fr-FR" sz="1200" b="1" i="1" u="none" strike="noStrike">
                          <a:solidFill>
                            <a:srgbClr val="000000"/>
                          </a:solidFill>
                          <a:effectLst/>
                          <a:latin typeface="Gill Sans MT" panose="020B0502020104020203" pitchFamily="34" charset="0"/>
                        </a:rPr>
                        <a:t>1 324 213,58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fr-FR" sz="1200" b="1" i="1" u="none" strike="noStrike">
                          <a:solidFill>
                            <a:srgbClr val="000000"/>
                          </a:solidFill>
                          <a:effectLst/>
                          <a:latin typeface="Gill Sans MT" panose="020B0502020104020203" pitchFamily="34" charset="0"/>
                        </a:rPr>
                        <a:t>4 745 879,28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fr-FR" sz="1200" b="1" i="1" u="none" strike="noStrike">
                          <a:solidFill>
                            <a:srgbClr val="000000"/>
                          </a:solidFill>
                          <a:effectLst/>
                          <a:latin typeface="Gill Sans MT" panose="020B0502020104020203" pitchFamily="34" charset="0"/>
                        </a:rPr>
                        <a:t>3 813 317,00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fr-FR" sz="1200" b="1" i="1" u="none" strike="noStrike">
                          <a:solidFill>
                            <a:srgbClr val="000000"/>
                          </a:solidFill>
                          <a:effectLst/>
                          <a:latin typeface="Gill Sans MT" panose="020B0502020104020203" pitchFamily="34" charset="0"/>
                        </a:rPr>
                        <a:t>6 050 732,17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fr-FR" sz="1200" b="1" i="1" u="none" strike="noStrike">
                          <a:solidFill>
                            <a:srgbClr val="000000"/>
                          </a:solidFill>
                          <a:effectLst/>
                          <a:latin typeface="Gill Sans MT" panose="020B0502020104020203" pitchFamily="34" charset="0"/>
                        </a:rPr>
                        <a:t>3 131 336,69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r>
                        <a:rPr lang="fr-FR" sz="1200" b="1" i="1" u="none" strike="noStrike" dirty="0">
                          <a:solidFill>
                            <a:srgbClr val="000000"/>
                          </a:solidFill>
                          <a:effectLst/>
                          <a:latin typeface="Gill Sans MT" panose="020B0502020104020203" pitchFamily="34" charset="0"/>
                        </a:rPr>
                        <a:t>5 111 249,42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617427758"/>
                  </a:ext>
                </a:extLst>
              </a:tr>
              <a:tr h="364900">
                <a:tc>
                  <a:txBody>
                    <a:bodyPr/>
                    <a:lstStyle/>
                    <a:p>
                      <a:pPr algn="l" fontAlgn="ctr"/>
                      <a:r>
                        <a:rPr lang="fr-FR" sz="1200" b="0" i="0" u="none" strike="noStrike">
                          <a:solidFill>
                            <a:srgbClr val="000000"/>
                          </a:solidFill>
                          <a:effectLst/>
                          <a:latin typeface="Gill Sans MT" panose="020B0502020104020203" pitchFamily="34" charset="0"/>
                        </a:rPr>
                        <a:t>16- Emprunts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1"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1"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1" u="none" strike="noStrike">
                          <a:solidFill>
                            <a:srgbClr val="000000"/>
                          </a:solidFill>
                          <a:effectLst/>
                          <a:latin typeface="Gill Sans MT" panose="020B0502020104020203" pitchFamily="34" charset="0"/>
                        </a:rPr>
                        <a:t>563 219,56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1" u="none" strike="noStrike">
                          <a:solidFill>
                            <a:srgbClr val="000000"/>
                          </a:solidFill>
                          <a:effectLst/>
                          <a:latin typeface="Gill Sans MT" panose="020B0502020104020203" pitchFamily="34" charset="0"/>
                        </a:rPr>
                        <a:t>560 000,00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1" u="none" strike="noStrike">
                          <a:solidFill>
                            <a:srgbClr val="000000"/>
                          </a:solidFill>
                          <a:effectLst/>
                          <a:latin typeface="Gill Sans MT" panose="020B0502020104020203" pitchFamily="34" charset="0"/>
                        </a:rPr>
                        <a:t>570 000,00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1" u="none" strike="noStrike">
                          <a:solidFill>
                            <a:srgbClr val="000000"/>
                          </a:solidFill>
                          <a:effectLst/>
                          <a:latin typeface="Gill Sans MT" panose="020B0502020104020203" pitchFamily="34" charset="0"/>
                        </a:rPr>
                        <a:t>565 074,00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1" u="none" strike="noStrike" dirty="0">
                          <a:solidFill>
                            <a:srgbClr val="000000"/>
                          </a:solidFill>
                          <a:effectLst/>
                          <a:latin typeface="Gill Sans MT" panose="020B0502020104020203" pitchFamily="34" charset="0"/>
                        </a:rPr>
                        <a:t>858 391,40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43995283"/>
                  </a:ext>
                </a:extLst>
              </a:tr>
              <a:tr h="364900">
                <a:tc>
                  <a:txBody>
                    <a:bodyPr/>
                    <a:lstStyle/>
                    <a:p>
                      <a:pPr algn="l" fontAlgn="ctr"/>
                      <a:r>
                        <a:rPr lang="fr-FR" sz="1200" b="0" i="0" u="none" strike="noStrike">
                          <a:solidFill>
                            <a:srgbClr val="000000"/>
                          </a:solidFill>
                          <a:effectLst/>
                          <a:latin typeface="Gill Sans MT" panose="020B0502020104020203" pitchFamily="34" charset="0"/>
                        </a:rPr>
                        <a:t>21 - Immobilisations corporelles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Gill Sans MT" panose="020B0502020104020203" pitchFamily="34" charset="0"/>
                        </a:rPr>
                        <a:t>538,75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Gill Sans MT" panose="020B0502020104020203" pitchFamily="34" charset="0"/>
                        </a:rPr>
                        <a:t>538,75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714758"/>
                  </a:ext>
                </a:extLst>
              </a:tr>
            </a:tbl>
          </a:graphicData>
        </a:graphic>
      </p:graphicFrame>
    </p:spTree>
    <p:extLst>
      <p:ext uri="{BB962C8B-B14F-4D97-AF65-F5344CB8AC3E}">
        <p14:creationId xmlns:p14="http://schemas.microsoft.com/office/powerpoint/2010/main" val="2100910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62126" y="214894"/>
            <a:ext cx="9949382" cy="816508"/>
          </a:xfrm>
        </p:spPr>
        <p:txBody>
          <a:bodyPr/>
          <a:lstStyle/>
          <a:p>
            <a:r>
              <a:rPr lang="fr-FR" sz="1800" dirty="0">
                <a:latin typeface="Gill Sans MT" panose="020B0502020104020203" pitchFamily="34" charset="0"/>
              </a:rPr>
              <a:t>RETROSPECTIVES 2019-2021 BUDGET 2022</a:t>
            </a:r>
            <a:br>
              <a:rPr lang="fr-FR" sz="3600" dirty="0">
                <a:latin typeface="Gill Sans MT" panose="020B0502020104020203" pitchFamily="34" charset="0"/>
              </a:rPr>
            </a:br>
            <a:r>
              <a:rPr lang="fr-FR" sz="3600" dirty="0" err="1">
                <a:latin typeface="Gill Sans MT" panose="020B0502020104020203" pitchFamily="34" charset="0"/>
              </a:rPr>
              <a:t>INVESTISSEMENt</a:t>
            </a:r>
            <a:r>
              <a:rPr lang="fr-FR" sz="3600" dirty="0">
                <a:latin typeface="Gill Sans MT" panose="020B0502020104020203" pitchFamily="34" charset="0"/>
              </a:rPr>
              <a:t> 		LES DEPENSES</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32</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353733"/>
            <a:ext cx="11444958" cy="4102006"/>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endParaRPr lang="fr-FR" sz="2400" dirty="0">
              <a:latin typeface="Gill Sans MT" panose="020B0502020104020203" pitchFamily="34" charset="0"/>
            </a:endParaRPr>
          </a:p>
        </p:txBody>
      </p:sp>
      <p:sp>
        <p:nvSpPr>
          <p:cNvPr id="5" name="Flèche : droite 4">
            <a:extLst>
              <a:ext uri="{FF2B5EF4-FFF2-40B4-BE49-F238E27FC236}">
                <a16:creationId xmlns:a16="http://schemas.microsoft.com/office/drawing/2014/main" id="{BA3DBBDD-B819-80AB-79CB-955FC161AF98}"/>
              </a:ext>
            </a:extLst>
          </p:cNvPr>
          <p:cNvSpPr/>
          <p:nvPr/>
        </p:nvSpPr>
        <p:spPr>
          <a:xfrm>
            <a:off x="6391496" y="5377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a:extLst>
              <a:ext uri="{FF2B5EF4-FFF2-40B4-BE49-F238E27FC236}">
                <a16:creationId xmlns:a16="http://schemas.microsoft.com/office/drawing/2014/main" id="{8E7E3B6F-A7DF-F770-930A-6BA6C6DEC528}"/>
              </a:ext>
            </a:extLst>
          </p:cNvPr>
          <p:cNvGraphicFramePr>
            <a:graphicFrameLocks noGrp="1"/>
          </p:cNvGraphicFramePr>
          <p:nvPr>
            <p:extLst>
              <p:ext uri="{D42A27DB-BD31-4B8C-83A1-F6EECF244321}">
                <p14:modId xmlns:p14="http://schemas.microsoft.com/office/powerpoint/2010/main" val="425904691"/>
              </p:ext>
            </p:extLst>
          </p:nvPr>
        </p:nvGraphicFramePr>
        <p:xfrm>
          <a:off x="680224" y="1354296"/>
          <a:ext cx="10683473" cy="4812327"/>
        </p:xfrm>
        <a:graphic>
          <a:graphicData uri="http://schemas.openxmlformats.org/drawingml/2006/table">
            <a:tbl>
              <a:tblPr/>
              <a:tblGrid>
                <a:gridCol w="3262709">
                  <a:extLst>
                    <a:ext uri="{9D8B030D-6E8A-4147-A177-3AD203B41FA5}">
                      <a16:colId xmlns:a16="http://schemas.microsoft.com/office/drawing/2014/main" val="524390672"/>
                    </a:ext>
                  </a:extLst>
                </a:gridCol>
                <a:gridCol w="1077452">
                  <a:extLst>
                    <a:ext uri="{9D8B030D-6E8A-4147-A177-3AD203B41FA5}">
                      <a16:colId xmlns:a16="http://schemas.microsoft.com/office/drawing/2014/main" val="1868876338"/>
                    </a:ext>
                  </a:extLst>
                </a:gridCol>
                <a:gridCol w="1031927">
                  <a:extLst>
                    <a:ext uri="{9D8B030D-6E8A-4147-A177-3AD203B41FA5}">
                      <a16:colId xmlns:a16="http://schemas.microsoft.com/office/drawing/2014/main" val="903182821"/>
                    </a:ext>
                  </a:extLst>
                </a:gridCol>
                <a:gridCol w="1062277">
                  <a:extLst>
                    <a:ext uri="{9D8B030D-6E8A-4147-A177-3AD203B41FA5}">
                      <a16:colId xmlns:a16="http://schemas.microsoft.com/office/drawing/2014/main" val="569271452"/>
                    </a:ext>
                  </a:extLst>
                </a:gridCol>
                <a:gridCol w="1062277">
                  <a:extLst>
                    <a:ext uri="{9D8B030D-6E8A-4147-A177-3AD203B41FA5}">
                      <a16:colId xmlns:a16="http://schemas.microsoft.com/office/drawing/2014/main" val="4216795004"/>
                    </a:ext>
                  </a:extLst>
                </a:gridCol>
                <a:gridCol w="1062277">
                  <a:extLst>
                    <a:ext uri="{9D8B030D-6E8A-4147-A177-3AD203B41FA5}">
                      <a16:colId xmlns:a16="http://schemas.microsoft.com/office/drawing/2014/main" val="2665874951"/>
                    </a:ext>
                  </a:extLst>
                </a:gridCol>
                <a:gridCol w="1062277">
                  <a:extLst>
                    <a:ext uri="{9D8B030D-6E8A-4147-A177-3AD203B41FA5}">
                      <a16:colId xmlns:a16="http://schemas.microsoft.com/office/drawing/2014/main" val="1682781166"/>
                    </a:ext>
                  </a:extLst>
                </a:gridCol>
                <a:gridCol w="1062277">
                  <a:extLst>
                    <a:ext uri="{9D8B030D-6E8A-4147-A177-3AD203B41FA5}">
                      <a16:colId xmlns:a16="http://schemas.microsoft.com/office/drawing/2014/main" val="508972537"/>
                    </a:ext>
                  </a:extLst>
                </a:gridCol>
              </a:tblGrid>
              <a:tr h="661695">
                <a:tc>
                  <a:txBody>
                    <a:bodyPr/>
                    <a:lstStyle/>
                    <a:p>
                      <a:pPr algn="ctr" fontAlgn="ctr"/>
                      <a:r>
                        <a:rPr lang="fr-FR" sz="1200" b="1" i="0" u="none" strike="noStrike">
                          <a:solidFill>
                            <a:srgbClr val="000000"/>
                          </a:solidFill>
                          <a:effectLst/>
                          <a:latin typeface="Gill Sans MT" panose="020B0502020104020203" pitchFamily="34" charset="0"/>
                        </a:rPr>
                        <a:t>INVESTISSEMENTS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ctr" fontAlgn="ctr"/>
                      <a:r>
                        <a:rPr lang="fr-FR" sz="1200" b="1" i="0" u="none" strike="noStrike">
                          <a:solidFill>
                            <a:srgbClr val="000000"/>
                          </a:solidFill>
                          <a:effectLst/>
                          <a:latin typeface="Gill Sans MT" panose="020B0502020104020203" pitchFamily="34" charset="0"/>
                        </a:rPr>
                        <a:t>BUDGET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a:solidFill>
                            <a:srgbClr val="000000"/>
                          </a:solidFill>
                          <a:effectLst/>
                          <a:latin typeface="Gill Sans MT" panose="020B0502020104020203" pitchFamily="34" charset="0"/>
                        </a:rPr>
                        <a:t>Réalisé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ctr" fontAlgn="ctr"/>
                      <a:r>
                        <a:rPr lang="fr-FR" sz="1200" b="1" i="0" u="none" strike="noStrike">
                          <a:solidFill>
                            <a:srgbClr val="000000"/>
                          </a:solidFill>
                          <a:effectLst/>
                          <a:latin typeface="Gill Sans MT" panose="020B0502020104020203" pitchFamily="34" charset="0"/>
                        </a:rPr>
                        <a:t>BUDGET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dirty="0">
                          <a:solidFill>
                            <a:srgbClr val="000000"/>
                          </a:solidFill>
                          <a:effectLst/>
                          <a:latin typeface="Gill Sans MT" panose="020B0502020104020203" pitchFamily="34" charset="0"/>
                        </a:rPr>
                        <a:t>Réalisé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BUDGET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a:solidFill>
                            <a:srgbClr val="000000"/>
                          </a:solidFill>
                          <a:effectLst/>
                          <a:latin typeface="Gill Sans MT" panose="020B0502020104020203" pitchFamily="34" charset="0"/>
                        </a:rPr>
                        <a:t>  REALISE 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BUDGET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862571986"/>
                  </a:ext>
                </a:extLst>
              </a:tr>
              <a:tr h="345886">
                <a:tc>
                  <a:txBody>
                    <a:bodyPr/>
                    <a:lstStyle/>
                    <a:p>
                      <a:pPr algn="l" fontAlgn="ctr"/>
                      <a:r>
                        <a:rPr lang="fr-FR" sz="1200" b="1" i="0" u="none" strike="noStrike">
                          <a:solidFill>
                            <a:srgbClr val="000000"/>
                          </a:solidFill>
                          <a:effectLst/>
                          <a:latin typeface="Gill Sans MT" panose="020B0502020104020203" pitchFamily="34" charset="0"/>
                        </a:rPr>
                        <a:t>DEPENSES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4 543 494,88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3 474 601,94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dirty="0">
                          <a:solidFill>
                            <a:srgbClr val="000000"/>
                          </a:solidFill>
                          <a:effectLst/>
                          <a:latin typeface="Gill Sans MT" panose="020B0502020104020203" pitchFamily="34" charset="0"/>
                        </a:rPr>
                        <a:t>5 309 637,59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2 355 231,62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6 620 732,17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4 724 568,03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ctr"/>
                      <a:r>
                        <a:rPr lang="fr-FR" sz="1200" b="1" i="0" u="none" strike="noStrike">
                          <a:solidFill>
                            <a:srgbClr val="000000"/>
                          </a:solidFill>
                          <a:effectLst/>
                          <a:latin typeface="Gill Sans MT" panose="020B0502020104020203" pitchFamily="34" charset="0"/>
                        </a:rPr>
                        <a:t>5 969 640,82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3368236968"/>
                  </a:ext>
                </a:extLst>
              </a:tr>
              <a:tr h="345886">
                <a:tc>
                  <a:txBody>
                    <a:bodyPr/>
                    <a:lstStyle/>
                    <a:p>
                      <a:pPr algn="l" fontAlgn="ctr"/>
                      <a:r>
                        <a:rPr lang="fr-FR" sz="1200" b="0" i="0" u="none" strike="noStrike">
                          <a:solidFill>
                            <a:srgbClr val="000000"/>
                          </a:solidFill>
                          <a:effectLst/>
                          <a:latin typeface="Gill Sans MT" panose="020B0502020104020203" pitchFamily="34" charset="0"/>
                        </a:rPr>
                        <a:t>001 - Déficit d'investissement reporté (N-1)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FF0000"/>
                          </a:solidFill>
                          <a:effectLst/>
                          <a:latin typeface="Gill Sans MT" panose="020B0502020104020203" pitchFamily="34" charset="0"/>
                        </a:rPr>
                        <a:t>1 799 023,31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dirty="0">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809 095,17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9823728"/>
                  </a:ext>
                </a:extLst>
              </a:tr>
              <a:tr h="345886">
                <a:tc>
                  <a:txBody>
                    <a:bodyPr/>
                    <a:lstStyle/>
                    <a:p>
                      <a:pPr algn="l" fontAlgn="ctr"/>
                      <a:r>
                        <a:rPr lang="fr-FR" sz="1200" b="0" i="0" u="none" strike="noStrike">
                          <a:solidFill>
                            <a:srgbClr val="000000"/>
                          </a:solidFill>
                          <a:effectLst/>
                          <a:latin typeface="Gill Sans MT" panose="020B0502020104020203" pitchFamily="34" charset="0"/>
                        </a:rPr>
                        <a:t>13- Subventions d'investissement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862 155,00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862 155,00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4459469"/>
                  </a:ext>
                </a:extLst>
              </a:tr>
              <a:tr h="345886">
                <a:tc>
                  <a:txBody>
                    <a:bodyPr/>
                    <a:lstStyle/>
                    <a:p>
                      <a:pPr algn="l" fontAlgn="ctr"/>
                      <a:r>
                        <a:rPr lang="fr-FR" sz="1200" b="0" i="0" u="none" strike="noStrike">
                          <a:solidFill>
                            <a:srgbClr val="000000"/>
                          </a:solidFill>
                          <a:effectLst/>
                          <a:latin typeface="Gill Sans MT" panose="020B0502020104020203" pitchFamily="34" charset="0"/>
                        </a:rPr>
                        <a:t>20- Immobilisations incorporelles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268 460,03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196 577,09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127 500,00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112 751,18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185 198,80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65 898,67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77 130,00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6709655"/>
                  </a:ext>
                </a:extLst>
              </a:tr>
              <a:tr h="345886">
                <a:tc>
                  <a:txBody>
                    <a:bodyPr/>
                    <a:lstStyle/>
                    <a:p>
                      <a:pPr algn="l" fontAlgn="ctr"/>
                      <a:r>
                        <a:rPr lang="fr-FR" sz="1200" b="0" i="0" u="none" strike="noStrike">
                          <a:solidFill>
                            <a:srgbClr val="000000"/>
                          </a:solidFill>
                          <a:effectLst/>
                          <a:latin typeface="Gill Sans MT" panose="020B0502020104020203" pitchFamily="34" charset="0"/>
                        </a:rPr>
                        <a:t>204- Subventions d'équipement versées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4 000,00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3 712,00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60 292,00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60 292,00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120 584,00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9663756"/>
                  </a:ext>
                </a:extLst>
              </a:tr>
              <a:tr h="345886">
                <a:tc>
                  <a:txBody>
                    <a:bodyPr/>
                    <a:lstStyle/>
                    <a:p>
                      <a:pPr algn="l" fontAlgn="ctr"/>
                      <a:r>
                        <a:rPr lang="fr-FR" sz="1200" b="0" i="0" u="none" strike="noStrike">
                          <a:solidFill>
                            <a:srgbClr val="000000"/>
                          </a:solidFill>
                          <a:effectLst/>
                          <a:latin typeface="Gill Sans MT" panose="020B0502020104020203" pitchFamily="34" charset="0"/>
                        </a:rPr>
                        <a:t>21- Immobilisations corporelles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1 546 227,23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1 439 822,23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1 417 017,39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904 494,63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3 740 960,00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2 193 725,15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739 151,01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7485867"/>
                  </a:ext>
                </a:extLst>
              </a:tr>
              <a:tr h="345886">
                <a:tc>
                  <a:txBody>
                    <a:bodyPr/>
                    <a:lstStyle/>
                    <a:p>
                      <a:pPr algn="l" fontAlgn="ctr"/>
                      <a:r>
                        <a:rPr lang="fr-FR" sz="1200" b="0" i="0" u="none" strike="noStrike">
                          <a:solidFill>
                            <a:srgbClr val="000000"/>
                          </a:solidFill>
                          <a:effectLst/>
                          <a:latin typeface="Gill Sans MT" panose="020B0502020104020203" pitchFamily="34" charset="0"/>
                        </a:rPr>
                        <a:t>Opérations d'équipements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3 333 273,00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6937370"/>
                  </a:ext>
                </a:extLst>
              </a:tr>
              <a:tr h="345886">
                <a:tc>
                  <a:txBody>
                    <a:bodyPr/>
                    <a:lstStyle/>
                    <a:p>
                      <a:pPr algn="l" fontAlgn="ctr"/>
                      <a:r>
                        <a:rPr lang="fr-FR" sz="1200" b="0" i="0" u="none" strike="noStrike">
                          <a:solidFill>
                            <a:srgbClr val="000000"/>
                          </a:solidFill>
                          <a:effectLst/>
                          <a:latin typeface="Gill Sans MT" panose="020B0502020104020203" pitchFamily="34" charset="0"/>
                        </a:rPr>
                        <a:t>23- Immobilisations en cours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2 456 755,22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1 571 651,65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529 831,91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87 050,54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599 866,37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391 926,04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1 705,64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3140963"/>
                  </a:ext>
                </a:extLst>
              </a:tr>
              <a:tr h="345886">
                <a:tc>
                  <a:txBody>
                    <a:bodyPr/>
                    <a:lstStyle/>
                    <a:p>
                      <a:pPr algn="l" fontAlgn="ctr"/>
                      <a:r>
                        <a:rPr lang="fr-FR" sz="1200" b="0" i="0" u="none" strike="noStrike">
                          <a:solidFill>
                            <a:srgbClr val="000000"/>
                          </a:solidFill>
                          <a:effectLst/>
                          <a:latin typeface="Gill Sans MT" panose="020B0502020104020203" pitchFamily="34" charset="0"/>
                        </a:rPr>
                        <a:t>16- Remboursement d'emprunts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262 845,79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257 632,36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283 511,47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283 281,66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324 000,00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302 321,56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366 500,00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8142183"/>
                  </a:ext>
                </a:extLst>
              </a:tr>
              <a:tr h="345886">
                <a:tc>
                  <a:txBody>
                    <a:bodyPr/>
                    <a:lstStyle/>
                    <a:p>
                      <a:pPr algn="l" fontAlgn="ctr"/>
                      <a:r>
                        <a:rPr lang="fr-FR" sz="1200" b="0" i="0" u="none" strike="noStrike">
                          <a:solidFill>
                            <a:srgbClr val="000000"/>
                          </a:solidFill>
                          <a:effectLst/>
                          <a:latin typeface="Gill Sans MT" panose="020B0502020104020203" pitchFamily="34" charset="0"/>
                        </a:rPr>
                        <a:t>040- Opérations d'ordre entre section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0"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5 207,00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5 206,61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200" b="1" i="0" u="none" strike="noStrike">
                          <a:solidFill>
                            <a:srgbClr val="000000"/>
                          </a:solidFill>
                          <a:effectLst/>
                          <a:latin typeface="Gill Sans MT" panose="020B0502020104020203" pitchFamily="34" charset="0"/>
                        </a:rPr>
                        <a:t>4 957,00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2119495"/>
                  </a:ext>
                </a:extLst>
              </a:tr>
              <a:tr h="345886">
                <a:tc>
                  <a:txBody>
                    <a:bodyPr/>
                    <a:lstStyle/>
                    <a:p>
                      <a:pPr algn="l" fontAlgn="ctr"/>
                      <a:r>
                        <a:rPr lang="fr-FR" sz="1200" b="0" i="0" u="none" strike="noStrike">
                          <a:solidFill>
                            <a:srgbClr val="000000"/>
                          </a:solidFill>
                          <a:effectLst/>
                          <a:latin typeface="Gill Sans MT" panose="020B0502020104020203" pitchFamily="34" charset="0"/>
                        </a:rPr>
                        <a:t>041- Opérations patrimoniales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Gill Sans MT" panose="020B05020201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Gill Sans MT" panose="020B0502020104020203"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225 100,00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40 000,00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1 765 500,00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1 765 490,00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Gill Sans MT" panose="020B0502020104020203" pitchFamily="34" charset="0"/>
                        </a:rPr>
                        <a:t>517 245,00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04545"/>
                  </a:ext>
                </a:extLst>
              </a:tr>
              <a:tr h="345886">
                <a:tc>
                  <a:txBody>
                    <a:bodyPr/>
                    <a:lstStyle/>
                    <a:p>
                      <a:pPr algn="ctr" fontAlgn="ctr"/>
                      <a:r>
                        <a:rPr lang="fr-FR" sz="1200" b="1" i="0" u="none" strike="noStrike" dirty="0">
                          <a:solidFill>
                            <a:srgbClr val="000000"/>
                          </a:solidFill>
                          <a:effectLst/>
                          <a:latin typeface="Gill Sans MT" panose="020B0502020104020203" pitchFamily="34" charset="0"/>
                        </a:rPr>
                        <a:t>Excédent ou déficit de financement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ctr" fontAlgn="ctr"/>
                      <a:r>
                        <a:rPr lang="fr-FR" sz="1200" b="1" i="0" u="none" strike="noStrike">
                          <a:solidFill>
                            <a:srgbClr val="000000"/>
                          </a:solidFill>
                          <a:effectLst/>
                          <a:latin typeface="Gill Sans MT" panose="020B0502020104020203"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a:solidFill>
                            <a:srgbClr val="000000"/>
                          </a:solidFill>
                          <a:effectLst/>
                          <a:latin typeface="Gill Sans MT" panose="020B0502020104020203" pitchFamily="34" charset="0"/>
                        </a:rPr>
                        <a:t>-2 150 388,36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ctr" fontAlgn="ctr"/>
                      <a:r>
                        <a:rPr lang="fr-FR" sz="1200" b="1" i="0" u="none" strike="noStrike" dirty="0">
                          <a:solidFill>
                            <a:srgbClr val="000000"/>
                          </a:solidFill>
                          <a:effectLst/>
                          <a:latin typeface="Gill Sans MT" panose="020B0502020104020203"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a:solidFill>
                            <a:srgbClr val="000000"/>
                          </a:solidFill>
                          <a:effectLst/>
                          <a:latin typeface="Gill Sans MT" panose="020B0502020104020203" pitchFamily="34" charset="0"/>
                        </a:rPr>
                        <a:t>2 018 085,38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ctr"/>
                      <a:r>
                        <a:rPr lang="fr-FR" sz="1200" b="1" i="0" u="none" strike="noStrike">
                          <a:solidFill>
                            <a:srgbClr val="000000"/>
                          </a:solidFill>
                          <a:effectLst/>
                          <a:latin typeface="Gill Sans MT" panose="020B0502020104020203"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fr-FR" sz="1200" b="1" i="0" u="none" strike="noStrike" dirty="0">
                          <a:solidFill>
                            <a:srgbClr val="000000"/>
                          </a:solidFill>
                          <a:effectLst/>
                          <a:latin typeface="Gill Sans MT" panose="020B0502020104020203" pitchFamily="34" charset="0"/>
                        </a:rPr>
                        <a:t>-1 028 157,34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fr-FR" sz="1200" b="1" i="0" u="none" strike="noStrike" dirty="0">
                          <a:solidFill>
                            <a:srgbClr val="000000"/>
                          </a:solidFill>
                          <a:effectLst/>
                          <a:latin typeface="Gill Sans MT" panose="020B0502020104020203"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611362862"/>
                  </a:ext>
                </a:extLst>
              </a:tr>
            </a:tbl>
          </a:graphicData>
        </a:graphic>
      </p:graphicFrame>
    </p:spTree>
    <p:extLst>
      <p:ext uri="{BB962C8B-B14F-4D97-AF65-F5344CB8AC3E}">
        <p14:creationId xmlns:p14="http://schemas.microsoft.com/office/powerpoint/2010/main" val="180869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33</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Autofit/>
          </a:bodyPr>
          <a:lstStyle/>
          <a:p>
            <a:r>
              <a:rPr lang="fr-FR" sz="2400" dirty="0">
                <a:latin typeface="Gill Sans MT" panose="020B0502020104020203" pitchFamily="34" charset="0"/>
              </a:rPr>
              <a:t>PRESENTATION</a:t>
            </a:r>
            <a:br>
              <a:rPr lang="fr-FR" sz="4400" dirty="0">
                <a:latin typeface="Gill Sans MT" panose="020B0502020104020203" pitchFamily="34" charset="0"/>
              </a:rPr>
            </a:br>
            <a:r>
              <a:rPr lang="fr-FR" sz="4400" dirty="0">
                <a:latin typeface="Gill Sans MT" panose="020B0502020104020203" pitchFamily="34" charset="0"/>
              </a:rPr>
              <a:t>Des résultats</a:t>
            </a:r>
            <a:endParaRPr lang="fr-FR" sz="4400" dirty="0"/>
          </a:p>
        </p:txBody>
      </p:sp>
    </p:spTree>
    <p:extLst>
      <p:ext uri="{BB962C8B-B14F-4D97-AF65-F5344CB8AC3E}">
        <p14:creationId xmlns:p14="http://schemas.microsoft.com/office/powerpoint/2010/main" val="223191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62126" y="214894"/>
            <a:ext cx="9949382" cy="816508"/>
          </a:xfrm>
        </p:spPr>
        <p:txBody>
          <a:bodyPr/>
          <a:lstStyle/>
          <a:p>
            <a:r>
              <a:rPr lang="fr-FR" sz="1800" dirty="0">
                <a:latin typeface="Gill Sans MT" panose="020B0502020104020203" pitchFamily="34" charset="0"/>
              </a:rPr>
              <a:t>RETROSPECTIVES 2019-2021 BUDGET 2022</a:t>
            </a:r>
            <a:br>
              <a:rPr lang="fr-FR" sz="3600" dirty="0">
                <a:latin typeface="Gill Sans MT" panose="020B0502020104020203" pitchFamily="34" charset="0"/>
              </a:rPr>
            </a:br>
            <a:r>
              <a:rPr lang="fr-FR" sz="3600" dirty="0">
                <a:latin typeface="Gill Sans MT" panose="020B0502020104020203" pitchFamily="34" charset="0"/>
              </a:rPr>
              <a:t>LES RESULTATS</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34</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353733"/>
            <a:ext cx="11444958" cy="4102006"/>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endParaRPr lang="fr-FR" sz="2400" dirty="0">
              <a:latin typeface="Gill Sans MT" panose="020B0502020104020203" pitchFamily="34" charset="0"/>
            </a:endParaRPr>
          </a:p>
        </p:txBody>
      </p:sp>
      <p:graphicFrame>
        <p:nvGraphicFramePr>
          <p:cNvPr id="3" name="Tableau 2">
            <a:extLst>
              <a:ext uri="{FF2B5EF4-FFF2-40B4-BE49-F238E27FC236}">
                <a16:creationId xmlns:a16="http://schemas.microsoft.com/office/drawing/2014/main" id="{2D89041A-875A-E205-182B-0AE733EE6F5A}"/>
              </a:ext>
            </a:extLst>
          </p:cNvPr>
          <p:cNvGraphicFramePr>
            <a:graphicFrameLocks noGrp="1"/>
          </p:cNvGraphicFramePr>
          <p:nvPr>
            <p:extLst>
              <p:ext uri="{D42A27DB-BD31-4B8C-83A1-F6EECF244321}">
                <p14:modId xmlns:p14="http://schemas.microsoft.com/office/powerpoint/2010/main" val="228673680"/>
              </p:ext>
            </p:extLst>
          </p:nvPr>
        </p:nvGraphicFramePr>
        <p:xfrm>
          <a:off x="791736" y="1360449"/>
          <a:ext cx="10571957" cy="4605456"/>
        </p:xfrm>
        <a:graphic>
          <a:graphicData uri="http://schemas.openxmlformats.org/drawingml/2006/table">
            <a:tbl>
              <a:tblPr/>
              <a:tblGrid>
                <a:gridCol w="3228651">
                  <a:extLst>
                    <a:ext uri="{9D8B030D-6E8A-4147-A177-3AD203B41FA5}">
                      <a16:colId xmlns:a16="http://schemas.microsoft.com/office/drawing/2014/main" val="1041279973"/>
                    </a:ext>
                  </a:extLst>
                </a:gridCol>
                <a:gridCol w="1066206">
                  <a:extLst>
                    <a:ext uri="{9D8B030D-6E8A-4147-A177-3AD203B41FA5}">
                      <a16:colId xmlns:a16="http://schemas.microsoft.com/office/drawing/2014/main" val="759385228"/>
                    </a:ext>
                  </a:extLst>
                </a:gridCol>
                <a:gridCol w="1021155">
                  <a:extLst>
                    <a:ext uri="{9D8B030D-6E8A-4147-A177-3AD203B41FA5}">
                      <a16:colId xmlns:a16="http://schemas.microsoft.com/office/drawing/2014/main" val="3702783742"/>
                    </a:ext>
                  </a:extLst>
                </a:gridCol>
                <a:gridCol w="1051189">
                  <a:extLst>
                    <a:ext uri="{9D8B030D-6E8A-4147-A177-3AD203B41FA5}">
                      <a16:colId xmlns:a16="http://schemas.microsoft.com/office/drawing/2014/main" val="2342936867"/>
                    </a:ext>
                  </a:extLst>
                </a:gridCol>
                <a:gridCol w="1051189">
                  <a:extLst>
                    <a:ext uri="{9D8B030D-6E8A-4147-A177-3AD203B41FA5}">
                      <a16:colId xmlns:a16="http://schemas.microsoft.com/office/drawing/2014/main" val="659284504"/>
                    </a:ext>
                  </a:extLst>
                </a:gridCol>
                <a:gridCol w="1051189">
                  <a:extLst>
                    <a:ext uri="{9D8B030D-6E8A-4147-A177-3AD203B41FA5}">
                      <a16:colId xmlns:a16="http://schemas.microsoft.com/office/drawing/2014/main" val="3087609295"/>
                    </a:ext>
                  </a:extLst>
                </a:gridCol>
                <a:gridCol w="1051189">
                  <a:extLst>
                    <a:ext uri="{9D8B030D-6E8A-4147-A177-3AD203B41FA5}">
                      <a16:colId xmlns:a16="http://schemas.microsoft.com/office/drawing/2014/main" val="1058800161"/>
                    </a:ext>
                  </a:extLst>
                </a:gridCol>
                <a:gridCol w="1051189">
                  <a:extLst>
                    <a:ext uri="{9D8B030D-6E8A-4147-A177-3AD203B41FA5}">
                      <a16:colId xmlns:a16="http://schemas.microsoft.com/office/drawing/2014/main" val="2814490826"/>
                    </a:ext>
                  </a:extLst>
                </a:gridCol>
              </a:tblGrid>
              <a:tr h="593126">
                <a:tc>
                  <a:txBody>
                    <a:bodyPr/>
                    <a:lstStyle/>
                    <a:p>
                      <a:pPr algn="l" fontAlgn="ctr"/>
                      <a:r>
                        <a:rPr lang="fr-FR" sz="1200" b="1" i="0" u="none" strike="noStrike" dirty="0">
                          <a:solidFill>
                            <a:srgbClr val="000000"/>
                          </a:solidFill>
                          <a:effectLst/>
                          <a:latin typeface="Gill Sans MT" panose="020B0502020104020203" pitchFamily="34" charset="0"/>
                        </a:rPr>
                        <a:t>Variation du fonds de roulement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Gill Sans MT" panose="020B0502020104020203" pitchFamily="34" charset="0"/>
                        </a:rPr>
                        <a:t>Réalisé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Gill Sans MT" panose="020B0502020104020203" pitchFamily="34" charset="0"/>
                        </a:rPr>
                        <a:t>Réalisé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Gill Sans MT" panose="020B0502020104020203" pitchFamily="34" charset="0"/>
                        </a:rPr>
                        <a:t>BUDGET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Gill Sans MT" panose="020B0502020104020203" pitchFamily="34" charset="0"/>
                        </a:rPr>
                        <a:t>  REALISE 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200" b="1" i="0" u="none" strike="noStrike">
                          <a:solidFill>
                            <a:srgbClr val="000000"/>
                          </a:solidFill>
                          <a:effectLst/>
                          <a:latin typeface="Gill Sans MT" panose="020B0502020104020203" pitchFamily="34" charset="0"/>
                        </a:rPr>
                        <a:t>BUDGET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65233458"/>
                  </a:ext>
                </a:extLst>
              </a:tr>
              <a:tr h="401233">
                <a:tc>
                  <a:txBody>
                    <a:bodyPr/>
                    <a:lstStyle/>
                    <a:p>
                      <a:pPr algn="l" fontAlgn="b"/>
                      <a:r>
                        <a:rPr lang="fr-FR" sz="1200" b="1" i="0" u="none" strike="noStrike">
                          <a:solidFill>
                            <a:srgbClr val="000000"/>
                          </a:solidFill>
                          <a:effectLst/>
                          <a:latin typeface="Gill Sans MT" panose="020B0502020104020203" pitchFamily="34" charset="0"/>
                        </a:rPr>
                        <a:t>Fonds de roulement en début d'exercice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2 383 301,84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2 383 301,84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dirty="0">
                          <a:solidFill>
                            <a:srgbClr val="000000"/>
                          </a:solidFill>
                          <a:effectLst/>
                          <a:latin typeface="Gill Sans MT" panose="020B0502020104020203" pitchFamily="34" charset="0"/>
                        </a:rPr>
                        <a:t>202 443,83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dirty="0">
                          <a:solidFill>
                            <a:srgbClr val="000000"/>
                          </a:solidFill>
                          <a:effectLst/>
                          <a:latin typeface="Gill Sans MT" panose="020B0502020104020203" pitchFamily="34" charset="0"/>
                        </a:rPr>
                        <a:t>202 443,83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-113 109,83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-113 109,83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-169 254,44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54304237"/>
                  </a:ext>
                </a:extLst>
              </a:tr>
              <a:tr h="401233">
                <a:tc>
                  <a:txBody>
                    <a:bodyPr/>
                    <a:lstStyle/>
                    <a:p>
                      <a:pPr algn="r" fontAlgn="b"/>
                      <a:r>
                        <a:rPr lang="fr-FR" sz="1200" b="0" i="1" u="none" strike="noStrike">
                          <a:solidFill>
                            <a:srgbClr val="000000"/>
                          </a:solidFill>
                          <a:effectLst/>
                          <a:latin typeface="Gill Sans MT" panose="020B0502020104020203" pitchFamily="34" charset="0"/>
                        </a:rPr>
                        <a:t>Report de résultat en fonctionnement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2 031 936,69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2 031 936,69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468 095,77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dirty="0">
                          <a:solidFill>
                            <a:srgbClr val="000000"/>
                          </a:solidFill>
                          <a:effectLst/>
                          <a:latin typeface="Gill Sans MT" panose="020B0502020104020203" pitchFamily="34" charset="0"/>
                        </a:rPr>
                        <a:t>468 095,77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-332 172,00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-332 172,00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49238091"/>
                  </a:ext>
                </a:extLst>
              </a:tr>
              <a:tr h="401233">
                <a:tc>
                  <a:txBody>
                    <a:bodyPr/>
                    <a:lstStyle/>
                    <a:p>
                      <a:pPr algn="r" fontAlgn="b"/>
                      <a:r>
                        <a:rPr lang="fr-FR" sz="1200" b="0" i="1" u="none" strike="noStrike">
                          <a:solidFill>
                            <a:srgbClr val="000000"/>
                          </a:solidFill>
                          <a:effectLst/>
                          <a:latin typeface="Gill Sans MT" panose="020B0502020104020203" pitchFamily="34" charset="0"/>
                        </a:rPr>
                        <a:t>Report de résultat en investissement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351 365,15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351 365,15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-1 799 023,31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dirty="0">
                          <a:solidFill>
                            <a:srgbClr val="000000"/>
                          </a:solidFill>
                          <a:effectLst/>
                          <a:latin typeface="Gill Sans MT" panose="020B0502020104020203" pitchFamily="34" charset="0"/>
                        </a:rPr>
                        <a:t>-1 799 023,31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219 062,17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219 062,17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-809 095,17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8968058"/>
                  </a:ext>
                </a:extLst>
              </a:tr>
              <a:tr h="401233">
                <a:tc>
                  <a:txBody>
                    <a:bodyPr/>
                    <a:lstStyle/>
                    <a:p>
                      <a:pPr algn="r" fontAlgn="b"/>
                      <a:r>
                        <a:rPr lang="fr-FR" sz="1200" b="0" i="1" u="none" strike="noStrike">
                          <a:solidFill>
                            <a:srgbClr val="000000"/>
                          </a:solidFill>
                          <a:effectLst/>
                          <a:latin typeface="Gill Sans MT" panose="020B0502020104020203" pitchFamily="34" charset="0"/>
                        </a:rPr>
                        <a:t>Excédent de fonctionnement capitalisé</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1 533 371,37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1 533 371,37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dirty="0">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639 840,73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4068688"/>
                  </a:ext>
                </a:extLst>
              </a:tr>
              <a:tr h="401233">
                <a:tc>
                  <a:txBody>
                    <a:bodyPr/>
                    <a:lstStyle/>
                    <a:p>
                      <a:pPr algn="l" fontAlgn="b"/>
                      <a:r>
                        <a:rPr lang="fr-FR" sz="1200" b="1" i="0" u="none" strike="noStrike">
                          <a:solidFill>
                            <a:srgbClr val="000000"/>
                          </a:solidFill>
                          <a:effectLst/>
                          <a:latin typeface="Gill Sans MT" panose="020B0502020104020203" pitchFamily="34" charset="0"/>
                        </a:rPr>
                        <a:t>Résultat de l'exercice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-2 383 301,84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-2 180 857,91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1 330 927,44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1 217 817,61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rgbClr val="000000"/>
                          </a:solidFill>
                          <a:effectLst/>
                          <a:latin typeface="Gill Sans MT" panose="020B0502020104020203" pitchFamily="34" charset="0"/>
                        </a:rPr>
                        <a:t>113 109,83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-56 144,61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809 095,17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5242720"/>
                  </a:ext>
                </a:extLst>
              </a:tr>
              <a:tr h="401233">
                <a:tc>
                  <a:txBody>
                    <a:bodyPr/>
                    <a:lstStyle/>
                    <a:p>
                      <a:pPr algn="r" fontAlgn="b"/>
                      <a:r>
                        <a:rPr lang="fr-FR" sz="1200" b="0" i="1" u="none" strike="noStrike">
                          <a:solidFill>
                            <a:srgbClr val="000000"/>
                          </a:solidFill>
                          <a:effectLst/>
                          <a:latin typeface="Gill Sans MT" panose="020B0502020104020203" pitchFamily="34" charset="0"/>
                        </a:rPr>
                        <a:t>Résultat de l'exercice en fonctionnement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-2 031 936,69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-30 469,55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-468 095,77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-800 267,77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dirty="0">
                          <a:solidFill>
                            <a:srgbClr val="000000"/>
                          </a:solidFill>
                          <a:effectLst/>
                          <a:latin typeface="Gill Sans MT" panose="020B0502020104020203" pitchFamily="34" charset="0"/>
                        </a:rPr>
                        <a:t>332 172,00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972 012,73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4584594"/>
                  </a:ext>
                </a:extLst>
              </a:tr>
              <a:tr h="401233">
                <a:tc>
                  <a:txBody>
                    <a:bodyPr/>
                    <a:lstStyle/>
                    <a:p>
                      <a:pPr algn="r" fontAlgn="b"/>
                      <a:r>
                        <a:rPr lang="fr-FR" sz="1200" b="0" i="1" u="none" strike="noStrike">
                          <a:solidFill>
                            <a:srgbClr val="000000"/>
                          </a:solidFill>
                          <a:effectLst/>
                          <a:latin typeface="Gill Sans MT" panose="020B0502020104020203" pitchFamily="34" charset="0"/>
                        </a:rPr>
                        <a:t>Résultat de l'exercice en investissement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-351 365,15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-2 150 388,36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1 799 023,21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2 018 085,38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-219 062,17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-1 028 157,34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809 095,17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751342"/>
                  </a:ext>
                </a:extLst>
              </a:tr>
              <a:tr h="401233">
                <a:tc>
                  <a:txBody>
                    <a:bodyPr/>
                    <a:lstStyle/>
                    <a:p>
                      <a:pPr algn="l" fontAlgn="b"/>
                      <a:r>
                        <a:rPr lang="fr-FR" sz="1200" b="1" i="0" u="none" strike="noStrike">
                          <a:solidFill>
                            <a:srgbClr val="000000"/>
                          </a:solidFill>
                          <a:effectLst/>
                          <a:latin typeface="Gill Sans MT" panose="020B0502020104020203" pitchFamily="34" charset="0"/>
                        </a:rPr>
                        <a:t>Résultat cumulé de l'exercice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202 443,93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dirty="0">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-113 109,93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dirty="0">
                          <a:solidFill>
                            <a:srgbClr val="000000"/>
                          </a:solidFill>
                          <a:effectLst/>
                          <a:latin typeface="Gill Sans MT" panose="020B0502020104020203" pitchFamily="34" charset="0"/>
                        </a:rPr>
                        <a:t>-169 254,44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7766013"/>
                  </a:ext>
                </a:extLst>
              </a:tr>
              <a:tr h="401233">
                <a:tc>
                  <a:txBody>
                    <a:bodyPr/>
                    <a:lstStyle/>
                    <a:p>
                      <a:pPr algn="r" fontAlgn="b"/>
                      <a:r>
                        <a:rPr lang="fr-FR" sz="1200" b="0" i="1" u="none" strike="noStrike">
                          <a:solidFill>
                            <a:srgbClr val="000000"/>
                          </a:solidFill>
                          <a:effectLst/>
                          <a:latin typeface="Gill Sans MT" panose="020B0502020104020203" pitchFamily="34" charset="0"/>
                        </a:rPr>
                        <a:t>Résultat cumulé de l'exercice en fonctionnement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2 001 467,14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-332 172,00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dirty="0">
                          <a:solidFill>
                            <a:srgbClr val="000000"/>
                          </a:solidFill>
                          <a:effectLst/>
                          <a:latin typeface="Gill Sans MT" panose="020B0502020104020203" pitchFamily="34" charset="0"/>
                        </a:rPr>
                        <a:t>639 840,73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325685"/>
                  </a:ext>
                </a:extLst>
              </a:tr>
              <a:tr h="401233">
                <a:tc>
                  <a:txBody>
                    <a:bodyPr/>
                    <a:lstStyle/>
                    <a:p>
                      <a:pPr algn="r" fontAlgn="b"/>
                      <a:r>
                        <a:rPr lang="fr-FR" sz="1200" b="0" i="1" u="none" strike="noStrike">
                          <a:solidFill>
                            <a:srgbClr val="000000"/>
                          </a:solidFill>
                          <a:effectLst/>
                          <a:latin typeface="Gill Sans MT" panose="020B0502020104020203" pitchFamily="34" charset="0"/>
                        </a:rPr>
                        <a:t>Résultat cumulé de l'exercice en investissement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-1 799 023,21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219 062,07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-809 095,17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428705"/>
                  </a:ext>
                </a:extLst>
              </a:tr>
            </a:tbl>
          </a:graphicData>
        </a:graphic>
      </p:graphicFrame>
    </p:spTree>
    <p:extLst>
      <p:ext uri="{BB962C8B-B14F-4D97-AF65-F5344CB8AC3E}">
        <p14:creationId xmlns:p14="http://schemas.microsoft.com/office/powerpoint/2010/main" val="63704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35</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Autofit/>
          </a:bodyPr>
          <a:lstStyle/>
          <a:p>
            <a:r>
              <a:rPr lang="fr-FR" sz="2400" dirty="0">
                <a:latin typeface="Gill Sans MT" panose="020B0502020104020203" pitchFamily="34" charset="0"/>
              </a:rPr>
              <a:t>PRESENTATION </a:t>
            </a:r>
            <a:br>
              <a:rPr lang="fr-FR" sz="4400" dirty="0">
                <a:latin typeface="Gill Sans MT" panose="020B0502020104020203" pitchFamily="34" charset="0"/>
              </a:rPr>
            </a:br>
            <a:r>
              <a:rPr lang="fr-FR" sz="4400" dirty="0">
                <a:latin typeface="Gill Sans MT" panose="020B0502020104020203" pitchFamily="34" charset="0"/>
              </a:rPr>
              <a:t>Des épargnes</a:t>
            </a:r>
            <a:endParaRPr lang="fr-FR" sz="4400" dirty="0"/>
          </a:p>
        </p:txBody>
      </p:sp>
    </p:spTree>
    <p:extLst>
      <p:ext uri="{BB962C8B-B14F-4D97-AF65-F5344CB8AC3E}">
        <p14:creationId xmlns:p14="http://schemas.microsoft.com/office/powerpoint/2010/main" val="3830218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62126" y="214894"/>
            <a:ext cx="9949382" cy="816508"/>
          </a:xfrm>
        </p:spPr>
        <p:txBody>
          <a:bodyPr/>
          <a:lstStyle/>
          <a:p>
            <a:r>
              <a:rPr lang="fr-FR" sz="1800" dirty="0">
                <a:latin typeface="Gill Sans MT" panose="020B0502020104020203" pitchFamily="34" charset="0"/>
              </a:rPr>
              <a:t>RETROSPECTIVES 2019-2021 BUDGET 2022</a:t>
            </a:r>
            <a:br>
              <a:rPr lang="fr-FR" sz="3600" dirty="0">
                <a:latin typeface="Gill Sans MT" panose="020B0502020104020203" pitchFamily="34" charset="0"/>
              </a:rPr>
            </a:br>
            <a:r>
              <a:rPr lang="fr-FR" sz="3600" dirty="0">
                <a:latin typeface="Gill Sans MT" panose="020B0502020104020203" pitchFamily="34" charset="0"/>
              </a:rPr>
              <a:t>LES EPARGNES</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36</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353733"/>
            <a:ext cx="11444958" cy="4102006"/>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endParaRPr lang="fr-FR" sz="2400" dirty="0">
              <a:latin typeface="Gill Sans MT" panose="020B0502020104020203" pitchFamily="34" charset="0"/>
            </a:endParaRPr>
          </a:p>
        </p:txBody>
      </p:sp>
      <p:graphicFrame>
        <p:nvGraphicFramePr>
          <p:cNvPr id="3" name="Tableau 2">
            <a:extLst>
              <a:ext uri="{FF2B5EF4-FFF2-40B4-BE49-F238E27FC236}">
                <a16:creationId xmlns:a16="http://schemas.microsoft.com/office/drawing/2014/main" id="{55248178-E456-F0D4-42BC-212F8593BC8F}"/>
              </a:ext>
            </a:extLst>
          </p:cNvPr>
          <p:cNvGraphicFramePr>
            <a:graphicFrameLocks noGrp="1"/>
          </p:cNvGraphicFramePr>
          <p:nvPr>
            <p:extLst>
              <p:ext uri="{D42A27DB-BD31-4B8C-83A1-F6EECF244321}">
                <p14:modId xmlns:p14="http://schemas.microsoft.com/office/powerpoint/2010/main" val="2478052979"/>
              </p:ext>
            </p:extLst>
          </p:nvPr>
        </p:nvGraphicFramePr>
        <p:xfrm>
          <a:off x="713678" y="1561171"/>
          <a:ext cx="10537903" cy="4237466"/>
        </p:xfrm>
        <a:graphic>
          <a:graphicData uri="http://schemas.openxmlformats.org/drawingml/2006/table">
            <a:tbl>
              <a:tblPr/>
              <a:tblGrid>
                <a:gridCol w="3218252">
                  <a:extLst>
                    <a:ext uri="{9D8B030D-6E8A-4147-A177-3AD203B41FA5}">
                      <a16:colId xmlns:a16="http://schemas.microsoft.com/office/drawing/2014/main" val="879811872"/>
                    </a:ext>
                  </a:extLst>
                </a:gridCol>
                <a:gridCol w="1062771">
                  <a:extLst>
                    <a:ext uri="{9D8B030D-6E8A-4147-A177-3AD203B41FA5}">
                      <a16:colId xmlns:a16="http://schemas.microsoft.com/office/drawing/2014/main" val="1979399434"/>
                    </a:ext>
                  </a:extLst>
                </a:gridCol>
                <a:gridCol w="1017865">
                  <a:extLst>
                    <a:ext uri="{9D8B030D-6E8A-4147-A177-3AD203B41FA5}">
                      <a16:colId xmlns:a16="http://schemas.microsoft.com/office/drawing/2014/main" val="2643285508"/>
                    </a:ext>
                  </a:extLst>
                </a:gridCol>
                <a:gridCol w="1047803">
                  <a:extLst>
                    <a:ext uri="{9D8B030D-6E8A-4147-A177-3AD203B41FA5}">
                      <a16:colId xmlns:a16="http://schemas.microsoft.com/office/drawing/2014/main" val="3213075673"/>
                    </a:ext>
                  </a:extLst>
                </a:gridCol>
                <a:gridCol w="1047803">
                  <a:extLst>
                    <a:ext uri="{9D8B030D-6E8A-4147-A177-3AD203B41FA5}">
                      <a16:colId xmlns:a16="http://schemas.microsoft.com/office/drawing/2014/main" val="421165119"/>
                    </a:ext>
                  </a:extLst>
                </a:gridCol>
                <a:gridCol w="1047803">
                  <a:extLst>
                    <a:ext uri="{9D8B030D-6E8A-4147-A177-3AD203B41FA5}">
                      <a16:colId xmlns:a16="http://schemas.microsoft.com/office/drawing/2014/main" val="402630701"/>
                    </a:ext>
                  </a:extLst>
                </a:gridCol>
                <a:gridCol w="1047803">
                  <a:extLst>
                    <a:ext uri="{9D8B030D-6E8A-4147-A177-3AD203B41FA5}">
                      <a16:colId xmlns:a16="http://schemas.microsoft.com/office/drawing/2014/main" val="1898768264"/>
                    </a:ext>
                  </a:extLst>
                </a:gridCol>
                <a:gridCol w="1047803">
                  <a:extLst>
                    <a:ext uri="{9D8B030D-6E8A-4147-A177-3AD203B41FA5}">
                      <a16:colId xmlns:a16="http://schemas.microsoft.com/office/drawing/2014/main" val="791414652"/>
                    </a:ext>
                  </a:extLst>
                </a:gridCol>
              </a:tblGrid>
              <a:tr h="700547">
                <a:tc>
                  <a:txBody>
                    <a:bodyPr/>
                    <a:lstStyle/>
                    <a:p>
                      <a:pPr algn="l" fontAlgn="ctr"/>
                      <a:r>
                        <a:rPr lang="fr-FR" sz="1200" b="1" i="0" u="none" strike="noStrike" dirty="0">
                          <a:solidFill>
                            <a:srgbClr val="000000"/>
                          </a:solidFill>
                          <a:effectLst/>
                          <a:latin typeface="Gill Sans MT" panose="020B0502020104020203" pitchFamily="34" charset="0"/>
                        </a:rPr>
                        <a:t>EPARGNE / AUTOFINANCEMENT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fr-FR" sz="1200" b="1" i="0" u="none" strike="noStrike" dirty="0">
                          <a:solidFill>
                            <a:srgbClr val="000000"/>
                          </a:solidFill>
                          <a:effectLst/>
                          <a:latin typeface="Gill Sans MT" panose="020B0502020104020203" pitchFamily="34" charset="0"/>
                        </a:rPr>
                        <a:t>Réalisé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fr-FR" sz="1200" b="1" i="0" u="none" strike="noStrike" dirty="0">
                          <a:solidFill>
                            <a:srgbClr val="000000"/>
                          </a:solidFill>
                          <a:effectLst/>
                          <a:latin typeface="Gill Sans MT" panose="020B0502020104020203" pitchFamily="34" charset="0"/>
                        </a:rPr>
                        <a:t>Réalisé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fr-FR" sz="1200" b="1" i="0" u="none" strike="noStrike">
                          <a:solidFill>
                            <a:srgbClr val="000000"/>
                          </a:solidFill>
                          <a:effectLst/>
                          <a:latin typeface="Gill Sans MT" panose="020B0502020104020203" pitchFamily="34" charset="0"/>
                        </a:rPr>
                        <a:t>  REALISE 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fr-FR" sz="1200" b="1" i="0" u="none" strike="noStrike">
                          <a:solidFill>
                            <a:srgbClr val="000000"/>
                          </a:solidFill>
                          <a:effectLst/>
                          <a:latin typeface="Gill Sans MT" panose="020B0502020104020203" pitchFamily="34" charset="0"/>
                        </a:rPr>
                        <a:t>BUDGET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222890597"/>
                  </a:ext>
                </a:extLst>
              </a:tr>
              <a:tr h="392991">
                <a:tc>
                  <a:txBody>
                    <a:bodyPr/>
                    <a:lstStyle/>
                    <a:p>
                      <a:pPr algn="l" fontAlgn="b"/>
                      <a:r>
                        <a:rPr lang="fr-FR" sz="1200" b="0" i="0" u="none" strike="noStrike">
                          <a:solidFill>
                            <a:srgbClr val="000000"/>
                          </a:solidFill>
                          <a:effectLst/>
                          <a:latin typeface="Gill Sans MT" panose="020B0502020104020203" pitchFamily="34" charset="0"/>
                        </a:rPr>
                        <a:t>Recettes Réelles de fonctionnement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1" u="none" strike="noStrike">
                          <a:solidFill>
                            <a:srgbClr val="000000"/>
                          </a:solidFill>
                          <a:effectLst/>
                          <a:latin typeface="Gill Sans MT" panose="020B0502020104020203" pitchFamily="34" charset="0"/>
                        </a:rPr>
                        <a:t>10 544 525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1" u="none" strike="noStrike">
                          <a:solidFill>
                            <a:srgbClr val="000000"/>
                          </a:solidFill>
                          <a:effectLst/>
                          <a:latin typeface="Gill Sans MT" panose="020B0502020104020203" pitchFamily="34" charset="0"/>
                        </a:rPr>
                        <a:t>10 691 371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1" u="none" strike="noStrike">
                          <a:solidFill>
                            <a:srgbClr val="000000"/>
                          </a:solidFill>
                          <a:effectLst/>
                          <a:latin typeface="Gill Sans MT" panose="020B0502020104020203" pitchFamily="34" charset="0"/>
                        </a:rPr>
                        <a:t>11 131 099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1" u="none" strike="noStrike" dirty="0">
                          <a:solidFill>
                            <a:srgbClr val="000000"/>
                          </a:solidFill>
                          <a:effectLst/>
                          <a:latin typeface="Gill Sans MT" panose="020B0502020104020203" pitchFamily="34" charset="0"/>
                        </a:rPr>
                        <a:t>10 798 880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1" u="none" strike="noStrike" dirty="0">
                          <a:solidFill>
                            <a:srgbClr val="000000"/>
                          </a:solidFill>
                          <a:effectLst/>
                          <a:latin typeface="Gill Sans MT" panose="020B0502020104020203" pitchFamily="34" charset="0"/>
                        </a:rPr>
                        <a:t>13 059 849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1" u="none" strike="noStrike" dirty="0">
                          <a:solidFill>
                            <a:srgbClr val="000000"/>
                          </a:solidFill>
                          <a:effectLst/>
                          <a:latin typeface="Gill Sans MT" panose="020B0502020104020203" pitchFamily="34" charset="0"/>
                        </a:rPr>
                        <a:t>13 212 986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1" u="none" strike="noStrike">
                          <a:solidFill>
                            <a:srgbClr val="000000"/>
                          </a:solidFill>
                          <a:effectLst/>
                          <a:latin typeface="Gill Sans MT" panose="020B0502020104020203" pitchFamily="34" charset="0"/>
                        </a:rPr>
                        <a:t>13 835 226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32803668"/>
                  </a:ext>
                </a:extLst>
              </a:tr>
              <a:tr h="392991">
                <a:tc>
                  <a:txBody>
                    <a:bodyPr/>
                    <a:lstStyle/>
                    <a:p>
                      <a:pPr algn="l" fontAlgn="b"/>
                      <a:r>
                        <a:rPr lang="fr-FR" sz="1200" b="0" i="0" u="none" strike="noStrike">
                          <a:solidFill>
                            <a:srgbClr val="000000"/>
                          </a:solidFill>
                          <a:effectLst/>
                          <a:latin typeface="Gill Sans MT" panose="020B0502020104020203" pitchFamily="34" charset="0"/>
                        </a:rPr>
                        <a:t>Dépenses réelles de fonctionnement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10 742 982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10 260 992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10 978 793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10 978 793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11 993 840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dirty="0">
                          <a:solidFill>
                            <a:srgbClr val="000000"/>
                          </a:solidFill>
                          <a:effectLst/>
                          <a:latin typeface="Gill Sans MT" panose="020B0502020104020203" pitchFamily="34" charset="0"/>
                        </a:rPr>
                        <a:t>11 525 817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13 227 348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4204653"/>
                  </a:ext>
                </a:extLst>
              </a:tr>
              <a:tr h="392991">
                <a:tc>
                  <a:txBody>
                    <a:bodyPr/>
                    <a:lstStyle/>
                    <a:p>
                      <a:pPr algn="r" fontAlgn="b"/>
                      <a:r>
                        <a:rPr lang="fr-FR" sz="1200" b="1" i="0" u="none" strike="noStrike">
                          <a:solidFill>
                            <a:srgbClr val="000000"/>
                          </a:solidFill>
                          <a:effectLst/>
                          <a:latin typeface="Gill Sans MT" panose="020B0502020104020203" pitchFamily="34" charset="0"/>
                        </a:rPr>
                        <a:t>EPARGNE DE GESTION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-198 457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430 379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152 306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-179 913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1 066 009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1 687 169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rgbClr val="000000"/>
                          </a:solidFill>
                          <a:effectLst/>
                          <a:latin typeface="Gill Sans MT" panose="020B0502020104020203" pitchFamily="34" charset="0"/>
                        </a:rPr>
                        <a:t>607 878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5804626"/>
                  </a:ext>
                </a:extLst>
              </a:tr>
              <a:tr h="392991">
                <a:tc>
                  <a:txBody>
                    <a:bodyPr/>
                    <a:lstStyle/>
                    <a:p>
                      <a:pPr algn="l" fontAlgn="b"/>
                      <a:r>
                        <a:rPr lang="fr-FR" sz="1200" b="0" i="0" u="none" strike="noStrike">
                          <a:solidFill>
                            <a:srgbClr val="000000"/>
                          </a:solidFill>
                          <a:effectLst/>
                          <a:latin typeface="Gill Sans MT" panose="020B0502020104020203" pitchFamily="34" charset="0"/>
                        </a:rPr>
                        <a:t>Intérêts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80 903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50 313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38 486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38 486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64 950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a:solidFill>
                            <a:srgbClr val="000000"/>
                          </a:solidFill>
                          <a:effectLst/>
                          <a:latin typeface="Gill Sans MT" panose="020B0502020104020203" pitchFamily="34" charset="0"/>
                        </a:rPr>
                        <a:t>57 715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1" u="none" strike="noStrike" dirty="0">
                          <a:solidFill>
                            <a:srgbClr val="000000"/>
                          </a:solidFill>
                          <a:effectLst/>
                          <a:latin typeface="Gill Sans MT" panose="020B0502020104020203" pitchFamily="34" charset="0"/>
                        </a:rPr>
                        <a:t>50 500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8563608"/>
                  </a:ext>
                </a:extLst>
              </a:tr>
              <a:tr h="392991">
                <a:tc>
                  <a:txBody>
                    <a:bodyPr/>
                    <a:lstStyle/>
                    <a:p>
                      <a:pPr algn="r" fontAlgn="b"/>
                      <a:r>
                        <a:rPr lang="fr-FR" sz="1200" b="1" i="0" u="none" strike="noStrike">
                          <a:solidFill>
                            <a:srgbClr val="000000"/>
                          </a:solidFill>
                          <a:effectLst/>
                          <a:latin typeface="Gill Sans MT" panose="020B0502020104020203" pitchFamily="34" charset="0"/>
                        </a:rPr>
                        <a:t>EPARGNE BRUTE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-279 359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380 066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113 820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-218 399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1 001 059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a:solidFill>
                            <a:srgbClr val="000000"/>
                          </a:solidFill>
                          <a:effectLst/>
                          <a:latin typeface="Gill Sans MT" panose="020B0502020104020203" pitchFamily="34" charset="0"/>
                        </a:rPr>
                        <a:t>1 629 454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rgbClr val="000000"/>
                          </a:solidFill>
                          <a:effectLst/>
                          <a:latin typeface="Gill Sans MT" panose="020B0502020104020203" pitchFamily="34" charset="0"/>
                        </a:rPr>
                        <a:t>557 378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04312024"/>
                  </a:ext>
                </a:extLst>
              </a:tr>
              <a:tr h="392991">
                <a:tc>
                  <a:txBody>
                    <a:bodyPr/>
                    <a:lstStyle/>
                    <a:p>
                      <a:pPr algn="l" fontAlgn="b"/>
                      <a:r>
                        <a:rPr lang="fr-FR" sz="1200" b="0" i="0" u="none" strike="noStrike">
                          <a:solidFill>
                            <a:srgbClr val="000000"/>
                          </a:solidFill>
                          <a:effectLst/>
                          <a:latin typeface="Gill Sans MT" panose="020B0502020104020203" pitchFamily="34" charset="0"/>
                        </a:rPr>
                        <a:t>Remboursement du capital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262 846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257 632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283 511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283 282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324 000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302 322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dirty="0">
                          <a:solidFill>
                            <a:srgbClr val="000000"/>
                          </a:solidFill>
                          <a:effectLst/>
                          <a:latin typeface="Gill Sans MT" panose="020B0502020104020203" pitchFamily="34" charset="0"/>
                        </a:rPr>
                        <a:t>366 500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0242600"/>
                  </a:ext>
                </a:extLst>
              </a:tr>
              <a:tr h="392991">
                <a:tc>
                  <a:txBody>
                    <a:bodyPr/>
                    <a:lstStyle/>
                    <a:p>
                      <a:pPr algn="r" fontAlgn="b"/>
                      <a:r>
                        <a:rPr lang="fr-FR" sz="1200" b="1" i="0" u="none" strike="noStrike">
                          <a:solidFill>
                            <a:srgbClr val="000000"/>
                          </a:solidFill>
                          <a:effectLst/>
                          <a:latin typeface="Gill Sans MT" panose="020B0502020104020203" pitchFamily="34" charset="0"/>
                        </a:rPr>
                        <a:t>EPARGNE NETTE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Gill Sans MT" panose="020B0502020104020203" pitchFamily="34" charset="0"/>
                        </a:rPr>
                        <a:t>-542 205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Gill Sans MT" panose="020B0502020104020203" pitchFamily="34" charset="0"/>
                        </a:rPr>
                        <a:t>122 434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Gill Sans MT" panose="020B0502020104020203" pitchFamily="34" charset="0"/>
                        </a:rPr>
                        <a:t>-169 691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Gill Sans MT" panose="020B0502020104020203" pitchFamily="34" charset="0"/>
                        </a:rPr>
                        <a:t>-501 680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Gill Sans MT" panose="020B0502020104020203" pitchFamily="34" charset="0"/>
                        </a:rPr>
                        <a:t>677 059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effectLst/>
                          <a:latin typeface="Gill Sans MT" panose="020B0502020104020203" pitchFamily="34" charset="0"/>
                        </a:rPr>
                        <a:t>1 327 133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Gill Sans MT" panose="020B0502020104020203" pitchFamily="34" charset="0"/>
                        </a:rPr>
                        <a:t>190 878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866727"/>
                  </a:ext>
                </a:extLst>
              </a:tr>
              <a:tr h="392991">
                <a:tc>
                  <a:txBody>
                    <a:bodyPr/>
                    <a:lstStyle/>
                    <a:p>
                      <a:pPr algn="l" fontAlgn="b"/>
                      <a:r>
                        <a:rPr lang="fr-FR" sz="1200" b="0" i="0" u="none" strike="noStrike">
                          <a:solidFill>
                            <a:srgbClr val="000000"/>
                          </a:solidFill>
                          <a:effectLst/>
                          <a:latin typeface="Gill Sans MT" panose="020B0502020104020203" pitchFamily="34" charset="0"/>
                        </a:rPr>
                        <a:t>Partie de l'annuité payée par des tiers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Gill Sans MT" panose="020B0502020104020203"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Gill Sans MT" panose="020B0502020104020203"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Gill Sans MT" panose="020B0502020104020203"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Gill Sans MT" panose="020B0502020104020203"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Gill Sans MT" panose="020B0502020104020203"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Gill Sans MT" panose="020B0502020104020203"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dirty="0">
                          <a:solidFill>
                            <a:srgbClr val="000000"/>
                          </a:solidFill>
                          <a:effectLst/>
                          <a:latin typeface="Gill Sans MT" panose="020B0502020104020203"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9924779"/>
                  </a:ext>
                </a:extLst>
              </a:tr>
              <a:tr h="392991">
                <a:tc>
                  <a:txBody>
                    <a:bodyPr/>
                    <a:lstStyle/>
                    <a:p>
                      <a:pPr algn="r" fontAlgn="b"/>
                      <a:r>
                        <a:rPr lang="fr-FR" sz="1200" b="1" i="0" u="none" strike="noStrike">
                          <a:solidFill>
                            <a:srgbClr val="000000"/>
                          </a:solidFill>
                          <a:effectLst/>
                          <a:latin typeface="Gill Sans MT" panose="020B0502020104020203" pitchFamily="34" charset="0"/>
                        </a:rPr>
                        <a:t>AUTOFINANCEMENT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fr-FR" sz="1200" b="1" i="0" u="none" strike="noStrike">
                          <a:solidFill>
                            <a:srgbClr val="000000"/>
                          </a:solidFill>
                          <a:effectLst/>
                          <a:latin typeface="Gill Sans MT" panose="020B0502020104020203" pitchFamily="34" charset="0"/>
                        </a:rPr>
                        <a:t>-542 205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fr-FR" sz="1200" b="1" i="0" u="none" strike="noStrike">
                          <a:solidFill>
                            <a:srgbClr val="000000"/>
                          </a:solidFill>
                          <a:effectLst/>
                          <a:latin typeface="Gill Sans MT" panose="020B0502020104020203" pitchFamily="34" charset="0"/>
                        </a:rPr>
                        <a:t>122 434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fr-FR" sz="1200" b="1" i="0" u="none" strike="noStrike">
                          <a:solidFill>
                            <a:srgbClr val="000000"/>
                          </a:solidFill>
                          <a:effectLst/>
                          <a:latin typeface="Gill Sans MT" panose="020B0502020104020203" pitchFamily="34" charset="0"/>
                        </a:rPr>
                        <a:t>-169 691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fr-FR" sz="1200" b="1" i="0" u="none" strike="noStrike">
                          <a:solidFill>
                            <a:srgbClr val="000000"/>
                          </a:solidFill>
                          <a:effectLst/>
                          <a:latin typeface="Gill Sans MT" panose="020B0502020104020203" pitchFamily="34" charset="0"/>
                        </a:rPr>
                        <a:t>-501 680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fr-FR" sz="1200" b="1" i="0" u="none" strike="noStrike">
                          <a:solidFill>
                            <a:srgbClr val="000000"/>
                          </a:solidFill>
                          <a:effectLst/>
                          <a:latin typeface="Gill Sans MT" panose="020B0502020104020203" pitchFamily="34" charset="0"/>
                        </a:rPr>
                        <a:t>677 059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fr-FR" sz="1200" b="1" i="0" u="none" strike="noStrike">
                          <a:solidFill>
                            <a:srgbClr val="000000"/>
                          </a:solidFill>
                          <a:effectLst/>
                          <a:latin typeface="Gill Sans MT" panose="020B0502020104020203" pitchFamily="34" charset="0"/>
                        </a:rPr>
                        <a:t>1 327 133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r>
                        <a:rPr lang="fr-FR" sz="1200" b="1" i="0" u="none" strike="noStrike" dirty="0">
                          <a:solidFill>
                            <a:srgbClr val="000000"/>
                          </a:solidFill>
                          <a:effectLst/>
                          <a:latin typeface="Gill Sans MT" panose="020B0502020104020203" pitchFamily="34" charset="0"/>
                        </a:rPr>
                        <a:t>190 878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790348858"/>
                  </a:ext>
                </a:extLst>
              </a:tr>
            </a:tbl>
          </a:graphicData>
        </a:graphic>
      </p:graphicFrame>
    </p:spTree>
    <p:extLst>
      <p:ext uri="{BB962C8B-B14F-4D97-AF65-F5344CB8AC3E}">
        <p14:creationId xmlns:p14="http://schemas.microsoft.com/office/powerpoint/2010/main" val="183588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37</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0" y="4943571"/>
            <a:ext cx="8292795" cy="1512168"/>
          </a:xfrm>
        </p:spPr>
        <p:txBody>
          <a:bodyPr>
            <a:noAutofit/>
          </a:bodyPr>
          <a:lstStyle/>
          <a:p>
            <a:r>
              <a:rPr lang="fr-FR" sz="2400" dirty="0">
                <a:latin typeface="Gill Sans MT" panose="020B0502020104020203" pitchFamily="34" charset="0"/>
              </a:rPr>
              <a:t>PRESENTATION de</a:t>
            </a:r>
            <a:br>
              <a:rPr lang="fr-FR" sz="4400" dirty="0">
                <a:latin typeface="Gill Sans MT" panose="020B0502020104020203" pitchFamily="34" charset="0"/>
              </a:rPr>
            </a:br>
            <a:r>
              <a:rPr lang="fr-FR" sz="4400" dirty="0">
                <a:latin typeface="Gill Sans MT" panose="020B0502020104020203" pitchFamily="34" charset="0"/>
              </a:rPr>
              <a:t>l’ENDETTEMENT</a:t>
            </a:r>
            <a:endParaRPr lang="fr-FR" sz="4400" dirty="0"/>
          </a:p>
        </p:txBody>
      </p:sp>
    </p:spTree>
    <p:extLst>
      <p:ext uri="{BB962C8B-B14F-4D97-AF65-F5344CB8AC3E}">
        <p14:creationId xmlns:p14="http://schemas.microsoft.com/office/powerpoint/2010/main" val="1007396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062126" y="214894"/>
            <a:ext cx="9949382" cy="816508"/>
          </a:xfrm>
        </p:spPr>
        <p:txBody>
          <a:bodyPr/>
          <a:lstStyle/>
          <a:p>
            <a:r>
              <a:rPr lang="fr-FR" sz="1800" dirty="0">
                <a:latin typeface="Gill Sans MT" panose="020B0502020104020203" pitchFamily="34" charset="0"/>
              </a:rPr>
              <a:t>RETROSPECTIVES 2019-2021 BUDGET 2022</a:t>
            </a:r>
            <a:br>
              <a:rPr lang="fr-FR" sz="3600" dirty="0">
                <a:latin typeface="Gill Sans MT" panose="020B0502020104020203" pitchFamily="34" charset="0"/>
              </a:rPr>
            </a:br>
            <a:r>
              <a:rPr lang="fr-FR" sz="3600" dirty="0">
                <a:latin typeface="Gill Sans MT" panose="020B0502020104020203" pitchFamily="34" charset="0"/>
              </a:rPr>
              <a:t>L’endettement</a:t>
            </a:r>
            <a:endParaRPr lang="fr-FR" sz="3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38</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353733"/>
            <a:ext cx="11444958" cy="4102006"/>
          </a:xfrm>
        </p:spPr>
        <p:txBody>
          <a:bodyPr>
            <a:noAutofit/>
          </a:bodyPr>
          <a:lstStyle/>
          <a:p>
            <a:pPr marL="0" indent="0" algn="just">
              <a:buNone/>
            </a:pPr>
            <a:endParaRPr lang="fr-FR" sz="2400" dirty="0">
              <a:solidFill>
                <a:srgbClr val="0070C0"/>
              </a:solidFill>
              <a:latin typeface="Gill Sans MT" panose="020B0502020104020203" pitchFamily="34" charset="0"/>
            </a:endParaRPr>
          </a:p>
          <a:p>
            <a:pPr marL="0" indent="0" algn="just">
              <a:buNone/>
            </a:pPr>
            <a:endParaRPr lang="fr-FR" sz="2400" dirty="0">
              <a:latin typeface="Gill Sans MT" panose="020B0502020104020203" pitchFamily="34" charset="0"/>
            </a:endParaRPr>
          </a:p>
        </p:txBody>
      </p:sp>
      <p:graphicFrame>
        <p:nvGraphicFramePr>
          <p:cNvPr id="5" name="Tableau 4">
            <a:extLst>
              <a:ext uri="{FF2B5EF4-FFF2-40B4-BE49-F238E27FC236}">
                <a16:creationId xmlns:a16="http://schemas.microsoft.com/office/drawing/2014/main" id="{51257D8A-69D5-CF32-8343-57D1B79F10A7}"/>
              </a:ext>
            </a:extLst>
          </p:cNvPr>
          <p:cNvGraphicFramePr>
            <a:graphicFrameLocks noGrp="1"/>
          </p:cNvGraphicFramePr>
          <p:nvPr>
            <p:extLst>
              <p:ext uri="{D42A27DB-BD31-4B8C-83A1-F6EECF244321}">
                <p14:modId xmlns:p14="http://schemas.microsoft.com/office/powerpoint/2010/main" val="1859854366"/>
              </p:ext>
            </p:extLst>
          </p:nvPr>
        </p:nvGraphicFramePr>
        <p:xfrm>
          <a:off x="566550" y="1661532"/>
          <a:ext cx="10797146" cy="2781721"/>
        </p:xfrm>
        <a:graphic>
          <a:graphicData uri="http://schemas.openxmlformats.org/drawingml/2006/table">
            <a:tbl>
              <a:tblPr/>
              <a:tblGrid>
                <a:gridCol w="2812270">
                  <a:extLst>
                    <a:ext uri="{9D8B030D-6E8A-4147-A177-3AD203B41FA5}">
                      <a16:colId xmlns:a16="http://schemas.microsoft.com/office/drawing/2014/main" val="759179582"/>
                    </a:ext>
                  </a:extLst>
                </a:gridCol>
                <a:gridCol w="1237785">
                  <a:extLst>
                    <a:ext uri="{9D8B030D-6E8A-4147-A177-3AD203B41FA5}">
                      <a16:colId xmlns:a16="http://schemas.microsoft.com/office/drawing/2014/main" val="2650305658"/>
                    </a:ext>
                  </a:extLst>
                </a:gridCol>
                <a:gridCol w="1148575">
                  <a:extLst>
                    <a:ext uri="{9D8B030D-6E8A-4147-A177-3AD203B41FA5}">
                      <a16:colId xmlns:a16="http://schemas.microsoft.com/office/drawing/2014/main" val="647352385"/>
                    </a:ext>
                  </a:extLst>
                </a:gridCol>
                <a:gridCol w="1159727">
                  <a:extLst>
                    <a:ext uri="{9D8B030D-6E8A-4147-A177-3AD203B41FA5}">
                      <a16:colId xmlns:a16="http://schemas.microsoft.com/office/drawing/2014/main" val="1807464718"/>
                    </a:ext>
                  </a:extLst>
                </a:gridCol>
                <a:gridCol w="1037064">
                  <a:extLst>
                    <a:ext uri="{9D8B030D-6E8A-4147-A177-3AD203B41FA5}">
                      <a16:colId xmlns:a16="http://schemas.microsoft.com/office/drawing/2014/main" val="1849967486"/>
                    </a:ext>
                  </a:extLst>
                </a:gridCol>
                <a:gridCol w="1115122">
                  <a:extLst>
                    <a:ext uri="{9D8B030D-6E8A-4147-A177-3AD203B41FA5}">
                      <a16:colId xmlns:a16="http://schemas.microsoft.com/office/drawing/2014/main" val="4145439952"/>
                    </a:ext>
                  </a:extLst>
                </a:gridCol>
                <a:gridCol w="1215483">
                  <a:extLst>
                    <a:ext uri="{9D8B030D-6E8A-4147-A177-3AD203B41FA5}">
                      <a16:colId xmlns:a16="http://schemas.microsoft.com/office/drawing/2014/main" val="2103709927"/>
                    </a:ext>
                  </a:extLst>
                </a:gridCol>
                <a:gridCol w="1071120">
                  <a:extLst>
                    <a:ext uri="{9D8B030D-6E8A-4147-A177-3AD203B41FA5}">
                      <a16:colId xmlns:a16="http://schemas.microsoft.com/office/drawing/2014/main" val="4055733955"/>
                    </a:ext>
                  </a:extLst>
                </a:gridCol>
              </a:tblGrid>
              <a:tr h="1127077">
                <a:tc>
                  <a:txBody>
                    <a:bodyPr/>
                    <a:lstStyle/>
                    <a:p>
                      <a:pPr algn="l" fontAlgn="ctr"/>
                      <a:r>
                        <a:rPr lang="fr-FR" sz="1200" b="1" i="0" u="none" strike="noStrike" dirty="0">
                          <a:solidFill>
                            <a:srgbClr val="000000"/>
                          </a:solidFill>
                          <a:effectLst/>
                          <a:latin typeface="Gill Sans MT" panose="020B0502020104020203" pitchFamily="34" charset="0"/>
                        </a:rPr>
                        <a:t>ENDETTEMENT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a:solidFill>
                            <a:srgbClr val="000000"/>
                          </a:solidFill>
                          <a:effectLst/>
                          <a:latin typeface="Gill Sans MT" panose="020B0502020104020203" pitchFamily="34" charset="0"/>
                        </a:rPr>
                        <a:t>Réalisé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solidFill>
                            <a:srgbClr val="000000"/>
                          </a:solidFill>
                          <a:effectLst/>
                          <a:latin typeface="Gill Sans MT" panose="020B0502020104020203" pitchFamily="34" charset="0"/>
                        </a:rPr>
                        <a:t>Réalisé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solidFill>
                            <a:srgbClr val="000000"/>
                          </a:solidFill>
                          <a:effectLst/>
                          <a:latin typeface="Gill Sans MT" panose="020B0502020104020203" pitchFamily="34" charset="0"/>
                        </a:rPr>
                        <a:t>  REALISE 2021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fr-FR" sz="1200" b="1" i="0" u="none" strike="noStrike" dirty="0">
                          <a:solidFill>
                            <a:srgbClr val="000000"/>
                          </a:solidFill>
                          <a:effectLst/>
                          <a:latin typeface="Gill Sans MT" panose="020B0502020104020203" pitchFamily="34" charset="0"/>
                        </a:rPr>
                        <a:t>BUDGET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454079387"/>
                  </a:ext>
                </a:extLst>
              </a:tr>
              <a:tr h="551548">
                <a:tc>
                  <a:txBody>
                    <a:bodyPr/>
                    <a:lstStyle/>
                    <a:p>
                      <a:pPr algn="l" fontAlgn="b"/>
                      <a:r>
                        <a:rPr lang="fr-FR" sz="1200" b="0" i="0" u="none" strike="noStrike">
                          <a:solidFill>
                            <a:srgbClr val="000000"/>
                          </a:solidFill>
                          <a:effectLst/>
                          <a:latin typeface="Gill Sans MT" panose="020B0502020104020203" pitchFamily="34" charset="0"/>
                        </a:rPr>
                        <a:t>Encours de la dette au 1er janvier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200" b="0" i="0" u="none" strike="noStrike">
                          <a:solidFill>
                            <a:srgbClr val="000000"/>
                          </a:solidFill>
                          <a:effectLst/>
                          <a:latin typeface="Gill Sans MT" panose="020B0502020104020203" pitchFamily="34" charset="0"/>
                        </a:rPr>
                        <a:t>2 951 283,31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2 951 283,31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2 951 283,31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2 951 283,31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2 213 341,28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2 213 341,28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3 021 705,42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857748"/>
                  </a:ext>
                </a:extLst>
              </a:tr>
              <a:tr h="551548">
                <a:tc>
                  <a:txBody>
                    <a:bodyPr/>
                    <a:lstStyle/>
                    <a:p>
                      <a:pPr algn="l" fontAlgn="b"/>
                      <a:r>
                        <a:rPr lang="fr-FR" sz="1200" b="0" i="0" u="none" strike="noStrike">
                          <a:solidFill>
                            <a:srgbClr val="000000"/>
                          </a:solidFill>
                          <a:effectLst/>
                          <a:latin typeface="Gill Sans MT" panose="020B0502020104020203" pitchFamily="34" charset="0"/>
                        </a:rPr>
                        <a:t>Encours de la dette au 31 décembre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0" i="0" u="none" strike="noStrike">
                          <a:solidFill>
                            <a:srgbClr val="000000"/>
                          </a:solidFill>
                          <a:effectLst/>
                          <a:latin typeface="Gill Sans MT" panose="020B0502020104020203" pitchFamily="34" charset="0"/>
                        </a:rPr>
                        <a:t>2 487 182,03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2 487 182,03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2 129 639,63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2 129 639,63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3 021 705,42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3 021 705,42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3 513 596,82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342014"/>
                  </a:ext>
                </a:extLst>
              </a:tr>
              <a:tr h="551548">
                <a:tc>
                  <a:txBody>
                    <a:bodyPr/>
                    <a:lstStyle/>
                    <a:p>
                      <a:pPr algn="l" fontAlgn="b"/>
                      <a:r>
                        <a:rPr lang="fr-FR" sz="1200" b="0" i="0" u="none" strike="noStrike">
                          <a:solidFill>
                            <a:srgbClr val="000000"/>
                          </a:solidFill>
                          <a:effectLst/>
                          <a:latin typeface="Gill Sans MT" panose="020B0502020104020203" pitchFamily="34" charset="0"/>
                        </a:rPr>
                        <a:t>Ratio de désendettement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18,71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Gill Sans MT" panose="020B0502020104020203" pitchFamily="34" charset="0"/>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Gill Sans MT" panose="020B0502020104020203" pitchFamily="34" charset="0"/>
                        </a:rPr>
                        <a:t>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166058"/>
                  </a:ext>
                </a:extLst>
              </a:tr>
            </a:tbl>
          </a:graphicData>
        </a:graphic>
      </p:graphicFrame>
    </p:spTree>
    <p:extLst>
      <p:ext uri="{BB962C8B-B14F-4D97-AF65-F5344CB8AC3E}">
        <p14:creationId xmlns:p14="http://schemas.microsoft.com/office/powerpoint/2010/main" val="221752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F8DE2C64-C713-44F0-89A2-1D202865E7C3}"/>
              </a:ext>
            </a:extLst>
          </p:cNvPr>
          <p:cNvSpPr>
            <a:spLocks noGrp="1"/>
          </p:cNvSpPr>
          <p:nvPr>
            <p:ph sz="half" idx="1"/>
          </p:nvPr>
        </p:nvSpPr>
        <p:spPr>
          <a:xfrm>
            <a:off x="6474287" y="1648644"/>
            <a:ext cx="5503862" cy="4351338"/>
          </a:xfrm>
        </p:spPr>
        <p:txBody>
          <a:bodyPr>
            <a:normAutofit/>
          </a:bodyPr>
          <a:lstStyle/>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7" name="Image 6">
            <a:extLst>
              <a:ext uri="{FF2B5EF4-FFF2-40B4-BE49-F238E27FC236}">
                <a16:creationId xmlns:a16="http://schemas.microsoft.com/office/drawing/2014/main" id="{9A9F519C-A3CE-42E4-B687-B30B6EBB5516}"/>
              </a:ext>
            </a:extLst>
          </p:cNvPr>
          <p:cNvPicPr>
            <a:picLocks noChangeAspect="1"/>
          </p:cNvPicPr>
          <p:nvPr/>
        </p:nvPicPr>
        <p:blipFill>
          <a:blip r:embed="rId2"/>
          <a:stretch>
            <a:fillRect/>
          </a:stretch>
        </p:blipFill>
        <p:spPr>
          <a:xfrm>
            <a:off x="6581878" y="1825625"/>
            <a:ext cx="4362243" cy="4351338"/>
          </a:xfrm>
          <a:prstGeom prst="rect">
            <a:avLst/>
          </a:prstGeom>
          <a:noFill/>
        </p:spPr>
      </p:pic>
      <p:sp>
        <p:nvSpPr>
          <p:cNvPr id="4" name="Titre 3"/>
          <p:cNvSpPr>
            <a:spLocks noGrp="1"/>
          </p:cNvSpPr>
          <p:nvPr>
            <p:ph type="title"/>
          </p:nvPr>
        </p:nvSpPr>
        <p:spPr>
          <a:xfrm>
            <a:off x="515938" y="246621"/>
            <a:ext cx="11150600" cy="920336"/>
          </a:xfrm>
        </p:spPr>
        <p:txBody>
          <a:bodyPr anchor="b">
            <a:normAutofit/>
          </a:bodyPr>
          <a:lstStyle/>
          <a:p>
            <a:r>
              <a:rPr lang="fr-FR" dirty="0"/>
              <a:t>9. Questions diverses</a:t>
            </a:r>
          </a:p>
        </p:txBody>
      </p:sp>
      <p:sp>
        <p:nvSpPr>
          <p:cNvPr id="2" name="Espace réservé du numéro de diapositive 1"/>
          <p:cNvSpPr>
            <a:spLocks noGrp="1"/>
          </p:cNvSpPr>
          <p:nvPr>
            <p:ph type="sldNum" sz="quarter" idx="12"/>
          </p:nvPr>
        </p:nvSpPr>
        <p:spPr>
          <a:xfrm>
            <a:off x="11363696" y="6455739"/>
            <a:ext cx="294460" cy="187367"/>
          </a:xfrm>
        </p:spPr>
        <p:txBody>
          <a:bodyPr>
            <a:normAutofit/>
          </a:bodyPr>
          <a:lstStyle/>
          <a:p>
            <a:pPr rtl="0">
              <a:spcAft>
                <a:spcPts val="600"/>
              </a:spcAft>
            </a:pPr>
            <a:fld id="{9EC71654-96A5-4280-94F3-931C61A9F92C}" type="slidenum">
              <a:rPr lang="fr-FR" noProof="0" smtClean="0"/>
              <a:pPr rtl="0">
                <a:spcAft>
                  <a:spcPts val="600"/>
                </a:spcAft>
              </a:pPr>
              <a:t>39</a:t>
            </a:fld>
            <a:endParaRPr lang="fr-FR" noProof="0"/>
          </a:p>
        </p:txBody>
      </p:sp>
      <p:sp>
        <p:nvSpPr>
          <p:cNvPr id="3" name="ZoneTexte 2">
            <a:extLst>
              <a:ext uri="{FF2B5EF4-FFF2-40B4-BE49-F238E27FC236}">
                <a16:creationId xmlns:a16="http://schemas.microsoft.com/office/drawing/2014/main" id="{33DFF719-30FB-4F13-9975-18BBA64E3EB2}"/>
              </a:ext>
            </a:extLst>
          </p:cNvPr>
          <p:cNvSpPr txBox="1"/>
          <p:nvPr/>
        </p:nvSpPr>
        <p:spPr>
          <a:xfrm>
            <a:off x="798990" y="2991775"/>
            <a:ext cx="184731" cy="369332"/>
          </a:xfrm>
          <a:prstGeom prst="rect">
            <a:avLst/>
          </a:prstGeom>
          <a:noFill/>
        </p:spPr>
        <p:txBody>
          <a:bodyPr wrap="none" rtlCol="0">
            <a:spAutoFit/>
          </a:bodyPr>
          <a:lstStyle/>
          <a:p>
            <a:endParaRPr lang="fr-FR" dirty="0"/>
          </a:p>
        </p:txBody>
      </p:sp>
      <p:sp>
        <p:nvSpPr>
          <p:cNvPr id="8" name="Espace réservé du contenu 5">
            <a:extLst>
              <a:ext uri="{FF2B5EF4-FFF2-40B4-BE49-F238E27FC236}">
                <a16:creationId xmlns:a16="http://schemas.microsoft.com/office/drawing/2014/main" id="{0680FC9E-F617-40B1-9AA3-64D69AF9E3BD}"/>
              </a:ext>
            </a:extLst>
          </p:cNvPr>
          <p:cNvSpPr txBox="1">
            <a:spLocks/>
          </p:cNvSpPr>
          <p:nvPr/>
        </p:nvSpPr>
        <p:spPr>
          <a:xfrm>
            <a:off x="515938" y="2021747"/>
            <a:ext cx="5742242" cy="3889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3200" dirty="0"/>
              <a:t>Prochain comité à définir en avril/mai avec comme ordre du jour : </a:t>
            </a:r>
          </a:p>
          <a:p>
            <a:pPr marL="0" indent="0" algn="just">
              <a:buNone/>
            </a:pPr>
            <a:r>
              <a:rPr lang="fr-FR" sz="3200" dirty="0"/>
              <a:t>- un quizz sur les finances publiques </a:t>
            </a:r>
          </a:p>
          <a:p>
            <a:pPr marL="0" indent="0" algn="just">
              <a:buNone/>
            </a:pPr>
            <a:r>
              <a:rPr lang="fr-FR" sz="3200" dirty="0"/>
              <a:t>- présentation du BP 2023</a:t>
            </a:r>
          </a:p>
          <a:p>
            <a:pPr marL="0" indent="0" algn="just">
              <a:buNone/>
            </a:pPr>
            <a:endParaRPr lang="fr-FR" sz="3200" dirty="0"/>
          </a:p>
          <a:p>
            <a:pPr marL="1371600" lvl="3" indent="0">
              <a:buFont typeface="Arial" panose="020B0604020202020204" pitchFamily="34" charset="0"/>
              <a:buNone/>
            </a:pPr>
            <a:endParaRPr lang="fr-FR"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10487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7556" y="1125882"/>
            <a:ext cx="11501564" cy="920336"/>
          </a:xfrm>
        </p:spPr>
        <p:txBody>
          <a:bodyPr/>
          <a:lstStyle/>
          <a:p>
            <a:r>
              <a:rPr lang="fr-FR" sz="3600" dirty="0">
                <a:latin typeface="Gill Sans MT" panose="020B0502020104020203" pitchFamily="34" charset="0"/>
              </a:rPr>
              <a:t>Projet de loi de Finances 2023</a:t>
            </a:r>
            <a:endParaRPr lang="fr-FR" sz="2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4</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143761"/>
            <a:ext cx="11444958" cy="4151936"/>
          </a:xfrm>
        </p:spPr>
        <p:txBody>
          <a:bodyPr>
            <a:noAutofit/>
          </a:bodyPr>
          <a:lstStyle/>
          <a:p>
            <a:pPr>
              <a:lnSpc>
                <a:spcPct val="100000"/>
              </a:lnSpc>
              <a:spcBef>
                <a:spcPts val="0"/>
              </a:spcBef>
            </a:pPr>
            <a:endParaRPr lang="fr-FR" sz="1800" dirty="0">
              <a:latin typeface="Gill Sans MT" panose="020B0502020104020203" pitchFamily="34" charset="0"/>
            </a:endParaRPr>
          </a:p>
          <a:p>
            <a:pPr marL="0" indent="0">
              <a:lnSpc>
                <a:spcPct val="100000"/>
              </a:lnSpc>
              <a:spcBef>
                <a:spcPts val="0"/>
              </a:spcBef>
              <a:buNone/>
            </a:pPr>
            <a:r>
              <a:rPr lang="fr-FR" sz="2400" dirty="0">
                <a:solidFill>
                  <a:srgbClr val="0070C0"/>
                </a:solidFill>
                <a:latin typeface="Gill Sans MT" panose="020B0502020104020203" pitchFamily="34" charset="0"/>
              </a:rPr>
              <a:t>2 textes importants à prendre en compte en 2023 : </a:t>
            </a:r>
          </a:p>
          <a:p>
            <a:pPr>
              <a:lnSpc>
                <a:spcPct val="100000"/>
              </a:lnSpc>
              <a:spcBef>
                <a:spcPts val="0"/>
              </a:spcBef>
            </a:pPr>
            <a:endParaRPr lang="fr-FR" sz="1400" dirty="0">
              <a:latin typeface="Gill Sans MT" panose="020B0502020104020203" pitchFamily="34" charset="0"/>
            </a:endParaRPr>
          </a:p>
          <a:p>
            <a:pPr>
              <a:lnSpc>
                <a:spcPct val="100000"/>
              </a:lnSpc>
              <a:spcBef>
                <a:spcPts val="0"/>
              </a:spcBef>
              <a:buFontTx/>
              <a:buChar char="-"/>
            </a:pPr>
            <a:r>
              <a:rPr lang="fr-FR" sz="2400" dirty="0">
                <a:latin typeface="Gill Sans MT" panose="020B0502020104020203" pitchFamily="34" charset="0"/>
              </a:rPr>
              <a:t>la loi de programmation des finances publiques 2023-2027 qui donne un cadre pluriannuel aux budgets, fixe les objectifs d’équilibre des finances publiques et la trajectoire pour y arriver. </a:t>
            </a:r>
          </a:p>
          <a:p>
            <a:pPr marL="0" indent="0">
              <a:lnSpc>
                <a:spcPct val="100000"/>
              </a:lnSpc>
              <a:spcBef>
                <a:spcPts val="0"/>
              </a:spcBef>
              <a:buNone/>
            </a:pPr>
            <a:endParaRPr lang="fr-FR" sz="2400" dirty="0">
              <a:latin typeface="Gill Sans MT" panose="020B0502020104020203" pitchFamily="34" charset="0"/>
            </a:endParaRPr>
          </a:p>
          <a:p>
            <a:pPr marL="180975" indent="-180975">
              <a:lnSpc>
                <a:spcPct val="100000"/>
              </a:lnSpc>
              <a:spcBef>
                <a:spcPts val="0"/>
              </a:spcBef>
              <a:buNone/>
            </a:pPr>
            <a:r>
              <a:rPr lang="fr-FR" sz="2400" dirty="0">
                <a:latin typeface="Gill Sans MT" panose="020B0502020104020203" pitchFamily="34" charset="0"/>
              </a:rPr>
              <a:t>- Et la loi de finances pour 2023, qui donne le cadre budgétaire pour l’année 2023 et fixe les crédits en recettes et en dépenses qui peuvent être ajustées par des lois de finances rectificatives. </a:t>
            </a:r>
          </a:p>
        </p:txBody>
      </p:sp>
    </p:spTree>
    <p:extLst>
      <p:ext uri="{BB962C8B-B14F-4D97-AF65-F5344CB8AC3E}">
        <p14:creationId xmlns:p14="http://schemas.microsoft.com/office/powerpoint/2010/main" val="146263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image 9">
            <a:extLst>
              <a:ext uri="{FF2B5EF4-FFF2-40B4-BE49-F238E27FC236}">
                <a16:creationId xmlns:a16="http://schemas.microsoft.com/office/drawing/2014/main" id="{63493B9E-F6F8-4C0F-9706-CA547A8B2B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12335" y="730068"/>
            <a:ext cx="5302615" cy="5302615"/>
          </a:xfrm>
        </p:spPr>
      </p:pic>
      <p:sp>
        <p:nvSpPr>
          <p:cNvPr id="5" name="Sous-titre 4">
            <a:extLst>
              <a:ext uri="{FF2B5EF4-FFF2-40B4-BE49-F238E27FC236}">
                <a16:creationId xmlns:a16="http://schemas.microsoft.com/office/drawing/2014/main" id="{E3C40962-BA6A-43E4-97BA-511A9B90CF41}"/>
              </a:ext>
            </a:extLst>
          </p:cNvPr>
          <p:cNvSpPr>
            <a:spLocks noGrp="1"/>
          </p:cNvSpPr>
          <p:nvPr>
            <p:ph type="subTitle" idx="1"/>
          </p:nvPr>
        </p:nvSpPr>
        <p:spPr/>
        <p:txBody>
          <a:bodyPr rtlCol="0"/>
          <a:lstStyle/>
          <a:p>
            <a:r>
              <a:rPr lang="fr-FR" dirty="0"/>
              <a:t>villedesaintpierre91</a:t>
            </a:r>
          </a:p>
        </p:txBody>
      </p:sp>
      <p:sp>
        <p:nvSpPr>
          <p:cNvPr id="7" name="Espace réservé du texte 6">
            <a:extLst>
              <a:ext uri="{FF2B5EF4-FFF2-40B4-BE49-F238E27FC236}">
                <a16:creationId xmlns:a16="http://schemas.microsoft.com/office/drawing/2014/main" id="{11FDFFBF-E125-47CF-AAE0-ACC45013CE38}"/>
              </a:ext>
            </a:extLst>
          </p:cNvPr>
          <p:cNvSpPr>
            <a:spLocks noGrp="1"/>
          </p:cNvSpPr>
          <p:nvPr>
            <p:ph type="body" sz="quarter" idx="11"/>
          </p:nvPr>
        </p:nvSpPr>
        <p:spPr/>
        <p:txBody>
          <a:bodyPr rtlCol="0"/>
          <a:lstStyle/>
          <a:p>
            <a:r>
              <a:rPr lang="fr-FR" dirty="0"/>
              <a:t>http://www.saint-pierre-du-perray.fr</a:t>
            </a:r>
          </a:p>
        </p:txBody>
      </p:sp>
      <p:sp>
        <p:nvSpPr>
          <p:cNvPr id="6" name="Titre 5">
            <a:extLst>
              <a:ext uri="{FF2B5EF4-FFF2-40B4-BE49-F238E27FC236}">
                <a16:creationId xmlns:a16="http://schemas.microsoft.com/office/drawing/2014/main" id="{95D612B9-68B9-4C9F-98FE-CEE07DB1F00D}"/>
              </a:ext>
            </a:extLst>
          </p:cNvPr>
          <p:cNvSpPr>
            <a:spLocks noGrp="1"/>
          </p:cNvSpPr>
          <p:nvPr>
            <p:ph type="title"/>
          </p:nvPr>
        </p:nvSpPr>
        <p:spPr>
          <a:xfrm>
            <a:off x="6457288" y="2549390"/>
            <a:ext cx="5734712" cy="921807"/>
          </a:xfrm>
        </p:spPr>
        <p:txBody>
          <a:bodyPr rtlCol="0">
            <a:normAutofit fontScale="90000"/>
          </a:bodyPr>
          <a:lstStyle/>
          <a:p>
            <a:pPr rtl="0"/>
            <a:r>
              <a:rPr lang="fr-FR" dirty="0"/>
              <a:t>Merci de votre attention</a:t>
            </a:r>
          </a:p>
        </p:txBody>
      </p:sp>
      <p:pic>
        <p:nvPicPr>
          <p:cNvPr id="3" name="Image 2">
            <a:extLst>
              <a:ext uri="{FF2B5EF4-FFF2-40B4-BE49-F238E27FC236}">
                <a16:creationId xmlns:a16="http://schemas.microsoft.com/office/drawing/2014/main" id="{08F39553-4592-452B-89F9-35762FF574AC}"/>
              </a:ext>
            </a:extLst>
          </p:cNvPr>
          <p:cNvPicPr>
            <a:picLocks noChangeAspect="1"/>
          </p:cNvPicPr>
          <p:nvPr/>
        </p:nvPicPr>
        <p:blipFill>
          <a:blip r:embed="rId4"/>
          <a:stretch>
            <a:fillRect/>
          </a:stretch>
        </p:blipFill>
        <p:spPr>
          <a:xfrm>
            <a:off x="6496617" y="4484691"/>
            <a:ext cx="411951" cy="358140"/>
          </a:xfrm>
          <a:prstGeom prst="rect">
            <a:avLst/>
          </a:prstGeom>
        </p:spPr>
      </p:pic>
      <p:pic>
        <p:nvPicPr>
          <p:cNvPr id="2" name="Image 1"/>
          <p:cNvPicPr>
            <a:picLocks noChangeAspect="1"/>
          </p:cNvPicPr>
          <p:nvPr/>
        </p:nvPicPr>
        <p:blipFill>
          <a:blip r:embed="rId5"/>
          <a:stretch>
            <a:fillRect/>
          </a:stretch>
        </p:blipFill>
        <p:spPr>
          <a:xfrm>
            <a:off x="6581898" y="5012635"/>
            <a:ext cx="326670" cy="301859"/>
          </a:xfrm>
          <a:prstGeom prst="rect">
            <a:avLst/>
          </a:prstGeom>
        </p:spPr>
      </p:pic>
      <p:pic>
        <p:nvPicPr>
          <p:cNvPr id="4" name="Image 3"/>
          <p:cNvPicPr>
            <a:picLocks noChangeAspect="1"/>
          </p:cNvPicPr>
          <p:nvPr/>
        </p:nvPicPr>
        <p:blipFill>
          <a:blip r:embed="rId6"/>
          <a:stretch>
            <a:fillRect/>
          </a:stretch>
        </p:blipFill>
        <p:spPr>
          <a:xfrm>
            <a:off x="6548999" y="5484298"/>
            <a:ext cx="359569" cy="359569"/>
          </a:xfrm>
          <a:prstGeom prst="rect">
            <a:avLst/>
          </a:prstGeom>
        </p:spPr>
      </p:pic>
      <p:sp>
        <p:nvSpPr>
          <p:cNvPr id="10" name="Espace réservé du texte 6">
            <a:extLst>
              <a:ext uri="{FF2B5EF4-FFF2-40B4-BE49-F238E27FC236}">
                <a16:creationId xmlns:a16="http://schemas.microsoft.com/office/drawing/2014/main" id="{11FDFFBF-E125-47CF-AAE0-ACC45013CE38}"/>
              </a:ext>
            </a:extLst>
          </p:cNvPr>
          <p:cNvSpPr txBox="1">
            <a:spLocks/>
          </p:cNvSpPr>
          <p:nvPr/>
        </p:nvSpPr>
        <p:spPr>
          <a:xfrm>
            <a:off x="7002130" y="5529445"/>
            <a:ext cx="4533900" cy="5032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kern="1200" cap="all" baseline="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vilLedesaintpierreduperray</a:t>
            </a:r>
            <a:endParaRPr lang="fr-FR" dirty="0"/>
          </a:p>
        </p:txBody>
      </p:sp>
      <p:pic>
        <p:nvPicPr>
          <p:cNvPr id="11" name="Image 10"/>
          <p:cNvPicPr>
            <a:picLocks noChangeAspect="1"/>
          </p:cNvPicPr>
          <p:nvPr/>
        </p:nvPicPr>
        <p:blipFill rotWithShape="1">
          <a:blip r:embed="rId7"/>
          <a:srcRect l="2344" t="2206" r="781" b="2942"/>
          <a:stretch/>
        </p:blipFill>
        <p:spPr>
          <a:xfrm>
            <a:off x="6523995" y="6013671"/>
            <a:ext cx="384573" cy="400080"/>
          </a:xfrm>
          <a:prstGeom prst="rect">
            <a:avLst/>
          </a:prstGeom>
        </p:spPr>
      </p:pic>
      <p:sp>
        <p:nvSpPr>
          <p:cNvPr id="13" name="Espace réservé du texte 6">
            <a:extLst>
              <a:ext uri="{FF2B5EF4-FFF2-40B4-BE49-F238E27FC236}">
                <a16:creationId xmlns:a16="http://schemas.microsoft.com/office/drawing/2014/main" id="{11FDFFBF-E125-47CF-AAE0-ACC45013CE38}"/>
              </a:ext>
            </a:extLst>
          </p:cNvPr>
          <p:cNvSpPr txBox="1">
            <a:spLocks/>
          </p:cNvSpPr>
          <p:nvPr/>
        </p:nvSpPr>
        <p:spPr>
          <a:xfrm>
            <a:off x="7002130" y="6013671"/>
            <a:ext cx="4533900" cy="5032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kern="1200" cap="all" baseline="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14" name="Espace réservé du texte 6">
            <a:extLst>
              <a:ext uri="{FF2B5EF4-FFF2-40B4-BE49-F238E27FC236}">
                <a16:creationId xmlns:a16="http://schemas.microsoft.com/office/drawing/2014/main" id="{11FDFFBF-E125-47CF-AAE0-ACC45013CE38}"/>
              </a:ext>
            </a:extLst>
          </p:cNvPr>
          <p:cNvSpPr txBox="1">
            <a:spLocks/>
          </p:cNvSpPr>
          <p:nvPr/>
        </p:nvSpPr>
        <p:spPr>
          <a:xfrm>
            <a:off x="7008670" y="6057460"/>
            <a:ext cx="4533900" cy="5032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b="0" kern="1200" cap="all" baseline="0" dirty="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vilLedesaintpierreduperray</a:t>
            </a:r>
            <a:endParaRPr lang="fr-FR" dirty="0"/>
          </a:p>
        </p:txBody>
      </p:sp>
    </p:spTree>
    <p:extLst>
      <p:ext uri="{BB962C8B-B14F-4D97-AF65-F5344CB8AC3E}">
        <p14:creationId xmlns:p14="http://schemas.microsoft.com/office/powerpoint/2010/main" val="112477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5</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1" y="4943571"/>
            <a:ext cx="5928536" cy="1512168"/>
          </a:xfrm>
        </p:spPr>
        <p:txBody>
          <a:bodyPr>
            <a:normAutofit fontScale="90000"/>
          </a:bodyPr>
          <a:lstStyle/>
          <a:p>
            <a:r>
              <a:rPr lang="fr-FR" sz="2200" dirty="0">
                <a:latin typeface="Gill Sans MT" panose="020B0502020104020203" pitchFamily="34" charset="0"/>
              </a:rPr>
              <a:t>PRESENTATION du</a:t>
            </a:r>
            <a:br>
              <a:rPr lang="fr-FR" sz="3600" dirty="0">
                <a:latin typeface="Gill Sans MT" panose="020B0502020104020203" pitchFamily="34" charset="0"/>
              </a:rPr>
            </a:br>
            <a:r>
              <a:rPr lang="fr-FR" sz="3100" dirty="0">
                <a:latin typeface="Gill Sans MT" panose="020B0502020104020203" pitchFamily="34" charset="0"/>
              </a:rPr>
              <a:t>PROJET DE LOI DE programmation des finances publiques 2023</a:t>
            </a:r>
            <a:endParaRPr lang="fr-FR" sz="3500" dirty="0"/>
          </a:p>
        </p:txBody>
      </p:sp>
    </p:spTree>
    <p:extLst>
      <p:ext uri="{BB962C8B-B14F-4D97-AF65-F5344CB8AC3E}">
        <p14:creationId xmlns:p14="http://schemas.microsoft.com/office/powerpoint/2010/main" val="182898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9944" y="1217886"/>
            <a:ext cx="11501564" cy="920336"/>
          </a:xfrm>
        </p:spPr>
        <p:txBody>
          <a:bodyPr/>
          <a:lstStyle/>
          <a:p>
            <a:r>
              <a:rPr lang="fr-FR" sz="3600" dirty="0">
                <a:latin typeface="Gill Sans MT" panose="020B0502020104020203" pitchFamily="34" charset="0"/>
              </a:rPr>
              <a:t>Projet de Loi de Programmation des</a:t>
            </a:r>
            <a:br>
              <a:rPr lang="fr-FR" sz="3600" dirty="0">
                <a:latin typeface="Gill Sans MT" panose="020B0502020104020203" pitchFamily="34" charset="0"/>
              </a:rPr>
            </a:br>
            <a:r>
              <a:rPr lang="fr-FR" sz="3600" dirty="0">
                <a:latin typeface="Gill Sans MT" panose="020B0502020104020203" pitchFamily="34" charset="0"/>
              </a:rPr>
              <a:t>Finances publiques pour 2023-2027</a:t>
            </a:r>
            <a:endParaRPr lang="fr-FR" sz="2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6</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501462"/>
            <a:ext cx="11444958" cy="3591037"/>
          </a:xfrm>
        </p:spPr>
        <p:txBody>
          <a:bodyPr>
            <a:normAutofit/>
          </a:bodyPr>
          <a:lstStyle/>
          <a:p>
            <a:pPr marL="0" indent="0" algn="just">
              <a:buNone/>
            </a:pPr>
            <a:r>
              <a:rPr lang="fr-FR" dirty="0">
                <a:latin typeface="Gill Sans MT" panose="020B0502020104020203" pitchFamily="34" charset="0"/>
              </a:rPr>
              <a:t>- Un retour du déficit sous le seuil des 3% du PIB à l’horizon 2027, </a:t>
            </a:r>
          </a:p>
          <a:p>
            <a:pPr marL="0" indent="0" algn="just">
              <a:buNone/>
            </a:pPr>
            <a:r>
              <a:rPr lang="fr-FR" dirty="0">
                <a:latin typeface="Gill Sans MT" panose="020B0502020104020203" pitchFamily="34" charset="0"/>
              </a:rPr>
              <a:t>- Prévisions des concours financiers aux collectivités territoriales.</a:t>
            </a:r>
            <a:endParaRPr lang="fr-FR" dirty="0">
              <a:solidFill>
                <a:srgbClr val="FF0000"/>
              </a:solidFill>
              <a:latin typeface="Gill Sans MT" panose="020B0502020104020203" pitchFamily="34" charset="0"/>
            </a:endParaRPr>
          </a:p>
          <a:p>
            <a:pPr algn="ctr"/>
            <a:endParaRPr lang="fr-FR" sz="2000" b="1" dirty="0">
              <a:solidFill>
                <a:srgbClr val="FF0000"/>
              </a:solidFill>
              <a:latin typeface="Gill Sans MT" panose="020B0502020104020203" pitchFamily="34" charset="0"/>
            </a:endParaRPr>
          </a:p>
          <a:p>
            <a:pPr marL="914400" lvl="2" indent="0" algn="just">
              <a:buNone/>
            </a:pPr>
            <a:endParaRPr lang="fr-FR" sz="900" b="1" dirty="0">
              <a:latin typeface="Gill Sans MT" panose="020B0502020104020203" pitchFamily="34" charset="0"/>
            </a:endParaRPr>
          </a:p>
          <a:p>
            <a:pPr marL="914400" lvl="2" indent="0" algn="just">
              <a:buNone/>
            </a:pPr>
            <a:endParaRPr lang="fr-FR" sz="900" b="1" dirty="0">
              <a:latin typeface="Gill Sans MT" panose="020B0502020104020203" pitchFamily="34" charset="0"/>
            </a:endParaRPr>
          </a:p>
          <a:p>
            <a:pPr marL="914400" lvl="2" indent="0" algn="just">
              <a:buNone/>
            </a:pPr>
            <a:endParaRPr lang="fr-FR" sz="1000" b="1" dirty="0">
              <a:latin typeface="Gill Sans MT" panose="020B0502020104020203" pitchFamily="34" charset="0"/>
            </a:endParaRPr>
          </a:p>
        </p:txBody>
      </p:sp>
      <p:graphicFrame>
        <p:nvGraphicFramePr>
          <p:cNvPr id="5" name="Tableau 4">
            <a:extLst>
              <a:ext uri="{FF2B5EF4-FFF2-40B4-BE49-F238E27FC236}">
                <a16:creationId xmlns:a16="http://schemas.microsoft.com/office/drawing/2014/main" id="{65664EEA-DCC2-A5BC-9BC5-6B1B9E845844}"/>
              </a:ext>
            </a:extLst>
          </p:cNvPr>
          <p:cNvGraphicFramePr>
            <a:graphicFrameLocks noGrp="1"/>
          </p:cNvGraphicFramePr>
          <p:nvPr>
            <p:extLst>
              <p:ext uri="{D42A27DB-BD31-4B8C-83A1-F6EECF244321}">
                <p14:modId xmlns:p14="http://schemas.microsoft.com/office/powerpoint/2010/main" val="705029601"/>
              </p:ext>
            </p:extLst>
          </p:nvPr>
        </p:nvGraphicFramePr>
        <p:xfrm>
          <a:off x="1194179" y="4394370"/>
          <a:ext cx="8776853" cy="1698129"/>
        </p:xfrm>
        <a:graphic>
          <a:graphicData uri="http://schemas.openxmlformats.org/drawingml/2006/table">
            <a:tbl>
              <a:tblPr firstRow="1" firstCol="1" bandRow="1">
                <a:tableStyleId>{5C22544A-7EE6-4342-B048-85BDC9FD1C3A}</a:tableStyleId>
              </a:tblPr>
              <a:tblGrid>
                <a:gridCol w="2952960">
                  <a:extLst>
                    <a:ext uri="{9D8B030D-6E8A-4147-A177-3AD203B41FA5}">
                      <a16:colId xmlns:a16="http://schemas.microsoft.com/office/drawing/2014/main" val="849449396"/>
                    </a:ext>
                  </a:extLst>
                </a:gridCol>
                <a:gridCol w="1230400">
                  <a:extLst>
                    <a:ext uri="{9D8B030D-6E8A-4147-A177-3AD203B41FA5}">
                      <a16:colId xmlns:a16="http://schemas.microsoft.com/office/drawing/2014/main" val="2038872380"/>
                    </a:ext>
                  </a:extLst>
                </a:gridCol>
                <a:gridCol w="1099911">
                  <a:extLst>
                    <a:ext uri="{9D8B030D-6E8A-4147-A177-3AD203B41FA5}">
                      <a16:colId xmlns:a16="http://schemas.microsoft.com/office/drawing/2014/main" val="4285751135"/>
                    </a:ext>
                  </a:extLst>
                </a:gridCol>
                <a:gridCol w="1177135">
                  <a:extLst>
                    <a:ext uri="{9D8B030D-6E8A-4147-A177-3AD203B41FA5}">
                      <a16:colId xmlns:a16="http://schemas.microsoft.com/office/drawing/2014/main" val="3673062094"/>
                    </a:ext>
                  </a:extLst>
                </a:gridCol>
                <a:gridCol w="1176213">
                  <a:extLst>
                    <a:ext uri="{9D8B030D-6E8A-4147-A177-3AD203B41FA5}">
                      <a16:colId xmlns:a16="http://schemas.microsoft.com/office/drawing/2014/main" val="2006153059"/>
                    </a:ext>
                  </a:extLst>
                </a:gridCol>
                <a:gridCol w="1140234">
                  <a:extLst>
                    <a:ext uri="{9D8B030D-6E8A-4147-A177-3AD203B41FA5}">
                      <a16:colId xmlns:a16="http://schemas.microsoft.com/office/drawing/2014/main" val="1271844848"/>
                    </a:ext>
                  </a:extLst>
                </a:gridCol>
              </a:tblGrid>
              <a:tr h="754570">
                <a:tc>
                  <a:txBody>
                    <a:bodyPr/>
                    <a:lstStyle/>
                    <a:p>
                      <a:pPr algn="ctr">
                        <a:lnSpc>
                          <a:spcPct val="107000"/>
                        </a:lnSpc>
                        <a:spcAft>
                          <a:spcPts val="800"/>
                        </a:spcAft>
                      </a:pPr>
                      <a:r>
                        <a:rPr lang="fr-FR" sz="2400" dirty="0">
                          <a:effectLst/>
                        </a:rPr>
                        <a:t>(En Mds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2023</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2024</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2025</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2026</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2027</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72098245"/>
                  </a:ext>
                </a:extLst>
              </a:tr>
              <a:tr h="943559">
                <a:tc>
                  <a:txBody>
                    <a:bodyPr/>
                    <a:lstStyle/>
                    <a:p>
                      <a:pPr algn="ctr">
                        <a:lnSpc>
                          <a:spcPct val="107000"/>
                        </a:lnSpc>
                        <a:spcAft>
                          <a:spcPts val="800"/>
                        </a:spcAft>
                      </a:pPr>
                      <a:r>
                        <a:rPr lang="fr-FR" sz="2400" dirty="0">
                          <a:effectLst/>
                        </a:rPr>
                        <a:t>Concours financiers</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53.15</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53.31</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53.89</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54.37</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fr-FR" sz="2400" dirty="0">
                          <a:effectLst/>
                        </a:rPr>
                        <a:t>54.57</a:t>
                      </a:r>
                      <a:endParaRPr lang="fr-F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78266358"/>
                  </a:ext>
                </a:extLst>
              </a:tr>
            </a:tbl>
          </a:graphicData>
        </a:graphic>
      </p:graphicFrame>
    </p:spTree>
    <p:extLst>
      <p:ext uri="{BB962C8B-B14F-4D97-AF65-F5344CB8AC3E}">
        <p14:creationId xmlns:p14="http://schemas.microsoft.com/office/powerpoint/2010/main" val="130783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9944" y="1188944"/>
            <a:ext cx="11501564" cy="920336"/>
          </a:xfrm>
        </p:spPr>
        <p:txBody>
          <a:bodyPr/>
          <a:lstStyle/>
          <a:p>
            <a:r>
              <a:rPr lang="fr-FR" sz="3600" dirty="0">
                <a:latin typeface="Gill Sans MT" panose="020B0502020104020203" pitchFamily="34" charset="0"/>
              </a:rPr>
              <a:t>Projet de Loi de Programmation des</a:t>
            </a:r>
            <a:br>
              <a:rPr lang="fr-FR" sz="3600" dirty="0">
                <a:latin typeface="Gill Sans MT" panose="020B0502020104020203" pitchFamily="34" charset="0"/>
              </a:rPr>
            </a:br>
            <a:r>
              <a:rPr lang="fr-FR" sz="3600" dirty="0">
                <a:latin typeface="Gill Sans MT" panose="020B0502020104020203" pitchFamily="34" charset="0"/>
              </a:rPr>
              <a:t>Finances publiques pour 2023-2027</a:t>
            </a:r>
            <a:endParaRPr lang="fr-FR" sz="2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7</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638097"/>
            <a:ext cx="11444958" cy="3454402"/>
          </a:xfrm>
        </p:spPr>
        <p:txBody>
          <a:bodyPr>
            <a:normAutofit/>
          </a:bodyPr>
          <a:lstStyle/>
          <a:p>
            <a:pPr marL="0" indent="0" algn="just">
              <a:buNone/>
            </a:pPr>
            <a:r>
              <a:rPr lang="fr-FR" dirty="0">
                <a:latin typeface="Gill Sans MT" panose="020B0502020104020203" pitchFamily="34" charset="0"/>
              </a:rPr>
              <a:t>- On passe du Pacte de stabilité (contrat de Cahors suspendus en 2020 du fait de la crise sanitaire) au pacte de confiance (art. 23)</a:t>
            </a:r>
          </a:p>
          <a:p>
            <a:pPr marL="0" indent="0" algn="just">
              <a:buNone/>
            </a:pPr>
            <a:r>
              <a:rPr lang="fr-FR" dirty="0">
                <a:latin typeface="Gill Sans MT" panose="020B0502020104020203" pitchFamily="34" charset="0"/>
              </a:rPr>
              <a:t>- L’Etat souhaite s’assurer des contributions des collectivités à l’effort de réduction du déficit public en prévoyant une trajectoire d’évolution des dépenses réelles de fonctionnement</a:t>
            </a:r>
          </a:p>
          <a:p>
            <a:pPr algn="ctr"/>
            <a:endParaRPr lang="fr-FR" sz="2000" b="1" dirty="0">
              <a:solidFill>
                <a:srgbClr val="FF0000"/>
              </a:solidFill>
              <a:latin typeface="Gill Sans MT" panose="020B0502020104020203" pitchFamily="34" charset="0"/>
            </a:endParaRPr>
          </a:p>
          <a:p>
            <a:pPr marL="914400" lvl="2" indent="0" algn="just">
              <a:buNone/>
            </a:pPr>
            <a:endParaRPr lang="fr-FR" sz="900" b="1" dirty="0">
              <a:latin typeface="Gill Sans MT" panose="020B0502020104020203" pitchFamily="34" charset="0"/>
            </a:endParaRPr>
          </a:p>
          <a:p>
            <a:pPr marL="914400" lvl="2" indent="0" algn="just">
              <a:buNone/>
            </a:pPr>
            <a:endParaRPr lang="fr-FR" sz="900" b="1" dirty="0">
              <a:latin typeface="Gill Sans MT" panose="020B0502020104020203" pitchFamily="34" charset="0"/>
            </a:endParaRPr>
          </a:p>
          <a:p>
            <a:pPr marL="914400" lvl="2" indent="0" algn="just">
              <a:buNone/>
            </a:pPr>
            <a:endParaRPr lang="fr-FR" sz="1000" b="1" dirty="0">
              <a:latin typeface="Gill Sans MT" panose="020B0502020104020203" pitchFamily="34" charset="0"/>
            </a:endParaRPr>
          </a:p>
        </p:txBody>
      </p:sp>
      <p:graphicFrame>
        <p:nvGraphicFramePr>
          <p:cNvPr id="7" name="Tableau 6">
            <a:extLst>
              <a:ext uri="{FF2B5EF4-FFF2-40B4-BE49-F238E27FC236}">
                <a16:creationId xmlns:a16="http://schemas.microsoft.com/office/drawing/2014/main" id="{B1AFF026-4DC6-B4DC-015A-05065CACE295}"/>
              </a:ext>
            </a:extLst>
          </p:cNvPr>
          <p:cNvGraphicFramePr>
            <a:graphicFrameLocks noGrp="1"/>
          </p:cNvGraphicFramePr>
          <p:nvPr>
            <p:extLst>
              <p:ext uri="{D42A27DB-BD31-4B8C-83A1-F6EECF244321}">
                <p14:modId xmlns:p14="http://schemas.microsoft.com/office/powerpoint/2010/main" val="2648438693"/>
              </p:ext>
            </p:extLst>
          </p:nvPr>
        </p:nvGraphicFramePr>
        <p:xfrm>
          <a:off x="1429407" y="5130679"/>
          <a:ext cx="8965324" cy="1143440"/>
        </p:xfrm>
        <a:graphic>
          <a:graphicData uri="http://schemas.openxmlformats.org/drawingml/2006/table">
            <a:tbl>
              <a:tblPr firstRow="1" firstCol="1" bandRow="1">
                <a:tableStyleId>{5C22544A-7EE6-4342-B048-85BDC9FD1C3A}</a:tableStyleId>
              </a:tblPr>
              <a:tblGrid>
                <a:gridCol w="3334905">
                  <a:extLst>
                    <a:ext uri="{9D8B030D-6E8A-4147-A177-3AD203B41FA5}">
                      <a16:colId xmlns:a16="http://schemas.microsoft.com/office/drawing/2014/main" val="304648183"/>
                    </a:ext>
                  </a:extLst>
                </a:gridCol>
                <a:gridCol w="1202412">
                  <a:extLst>
                    <a:ext uri="{9D8B030D-6E8A-4147-A177-3AD203B41FA5}">
                      <a16:colId xmlns:a16="http://schemas.microsoft.com/office/drawing/2014/main" val="2239713258"/>
                    </a:ext>
                  </a:extLst>
                </a:gridCol>
                <a:gridCol w="1012145">
                  <a:extLst>
                    <a:ext uri="{9D8B030D-6E8A-4147-A177-3AD203B41FA5}">
                      <a16:colId xmlns:a16="http://schemas.microsoft.com/office/drawing/2014/main" val="3708248948"/>
                    </a:ext>
                  </a:extLst>
                </a:gridCol>
                <a:gridCol w="1049672">
                  <a:extLst>
                    <a:ext uri="{9D8B030D-6E8A-4147-A177-3AD203B41FA5}">
                      <a16:colId xmlns:a16="http://schemas.microsoft.com/office/drawing/2014/main" val="3631848827"/>
                    </a:ext>
                  </a:extLst>
                </a:gridCol>
                <a:gridCol w="1201470">
                  <a:extLst>
                    <a:ext uri="{9D8B030D-6E8A-4147-A177-3AD203B41FA5}">
                      <a16:colId xmlns:a16="http://schemas.microsoft.com/office/drawing/2014/main" val="4237902073"/>
                    </a:ext>
                  </a:extLst>
                </a:gridCol>
                <a:gridCol w="1164720">
                  <a:extLst>
                    <a:ext uri="{9D8B030D-6E8A-4147-A177-3AD203B41FA5}">
                      <a16:colId xmlns:a16="http://schemas.microsoft.com/office/drawing/2014/main" val="1031296817"/>
                    </a:ext>
                  </a:extLst>
                </a:gridCol>
              </a:tblGrid>
              <a:tr h="571720">
                <a:tc>
                  <a:txBody>
                    <a:bodyPr/>
                    <a:lstStyle/>
                    <a:p>
                      <a:pPr algn="ctr">
                        <a:lnSpc>
                          <a:spcPct val="107000"/>
                        </a:lnSpc>
                        <a:spcAft>
                          <a:spcPts val="800"/>
                        </a:spcAft>
                      </a:pPr>
                      <a:r>
                        <a:rPr lang="fr-FR" sz="2800" dirty="0">
                          <a:effectLst/>
                        </a:rPr>
                        <a:t>(En %)</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2023</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2024</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2025</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2026</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2027</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454981"/>
                  </a:ext>
                </a:extLst>
              </a:tr>
              <a:tr h="571720">
                <a:tc>
                  <a:txBody>
                    <a:bodyPr/>
                    <a:lstStyle/>
                    <a:p>
                      <a:pPr algn="just">
                        <a:lnSpc>
                          <a:spcPct val="107000"/>
                        </a:lnSpc>
                        <a:spcAft>
                          <a:spcPts val="800"/>
                        </a:spcAft>
                      </a:pPr>
                      <a:r>
                        <a:rPr lang="fr-FR" sz="2800" dirty="0">
                          <a:effectLst/>
                        </a:rPr>
                        <a:t>Evolution des DRF </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3.8</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2.5</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1.6</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1.3</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2800" dirty="0">
                          <a:effectLst/>
                        </a:rPr>
                        <a:t>1.3</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1686235"/>
                  </a:ext>
                </a:extLst>
              </a:tr>
            </a:tbl>
          </a:graphicData>
        </a:graphic>
      </p:graphicFrame>
    </p:spTree>
    <p:extLst>
      <p:ext uri="{BB962C8B-B14F-4D97-AF65-F5344CB8AC3E}">
        <p14:creationId xmlns:p14="http://schemas.microsoft.com/office/powerpoint/2010/main" val="322733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8</a:t>
            </a:fld>
            <a:endParaRPr lang="fr-FR" noProof="0" dirty="0"/>
          </a:p>
        </p:txBody>
      </p:sp>
      <p:pic>
        <p:nvPicPr>
          <p:cNvPr id="7" name="Image 6" descr="Une image contenant herbe, bâtiment, extérieur, ciel&#10;&#10;Description générée automatiquement">
            <a:extLst>
              <a:ext uri="{FF2B5EF4-FFF2-40B4-BE49-F238E27FC236}">
                <a16:creationId xmlns:a16="http://schemas.microsoft.com/office/drawing/2014/main" id="{03C62556-856C-495B-AC95-88497BECA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0"/>
            <a:ext cx="9132049" cy="4811801"/>
          </a:xfrm>
          <a:prstGeom prst="rect">
            <a:avLst/>
          </a:prstGeom>
        </p:spPr>
      </p:pic>
      <p:pic>
        <p:nvPicPr>
          <p:cNvPr id="8" name="Picture 2" descr="Afficher l’image source">
            <a:extLst>
              <a:ext uri="{FF2B5EF4-FFF2-40B4-BE49-F238E27FC236}">
                <a16:creationId xmlns:a16="http://schemas.microsoft.com/office/drawing/2014/main" id="{11BD1AFB-019F-4F45-BCDC-A6C26EE128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088" b="10672"/>
          <a:stretch/>
        </p:blipFill>
        <p:spPr bwMode="auto">
          <a:xfrm>
            <a:off x="7097586" y="4811801"/>
            <a:ext cx="4094491" cy="173448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35A85B95-FD72-485C-B17B-4199D1F88242}"/>
              </a:ext>
            </a:extLst>
          </p:cNvPr>
          <p:cNvSpPr>
            <a:spLocks noGrp="1"/>
          </p:cNvSpPr>
          <p:nvPr>
            <p:ph type="title"/>
          </p:nvPr>
        </p:nvSpPr>
        <p:spPr>
          <a:xfrm>
            <a:off x="1169051" y="4943571"/>
            <a:ext cx="5928536" cy="1512168"/>
          </a:xfrm>
        </p:spPr>
        <p:txBody>
          <a:bodyPr>
            <a:normAutofit/>
          </a:bodyPr>
          <a:lstStyle/>
          <a:p>
            <a:r>
              <a:rPr lang="fr-FR" sz="2200" dirty="0">
                <a:latin typeface="Gill Sans MT" panose="020B0502020104020203" pitchFamily="34" charset="0"/>
              </a:rPr>
              <a:t>PRESENTATION de la</a:t>
            </a:r>
            <a:br>
              <a:rPr lang="fr-FR" sz="3600" dirty="0">
                <a:latin typeface="Gill Sans MT" panose="020B0502020104020203" pitchFamily="34" charset="0"/>
              </a:rPr>
            </a:br>
            <a:r>
              <a:rPr lang="fr-FR" sz="4400" dirty="0">
                <a:latin typeface="Gill Sans MT" panose="020B0502020104020203" pitchFamily="34" charset="0"/>
              </a:rPr>
              <a:t>LOI DE FINANCES 2023</a:t>
            </a:r>
            <a:endParaRPr lang="fr-FR" sz="3500" dirty="0"/>
          </a:p>
        </p:txBody>
      </p:sp>
    </p:spTree>
    <p:extLst>
      <p:ext uri="{BB962C8B-B14F-4D97-AF65-F5344CB8AC3E}">
        <p14:creationId xmlns:p14="http://schemas.microsoft.com/office/powerpoint/2010/main" val="195544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6550" y="1041805"/>
            <a:ext cx="11501564" cy="920336"/>
          </a:xfrm>
        </p:spPr>
        <p:txBody>
          <a:bodyPr/>
          <a:lstStyle/>
          <a:p>
            <a:r>
              <a:rPr lang="fr-FR" sz="3600" dirty="0">
                <a:latin typeface="Gill Sans MT" panose="020B0502020104020203" pitchFamily="34" charset="0"/>
              </a:rPr>
              <a:t>La loi de finances 2023</a:t>
            </a:r>
            <a:endParaRPr lang="fr-FR" sz="2600" dirty="0"/>
          </a:p>
        </p:txBody>
      </p:sp>
      <p:sp>
        <p:nvSpPr>
          <p:cNvPr id="2" name="Espace réservé du numéro de diapositive 1"/>
          <p:cNvSpPr>
            <a:spLocks noGrp="1"/>
          </p:cNvSpPr>
          <p:nvPr>
            <p:ph type="sldNum" sz="quarter" idx="12"/>
          </p:nvPr>
        </p:nvSpPr>
        <p:spPr/>
        <p:txBody>
          <a:bodyPr/>
          <a:lstStyle/>
          <a:p>
            <a:pPr rtl="0"/>
            <a:fld id="{9EC71654-96A5-4280-94F3-931C61A9F92C}" type="slidenum">
              <a:rPr lang="fr-FR" noProof="0" smtClean="0"/>
              <a:pPr rtl="0"/>
              <a:t>9</a:t>
            </a:fld>
            <a:endParaRPr lang="fr-FR" noProof="0" dirty="0"/>
          </a:p>
        </p:txBody>
      </p:sp>
      <p:sp>
        <p:nvSpPr>
          <p:cNvPr id="6" name="Espace réservé du contenu 5">
            <a:extLst>
              <a:ext uri="{FF2B5EF4-FFF2-40B4-BE49-F238E27FC236}">
                <a16:creationId xmlns:a16="http://schemas.microsoft.com/office/drawing/2014/main" id="{F8DE2C64-C713-44F0-89A2-1D202865E7C3}"/>
              </a:ext>
            </a:extLst>
          </p:cNvPr>
          <p:cNvSpPr>
            <a:spLocks noGrp="1"/>
          </p:cNvSpPr>
          <p:nvPr>
            <p:ph idx="1"/>
          </p:nvPr>
        </p:nvSpPr>
        <p:spPr>
          <a:xfrm>
            <a:off x="566550" y="2143761"/>
            <a:ext cx="11444958" cy="3948738"/>
          </a:xfrm>
        </p:spPr>
        <p:txBody>
          <a:bodyPr>
            <a:noAutofit/>
          </a:bodyPr>
          <a:lstStyle/>
          <a:p>
            <a:pPr marL="0" indent="0" algn="just">
              <a:lnSpc>
                <a:spcPct val="107000"/>
              </a:lnSpc>
              <a:spcAft>
                <a:spcPts val="800"/>
              </a:spcAft>
              <a:buNone/>
            </a:pPr>
            <a:r>
              <a:rPr lang="fr-FR" dirty="0">
                <a:solidFill>
                  <a:srgbClr val="0070C0"/>
                </a:solidFill>
                <a:latin typeface="Gill Sans MT" panose="020B0502020104020203" pitchFamily="34" charset="0"/>
                <a:ea typeface="Calibri" panose="020F0502020204030204" pitchFamily="34" charset="0"/>
                <a:cs typeface="Calibri" panose="020F0502020204030204" pitchFamily="34" charset="0"/>
              </a:rPr>
              <a:t>Adoptée en date du 15 décembre 2022. Les principales dispositions significatives de la Loi de Finances 2023 sont </a:t>
            </a:r>
            <a:r>
              <a:rPr lang="fr-FR" dirty="0">
                <a:latin typeface="Gill Sans MT" panose="020B0502020104020203" pitchFamily="34" charset="0"/>
                <a:ea typeface="Calibri" panose="020F0502020204030204" pitchFamily="34" charset="0"/>
                <a:cs typeface="Calibri" panose="020F0502020204030204" pitchFamily="34" charset="0"/>
              </a:rPr>
              <a:t>: </a:t>
            </a:r>
            <a:endParaRPr lang="fr-FR" dirty="0">
              <a:latin typeface="Gill Sans MT" panose="020B0502020104020203" pitchFamily="34" charset="0"/>
              <a:ea typeface="Calibri" panose="020F0502020204030204" pitchFamily="34" charset="0"/>
              <a:cs typeface="Arial" panose="020B0604020202020204" pitchFamily="34" charset="0"/>
            </a:endParaRPr>
          </a:p>
          <a:p>
            <a:pPr marL="342900" indent="-342900" algn="just">
              <a:lnSpc>
                <a:spcPct val="107000"/>
              </a:lnSpc>
              <a:buFont typeface="Gill Sans MT" panose="020B0502020104020203" pitchFamily="34" charset="0"/>
              <a:buChar char="-"/>
            </a:pPr>
            <a:r>
              <a:rPr lang="fr-FR" dirty="0">
                <a:latin typeface="Gill Sans MT" panose="020B0502020104020203" pitchFamily="34" charset="0"/>
                <a:ea typeface="Times New Roman" panose="02020603050405020304" pitchFamily="18" charset="0"/>
                <a:cs typeface="Calibri" panose="020F0502020204030204" pitchFamily="34" charset="0"/>
              </a:rPr>
              <a:t>La première phase de</a:t>
            </a:r>
            <a:r>
              <a:rPr lang="fr-FR" b="1" dirty="0">
                <a:solidFill>
                  <a:srgbClr val="0070C0"/>
                </a:solidFill>
                <a:latin typeface="Gill Sans MT" panose="020B0502020104020203" pitchFamily="34" charset="0"/>
                <a:ea typeface="Times New Roman" panose="02020603050405020304" pitchFamily="18" charset="0"/>
                <a:cs typeface="Calibri" panose="020F0502020204030204" pitchFamily="34" charset="0"/>
              </a:rPr>
              <a:t> la suppression de la CVAE </a:t>
            </a:r>
            <a:r>
              <a:rPr lang="fr-FR" dirty="0">
                <a:latin typeface="Gill Sans MT" panose="020B0502020104020203" pitchFamily="34" charset="0"/>
                <a:ea typeface="Times New Roman" panose="02020603050405020304" pitchFamily="18" charset="0"/>
                <a:cs typeface="Calibri" panose="020F0502020204030204" pitchFamily="34" charset="0"/>
              </a:rPr>
              <a:t>(Cotisation sur la Valeur Ajoutée des Entreprises)</a:t>
            </a:r>
            <a:r>
              <a:rPr lang="fr-FR" b="1" dirty="0">
                <a:solidFill>
                  <a:srgbClr val="0070C0"/>
                </a:solidFill>
                <a:latin typeface="Gill Sans MT" panose="020B0502020104020203" pitchFamily="34" charset="0"/>
                <a:ea typeface="Times New Roman" panose="02020603050405020304" pitchFamily="18" charset="0"/>
                <a:cs typeface="Calibri" panose="020F0502020204030204" pitchFamily="34" charset="0"/>
              </a:rPr>
              <a:t> </a:t>
            </a:r>
            <a:r>
              <a:rPr lang="fr-FR" dirty="0">
                <a:latin typeface="Gill Sans MT" panose="020B0502020104020203" pitchFamily="34" charset="0"/>
                <a:ea typeface="Times New Roman" panose="02020603050405020304" pitchFamily="18" charset="0"/>
                <a:cs typeface="Calibri" panose="020F0502020204030204" pitchFamily="34" charset="0"/>
              </a:rPr>
              <a:t>afin de financer le bouclier énergétique (50% en 2023 et 50% en 2024), </a:t>
            </a:r>
          </a:p>
          <a:p>
            <a:pPr marL="342900" indent="-342900" algn="just">
              <a:lnSpc>
                <a:spcPct val="107000"/>
              </a:lnSpc>
              <a:buFont typeface="Gill Sans MT" panose="020B0502020104020203" pitchFamily="34" charset="0"/>
              <a:buChar char="-"/>
            </a:pPr>
            <a:r>
              <a:rPr lang="fr-FR" dirty="0">
                <a:latin typeface="Gill Sans MT" panose="020B0502020104020203" pitchFamily="34" charset="0"/>
                <a:ea typeface="Times New Roman" panose="02020603050405020304" pitchFamily="18" charset="0"/>
                <a:cs typeface="Calibri" panose="020F0502020204030204" pitchFamily="34" charset="0"/>
              </a:rPr>
              <a:t>La création d’un « </a:t>
            </a:r>
            <a:r>
              <a:rPr lang="fr-FR" b="1" dirty="0">
                <a:solidFill>
                  <a:srgbClr val="0070C0"/>
                </a:solidFill>
                <a:latin typeface="Gill Sans MT" panose="020B0502020104020203" pitchFamily="34" charset="0"/>
                <a:ea typeface="Times New Roman" panose="02020603050405020304" pitchFamily="18" charset="0"/>
                <a:cs typeface="Calibri" panose="020F0502020204030204" pitchFamily="34" charset="0"/>
              </a:rPr>
              <a:t>fonds vert</a:t>
            </a:r>
            <a:r>
              <a:rPr lang="fr-FR" dirty="0">
                <a:solidFill>
                  <a:srgbClr val="0070C0"/>
                </a:solidFill>
                <a:latin typeface="Gill Sans MT" panose="020B0502020104020203" pitchFamily="34" charset="0"/>
                <a:ea typeface="Times New Roman" panose="02020603050405020304" pitchFamily="18" charset="0"/>
                <a:cs typeface="Calibri" panose="020F0502020204030204" pitchFamily="34" charset="0"/>
              </a:rPr>
              <a:t> </a:t>
            </a:r>
            <a:r>
              <a:rPr lang="fr-FR" dirty="0">
                <a:latin typeface="Gill Sans MT" panose="020B0502020104020203" pitchFamily="34" charset="0"/>
                <a:ea typeface="Times New Roman" panose="02020603050405020304" pitchFamily="18" charset="0"/>
                <a:cs typeface="Calibri" panose="020F0502020204030204" pitchFamily="34" charset="0"/>
              </a:rPr>
              <a:t>» au service de la transition écologique des collectivités. </a:t>
            </a:r>
            <a:endParaRPr lang="fr-FR" dirty="0">
              <a:latin typeface="Gill Sans MT" panose="020B050202010402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0441681"/>
      </p:ext>
    </p:extLst>
  </p:cSld>
  <p:clrMapOvr>
    <a:masterClrMapping/>
  </p:clrMapOvr>
</p:sld>
</file>

<file path=ppt/theme/theme1.xml><?xml version="1.0" encoding="utf-8"?>
<a:theme xmlns:a="http://schemas.openxmlformats.org/drawingml/2006/main" name="Thème Office">
  <a:themeElements>
    <a:clrScheme name="STPDP">
      <a:dk1>
        <a:srgbClr val="007ABF"/>
      </a:dk1>
      <a:lt1>
        <a:srgbClr val="FFFFFF"/>
      </a:lt1>
      <a:dk2>
        <a:srgbClr val="62BB46"/>
      </a:dk2>
      <a:lt2>
        <a:srgbClr val="FFFFFF"/>
      </a:lt2>
      <a:accent1>
        <a:srgbClr val="007ABF"/>
      </a:accent1>
      <a:accent2>
        <a:srgbClr val="62BB46"/>
      </a:accent2>
      <a:accent3>
        <a:srgbClr val="FFD421"/>
      </a:accent3>
      <a:accent4>
        <a:srgbClr val="FFFFFF"/>
      </a:accent4>
      <a:accent5>
        <a:srgbClr val="000000"/>
      </a:accent5>
      <a:accent6>
        <a:srgbClr val="C0C0C0"/>
      </a:accent6>
      <a:hlink>
        <a:srgbClr val="000000"/>
      </a:hlink>
      <a:folHlink>
        <a:srgbClr val="007ABF"/>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356_TF34076243" id="{4913AA83-2306-4E2D-8830-C2A4E9B3D067}" vid="{57B55DBD-592B-4A90-8C6D-F8F746751AD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2C43DEE6E844095C6094DDA634892" ma:contentTypeVersion="2" ma:contentTypeDescription="Crée un document." ma:contentTypeScope="" ma:versionID="2b5554ff3197acc47398b7bf84685411">
  <xsd:schema xmlns:xsd="http://www.w3.org/2001/XMLSchema" xmlns:xs="http://www.w3.org/2001/XMLSchema" xmlns:p="http://schemas.microsoft.com/office/2006/metadata/properties" xmlns:ns3="13cf1060-e397-4b85-ad86-0b1497ee0fcc" targetNamespace="http://schemas.microsoft.com/office/2006/metadata/properties" ma:root="true" ma:fieldsID="74e9138f8666bd1473e1ee8105b70752" ns3:_="">
    <xsd:import namespace="13cf1060-e397-4b85-ad86-0b1497ee0fc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f1060-e397-4b85-ad86-0b1497ee0f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2DF0C1-5307-4CEC-889B-8C71FD990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f1060-e397-4b85-ad86-0b1497ee0f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19797F-2510-4681-A59B-FCD8F3733FE0}">
  <ds:schemaRefs>
    <ds:schemaRef ds:uri="http://purl.org/dc/elements/1.1/"/>
    <ds:schemaRef ds:uri="http://purl.org/dc/terms/"/>
    <ds:schemaRef ds:uri="http://schemas.microsoft.com/office/2006/documentManagement/types"/>
    <ds:schemaRef ds:uri="http://schemas.openxmlformats.org/package/2006/metadata/core-properties"/>
    <ds:schemaRef ds:uri="13cf1060-e397-4b85-ad86-0b1497ee0fcc"/>
    <ds:schemaRef ds:uri="http://www.w3.org/XML/1998/namespace"/>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4C31332-3081-4BD9-AD6F-078B4521F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sphères en bleu</Template>
  <TotalTime>0</TotalTime>
  <Words>3094</Words>
  <Application>Microsoft Office PowerPoint</Application>
  <PresentationFormat>Grand écran</PresentationFormat>
  <Paragraphs>889</Paragraphs>
  <Slides>40</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Arial</vt:lpstr>
      <vt:lpstr>Calibri</vt:lpstr>
      <vt:lpstr>Corbel</vt:lpstr>
      <vt:lpstr>Gill Sans MT</vt:lpstr>
      <vt:lpstr>Times New Roman</vt:lpstr>
      <vt:lpstr>Thème Office</vt:lpstr>
      <vt:lpstr>COMITE CITOYEN  BUDGETAIRE 11/02/2023</vt:lpstr>
      <vt:lpstr>Préambule</vt:lpstr>
      <vt:lpstr>PRESENTATION du PROJET DE LOI DE FINANCES 2023</vt:lpstr>
      <vt:lpstr>Projet de loi de Finances 2023</vt:lpstr>
      <vt:lpstr>PRESENTATION du PROJET DE LOI DE programmation des finances publiques 2023</vt:lpstr>
      <vt:lpstr>Projet de Loi de Programmation des Finances publiques pour 2023-2027</vt:lpstr>
      <vt:lpstr>Projet de Loi de Programmation des Finances publiques pour 2023-2027</vt:lpstr>
      <vt:lpstr>PRESENTATION de la LOI DE FINANCES 2023</vt:lpstr>
      <vt:lpstr>La loi de finances 2023</vt:lpstr>
      <vt:lpstr>La loi de finances 2023</vt:lpstr>
      <vt:lpstr>PRESENTATION  des orientations budgétaires 2023</vt:lpstr>
      <vt:lpstr>orientations budgétaires 2023</vt:lpstr>
      <vt:lpstr>PRESENTATION de La section de  fonctionnement</vt:lpstr>
      <vt:lpstr>orientations budgétaires 2023  fonctionnement</vt:lpstr>
      <vt:lpstr>orientations budgétaires 2023  fonctionnement</vt:lpstr>
      <vt:lpstr>orientations budgétaires 2023 fonctionnement</vt:lpstr>
      <vt:lpstr>orientations budgétaires 2023 fonctionnement</vt:lpstr>
      <vt:lpstr>orientations budgétaires 2023 fonctionnement</vt:lpstr>
      <vt:lpstr>orientations budgétaires 2023 fonctionnement</vt:lpstr>
      <vt:lpstr>PRESENTATION de La section d’  INVESTISSEMENT</vt:lpstr>
      <vt:lpstr>orientations budgétaires 2023  investissement</vt:lpstr>
      <vt:lpstr>orientations budgétaires 2023 investissement</vt:lpstr>
      <vt:lpstr>orientations budgétaires 2023  investissement</vt:lpstr>
      <vt:lpstr>orientations budgétaires 2023  investissement - Plan Pluriannuel d’Investissements (PPI)</vt:lpstr>
      <vt:lpstr>orientations budgétaires 2023  investissement</vt:lpstr>
      <vt:lpstr>orientations budgétaires 2023 </vt:lpstr>
      <vt:lpstr>PRESENTATION de La section de  fonctionnement</vt:lpstr>
      <vt:lpstr>RETROSPECTIVES 2019-2021 BUDGET 2022 FONCTIONNEMENt   LES RECETTES</vt:lpstr>
      <vt:lpstr>RETROSPECTIVES 2019-2021 BUDGET 2022 FONCTIONNEMENt   LES DEPENSES</vt:lpstr>
      <vt:lpstr>PRESENTATION de La section d’  INVESTISSEMENT</vt:lpstr>
      <vt:lpstr>RETROSPECTIVES 2019-2021 BUDGET 2022 INVESTISSEMENt   LES RECETTES</vt:lpstr>
      <vt:lpstr>RETROSPECTIVES 2019-2021 BUDGET 2022 INVESTISSEMENt   LES DEPENSES</vt:lpstr>
      <vt:lpstr>PRESENTATION Des résultats</vt:lpstr>
      <vt:lpstr>RETROSPECTIVES 2019-2021 BUDGET 2022 LES RESULTATS</vt:lpstr>
      <vt:lpstr>PRESENTATION  Des épargnes</vt:lpstr>
      <vt:lpstr>RETROSPECTIVES 2019-2021 BUDGET 2022 LES EPARGNES</vt:lpstr>
      <vt:lpstr>PRESENTATION de l’ENDETTEMENT</vt:lpstr>
      <vt:lpstr>RETROSPECTIVES 2019-2021 BUDGET 2022 L’endettement</vt:lpstr>
      <vt:lpstr>9. Questions diverses</vt:lpstr>
      <vt:lpstr>Merci de votre attention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2021-02-24T09:14:17Z</dcterms:created>
  <dcterms:modified xsi:type="dcterms:W3CDTF">2024-10-07T13:09:26Z</dcterms:modified>
  <dc:language>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0x0101001502C43DEE6E844095C6094DDA634892</vt:lpwstr>
  </property>
</Properties>
</file>