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9.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0.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4.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5.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6.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7.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8.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9.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30.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31.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32.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33.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4.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3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36.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37.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38.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2"/>
  </p:notesMasterIdLst>
  <p:sldIdLst>
    <p:sldId id="259" r:id="rId3"/>
    <p:sldId id="256" r:id="rId4"/>
    <p:sldId id="299" r:id="rId5"/>
    <p:sldId id="300" r:id="rId6"/>
    <p:sldId id="266" r:id="rId7"/>
    <p:sldId id="293" r:id="rId8"/>
    <p:sldId id="294" r:id="rId9"/>
    <p:sldId id="273" r:id="rId10"/>
    <p:sldId id="285" r:id="rId11"/>
    <p:sldId id="301" r:id="rId12"/>
    <p:sldId id="302" r:id="rId13"/>
    <p:sldId id="262" r:id="rId14"/>
    <p:sldId id="290" r:id="rId15"/>
    <p:sldId id="291" r:id="rId16"/>
    <p:sldId id="297" r:id="rId17"/>
    <p:sldId id="307" r:id="rId18"/>
    <p:sldId id="277" r:id="rId19"/>
    <p:sldId id="298" r:id="rId20"/>
    <p:sldId id="309" r:id="rId21"/>
    <p:sldId id="311" r:id="rId22"/>
    <p:sldId id="289" r:id="rId23"/>
    <p:sldId id="303" r:id="rId24"/>
    <p:sldId id="295" r:id="rId25"/>
    <p:sldId id="296" r:id="rId26"/>
    <p:sldId id="314" r:id="rId27"/>
    <p:sldId id="305" r:id="rId28"/>
    <p:sldId id="286" r:id="rId29"/>
    <p:sldId id="308" r:id="rId30"/>
    <p:sldId id="265" r:id="rId31"/>
    <p:sldId id="284" r:id="rId32"/>
    <p:sldId id="312" r:id="rId33"/>
    <p:sldId id="313" r:id="rId34"/>
    <p:sldId id="310" r:id="rId35"/>
    <p:sldId id="292" r:id="rId36"/>
    <p:sldId id="272" r:id="rId37"/>
    <p:sldId id="288" r:id="rId38"/>
    <p:sldId id="306" r:id="rId39"/>
    <p:sldId id="261" r:id="rId40"/>
    <p:sldId id="280" r:id="rId41"/>
  </p:sldIdLst>
  <p:sldSz cx="9144000" cy="5143500" type="screen16x9"/>
  <p:notesSz cx="6858000" cy="9144000"/>
  <p:embeddedFontLst>
    <p:embeddedFont>
      <p:font typeface="Century Gothic" panose="020B0502020202020204" pitchFamily="34" charset="0"/>
      <p:regular r:id="rId43"/>
      <p:bold r:id="rId44"/>
      <p:italic r:id="rId45"/>
      <p:boldItalic r:id="rId46"/>
    </p:embeddedFont>
    <p:embeddedFont>
      <p:font typeface="Poppins Light" panose="00000400000000000000" pitchFamily="2" charset="0"/>
      <p:regular r:id="rId47"/>
      <p:bold r:id="rId48"/>
      <p:italic r:id="rId49"/>
      <p:boldItalic r:id="rId50"/>
    </p:embeddedFont>
    <p:embeddedFont>
      <p:font typeface="Poppins SemiBold" panose="000007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3B5CF6"/>
    <a:srgbClr val="FFCC43"/>
    <a:srgbClr val="00BABB"/>
    <a:srgbClr val="A2EE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d3fe7c09b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10d3fe7c09b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93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0d3fe7c09b_2_4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10d3fe7c09b_2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383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774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3fe7c09b_2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0d3fe7c09b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40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25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918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0d3fe7c09b_2_4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g10d3fe7c09b_2_4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646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64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d3fe7c09b_2_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10d3fe7c09b_2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d3fe7c09b_2_2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0d3fe7c09b_2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76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03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55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d3fe7c09b_2_2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0d3fe7c09b_2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575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40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301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0d3fe7c09b_2_4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10d3fe7c09b_2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34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920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29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3fe7c09b_2_15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0d3fe7c09b_2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115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194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48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0d3fe7c09b_2_4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g10d3fe7c09b_2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627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411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208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0d3fe7c09b_2_2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10d3fe7c09b_2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786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077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d3fe7c09b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10d3fe7c09b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10d3fe7c09b_2_7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10d3fe7c09b_2_7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07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d3fe7c09b_2_1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10d3fe7c09b_2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4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92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d3fe7c09b_2_2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0d3fe7c09b_2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3fe7c09b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10d3fe7c09b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30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ptmon.com/" TargetMode="External"/><Relationship Id="rId1" Type="http://schemas.openxmlformats.org/officeDocument/2006/relationships/slideMaster" Target="../slideMasters/slideMaster2.xml"/><Relationship Id="rId5" Type="http://schemas.openxmlformats.org/officeDocument/2006/relationships/hyperlink" Target="http://www.pptmon.com/" TargetMode="External"/><Relationship Id="rId4" Type="http://schemas.openxmlformats.org/officeDocument/2006/relationships/hyperlink" Target="https://pptmon.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PTMON title">
  <p:cSld name="PPTMON title">
    <p:spTree>
      <p:nvGrpSpPr>
        <p:cNvPr id="1" name="Shape 52"/>
        <p:cNvGrpSpPr/>
        <p:nvPr/>
      </p:nvGrpSpPr>
      <p:grpSpPr>
        <a:xfrm>
          <a:off x="0" y="0"/>
          <a:ext cx="0" cy="0"/>
          <a:chOff x="0" y="0"/>
          <a:chExt cx="0" cy="0"/>
        </a:xfrm>
      </p:grpSpPr>
      <p:pic>
        <p:nvPicPr>
          <p:cNvPr id="53" name="Google Shape;53;p14">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54" name="Google Shape;54;p14">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pic>
        <p:nvPicPr>
          <p:cNvPr id="55" name="Google Shape;55;p14"/>
          <p:cNvPicPr preferRelativeResize="0"/>
          <p:nvPr/>
        </p:nvPicPr>
        <p:blipFill rotWithShape="1">
          <a:blip r:embed="rId6">
            <a:alphaModFix/>
          </a:blip>
          <a:srcRect t="4229"/>
          <a:stretch/>
        </p:blipFill>
        <p:spPr>
          <a:xfrm>
            <a:off x="3508518" y="0"/>
            <a:ext cx="2348865" cy="1652378"/>
          </a:xfrm>
          <a:prstGeom prst="rect">
            <a:avLst/>
          </a:prstGeom>
          <a:noFill/>
          <a:ln>
            <a:noFill/>
          </a:ln>
        </p:spPr>
      </p:pic>
      <p:pic>
        <p:nvPicPr>
          <p:cNvPr id="56" name="Google Shape;56;p14"/>
          <p:cNvPicPr preferRelativeResize="0"/>
          <p:nvPr/>
        </p:nvPicPr>
        <p:blipFill rotWithShape="1">
          <a:blip r:embed="rId7">
            <a:alphaModFix/>
          </a:blip>
          <a:srcRect/>
          <a:stretch/>
        </p:blipFill>
        <p:spPr>
          <a:xfrm>
            <a:off x="617503" y="908966"/>
            <a:ext cx="3325568" cy="3325568"/>
          </a:xfrm>
          <a:prstGeom prst="rect">
            <a:avLst/>
          </a:prstGeom>
          <a:noFill/>
          <a:ln>
            <a:noFill/>
          </a:ln>
        </p:spPr>
      </p:pic>
      <p:pic>
        <p:nvPicPr>
          <p:cNvPr id="57" name="Google Shape;57;p14"/>
          <p:cNvPicPr preferRelativeResize="0"/>
          <p:nvPr/>
        </p:nvPicPr>
        <p:blipFill rotWithShape="1">
          <a:blip r:embed="rId6">
            <a:alphaModFix/>
          </a:blip>
          <a:srcRect t="10703"/>
          <a:stretch/>
        </p:blipFill>
        <p:spPr>
          <a:xfrm rot="10800000">
            <a:off x="6795135" y="3602831"/>
            <a:ext cx="2348865" cy="15406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PTMON slide">
  <p:cSld name="PPTMON slide">
    <p:spTree>
      <p:nvGrpSpPr>
        <p:cNvPr id="1" name="Shape 58"/>
        <p:cNvGrpSpPr/>
        <p:nvPr/>
      </p:nvGrpSpPr>
      <p:grpSpPr>
        <a:xfrm>
          <a:off x="0" y="0"/>
          <a:ext cx="0" cy="0"/>
          <a:chOff x="0" y="0"/>
          <a:chExt cx="0" cy="0"/>
        </a:xfrm>
      </p:grpSpPr>
      <p:pic>
        <p:nvPicPr>
          <p:cNvPr id="59" name="Google Shape;59;p15">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60" name="Google Shape;60;p15">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PTMON slide">
  <p:cSld name="1_PPTMON slide">
    <p:spTree>
      <p:nvGrpSpPr>
        <p:cNvPr id="1" name="Shape 61"/>
        <p:cNvGrpSpPr/>
        <p:nvPr/>
      </p:nvGrpSpPr>
      <p:grpSpPr>
        <a:xfrm>
          <a:off x="0" y="0"/>
          <a:ext cx="0" cy="0"/>
          <a:chOff x="0" y="0"/>
          <a:chExt cx="0" cy="0"/>
        </a:xfrm>
      </p:grpSpPr>
      <p:pic>
        <p:nvPicPr>
          <p:cNvPr id="62" name="Google Shape;62;p16">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63" name="Google Shape;63;p16">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
        <p:nvSpPr>
          <p:cNvPr id="64" name="Google Shape;64;p16"/>
          <p:cNvSpPr>
            <a:spLocks noGrp="1"/>
          </p:cNvSpPr>
          <p:nvPr>
            <p:ph type="pic" idx="2"/>
          </p:nvPr>
        </p:nvSpPr>
        <p:spPr>
          <a:xfrm>
            <a:off x="4860795" y="921328"/>
            <a:ext cx="3312590" cy="3312590"/>
          </a:xfrm>
          <a:prstGeom prst="roundRect">
            <a:avLst>
              <a:gd name="adj" fmla="val 7583"/>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PPTMON slide">
  <p:cSld name="4_PPTMON slide">
    <p:spTree>
      <p:nvGrpSpPr>
        <p:cNvPr id="1" name="Shape 89"/>
        <p:cNvGrpSpPr/>
        <p:nvPr/>
      </p:nvGrpSpPr>
      <p:grpSpPr>
        <a:xfrm>
          <a:off x="0" y="0"/>
          <a:ext cx="0" cy="0"/>
          <a:chOff x="0" y="0"/>
          <a:chExt cx="0" cy="0"/>
        </a:xfrm>
      </p:grpSpPr>
      <p:pic>
        <p:nvPicPr>
          <p:cNvPr id="90" name="Google Shape;90;p21">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91" name="Google Shape;91;p21">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
        <p:nvSpPr>
          <p:cNvPr id="92" name="Google Shape;92;p21"/>
          <p:cNvSpPr>
            <a:spLocks noGrp="1"/>
          </p:cNvSpPr>
          <p:nvPr>
            <p:ph type="pic" idx="2"/>
          </p:nvPr>
        </p:nvSpPr>
        <p:spPr>
          <a:xfrm>
            <a:off x="5988844" y="611981"/>
            <a:ext cx="1840707" cy="4027717"/>
          </a:xfrm>
          <a:prstGeom prst="roundRect">
            <a:avLst>
              <a:gd name="adj" fmla="val 13456"/>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PPTMON slide">
  <p:cSld name="6_PPTMON slide">
    <p:spTree>
      <p:nvGrpSpPr>
        <p:cNvPr id="1" name="Shape 97"/>
        <p:cNvGrpSpPr/>
        <p:nvPr/>
      </p:nvGrpSpPr>
      <p:grpSpPr>
        <a:xfrm>
          <a:off x="0" y="0"/>
          <a:ext cx="0" cy="0"/>
          <a:chOff x="0" y="0"/>
          <a:chExt cx="0" cy="0"/>
        </a:xfrm>
      </p:grpSpPr>
      <p:pic>
        <p:nvPicPr>
          <p:cNvPr id="98" name="Google Shape;98;p23">
            <a:hlinkClick r:id="rId2"/>
          </p:cNvPr>
          <p:cNvPicPr preferRelativeResize="0"/>
          <p:nvPr/>
        </p:nvPicPr>
        <p:blipFill rotWithShape="1">
          <a:blip r:embed="rId3">
            <a:alphaModFix/>
          </a:blip>
          <a:srcRect l="29909"/>
          <a:stretch/>
        </p:blipFill>
        <p:spPr>
          <a:xfrm>
            <a:off x="4518422" y="5297943"/>
            <a:ext cx="1299346" cy="142875"/>
          </a:xfrm>
          <a:prstGeom prst="rect">
            <a:avLst/>
          </a:prstGeom>
          <a:noFill/>
          <a:ln>
            <a:noFill/>
          </a:ln>
        </p:spPr>
      </p:pic>
      <p:sp>
        <p:nvSpPr>
          <p:cNvPr id="99" name="Google Shape;99;p23">
            <a:hlinkClick r:id="rId4"/>
          </p:cNvPr>
          <p:cNvSpPr txBox="1"/>
          <p:nvPr/>
        </p:nvSpPr>
        <p:spPr>
          <a:xfrm>
            <a:off x="3326232" y="5297943"/>
            <a:ext cx="2017973"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ko" sz="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Presentation template by</a:t>
            </a:r>
            <a:endParaRPr sz="800" u="none">
              <a:solidFill>
                <a:schemeClr val="dk1"/>
              </a:solidFill>
              <a:latin typeface="Arial"/>
              <a:ea typeface="Arial"/>
              <a:cs typeface="Arial"/>
              <a:sym typeface="Arial"/>
            </a:endParaRPr>
          </a:p>
        </p:txBody>
      </p:sp>
      <p:sp>
        <p:nvSpPr>
          <p:cNvPr id="100" name="Google Shape;100;p23"/>
          <p:cNvSpPr>
            <a:spLocks noGrp="1"/>
          </p:cNvSpPr>
          <p:nvPr>
            <p:ph type="pic" idx="2"/>
          </p:nvPr>
        </p:nvSpPr>
        <p:spPr>
          <a:xfrm>
            <a:off x="3444698" y="506016"/>
            <a:ext cx="5059937" cy="3448050"/>
          </a:xfrm>
          <a:prstGeom prst="roundRect">
            <a:avLst>
              <a:gd name="adj" fmla="val 1000"/>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ko"/>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FR" altLang="ko"/>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ABB"/>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7">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6"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4.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10.xml"/><Relationship Id="rId5" Type="http://schemas.openxmlformats.org/officeDocument/2006/relationships/tags" Target="../tags/tag68.xml"/><Relationship Id="rId10" Type="http://schemas.openxmlformats.org/officeDocument/2006/relationships/slideLayout" Target="../slideLayouts/slideLayout13.xml"/><Relationship Id="rId4" Type="http://schemas.openxmlformats.org/officeDocument/2006/relationships/tags" Target="../tags/tag67.xml"/><Relationship Id="rId9"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15.xml"/><Relationship Id="rId5" Type="http://schemas.openxmlformats.org/officeDocument/2006/relationships/tags" Target="../tags/tag77.xml"/><Relationship Id="rId4" Type="http://schemas.openxmlformats.org/officeDocument/2006/relationships/tags" Target="../tags/tag76.xml"/></Relationships>
</file>

<file path=ppt/slides/_rels/slide12.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notesSlide" Target="../notesSlides/notesSlide12.xml"/><Relationship Id="rId5" Type="http://schemas.openxmlformats.org/officeDocument/2006/relationships/tags" Target="../tags/tag82.xml"/><Relationship Id="rId10" Type="http://schemas.openxmlformats.org/officeDocument/2006/relationships/slideLayout" Target="../slideLayouts/slideLayout13.xml"/><Relationship Id="rId4" Type="http://schemas.openxmlformats.org/officeDocument/2006/relationships/tags" Target="../tags/tag81.xml"/><Relationship Id="rId9" Type="http://schemas.openxmlformats.org/officeDocument/2006/relationships/tags" Target="../tags/tag86.xml"/></Relationships>
</file>

<file path=ppt/slides/_rels/slide13.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notesSlide" Target="../notesSlides/notesSlide13.xml"/><Relationship Id="rId5" Type="http://schemas.openxmlformats.org/officeDocument/2006/relationships/tags" Target="../tags/tag91.xml"/><Relationship Id="rId10" Type="http://schemas.openxmlformats.org/officeDocument/2006/relationships/slideLayout" Target="../slideLayouts/slideLayout13.xml"/><Relationship Id="rId4" Type="http://schemas.openxmlformats.org/officeDocument/2006/relationships/tags" Target="../tags/tag90.xml"/><Relationship Id="rId9" Type="http://schemas.openxmlformats.org/officeDocument/2006/relationships/tags" Target="../tags/tag95.xml"/></Relationships>
</file>

<file path=ppt/slides/_rels/slide14.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image" Target="../media/image9.png"/><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notesSlide" Target="../notesSlides/notesSlide14.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Layout" Target="../slideLayouts/slideLayout1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s>
</file>

<file path=ppt/slides/_rels/slide15.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notesSlide" Target="../notesSlides/notesSlide15.xml"/><Relationship Id="rId5" Type="http://schemas.openxmlformats.org/officeDocument/2006/relationships/tags" Target="../tags/tag122.xml"/><Relationship Id="rId10" Type="http://schemas.openxmlformats.org/officeDocument/2006/relationships/slideLayout" Target="../slideLayouts/slideLayout13.xml"/><Relationship Id="rId4" Type="http://schemas.openxmlformats.org/officeDocument/2006/relationships/tags" Target="../tags/tag121.xml"/><Relationship Id="rId9" Type="http://schemas.openxmlformats.org/officeDocument/2006/relationships/tags" Target="../tags/tag126.xml"/></Relationships>
</file>

<file path=ppt/slides/_rels/slide16.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notesSlide" Target="../notesSlides/notesSlide16.xml"/><Relationship Id="rId5" Type="http://schemas.openxmlformats.org/officeDocument/2006/relationships/tags" Target="../tags/tag131.xml"/><Relationship Id="rId10" Type="http://schemas.openxmlformats.org/officeDocument/2006/relationships/slideLayout" Target="../slideLayouts/slideLayout13.xml"/><Relationship Id="rId4" Type="http://schemas.openxmlformats.org/officeDocument/2006/relationships/tags" Target="../tags/tag130.xml"/><Relationship Id="rId9" Type="http://schemas.openxmlformats.org/officeDocument/2006/relationships/tags" Target="../tags/tag135.xml"/></Relationships>
</file>

<file path=ppt/slides/_rels/slide17.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10.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17.xml"/><Relationship Id="rId5" Type="http://schemas.openxmlformats.org/officeDocument/2006/relationships/slideLayout" Target="../slideLayouts/slideLayout16.xml"/><Relationship Id="rId4" Type="http://schemas.openxmlformats.org/officeDocument/2006/relationships/tags" Target="../tags/tag139.xml"/></Relationships>
</file>

<file path=ppt/slides/_rels/slide18.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notesSlide" Target="../notesSlides/notesSlide18.xml"/><Relationship Id="rId5" Type="http://schemas.openxmlformats.org/officeDocument/2006/relationships/tags" Target="../tags/tag144.xml"/><Relationship Id="rId10" Type="http://schemas.openxmlformats.org/officeDocument/2006/relationships/slideLayout" Target="../slideLayouts/slideLayout13.xml"/><Relationship Id="rId4" Type="http://schemas.openxmlformats.org/officeDocument/2006/relationships/tags" Target="../tags/tag143.xml"/><Relationship Id="rId9" Type="http://schemas.openxmlformats.org/officeDocument/2006/relationships/tags" Target="../tags/tag148.xml"/></Relationships>
</file>

<file path=ppt/slides/_rels/slide19.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notesSlide" Target="../notesSlides/notesSlide19.xml"/><Relationship Id="rId5" Type="http://schemas.openxmlformats.org/officeDocument/2006/relationships/tags" Target="../tags/tag153.xml"/><Relationship Id="rId10" Type="http://schemas.openxmlformats.org/officeDocument/2006/relationships/slideLayout" Target="../slideLayouts/slideLayout13.xml"/><Relationship Id="rId4" Type="http://schemas.openxmlformats.org/officeDocument/2006/relationships/tags" Target="../tags/tag152.xml"/><Relationship Id="rId9" Type="http://schemas.openxmlformats.org/officeDocument/2006/relationships/tags" Target="../tags/tag15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3.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20.xml"/><Relationship Id="rId5" Type="http://schemas.openxmlformats.org/officeDocument/2006/relationships/slideLayout" Target="../slideLayouts/slideLayout13.xml"/><Relationship Id="rId4" Type="http://schemas.openxmlformats.org/officeDocument/2006/relationships/tags" Target="../tags/tag161.xml"/></Relationships>
</file>

<file path=ppt/slides/_rels/slide21.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notesSlide" Target="../notesSlides/notesSlide21.xml"/><Relationship Id="rId5" Type="http://schemas.openxmlformats.org/officeDocument/2006/relationships/tags" Target="../tags/tag166.xml"/><Relationship Id="rId10" Type="http://schemas.openxmlformats.org/officeDocument/2006/relationships/slideLayout" Target="../slideLayouts/slideLayout13.xml"/><Relationship Id="rId4" Type="http://schemas.openxmlformats.org/officeDocument/2006/relationships/tags" Target="../tags/tag165.xml"/><Relationship Id="rId9" Type="http://schemas.openxmlformats.org/officeDocument/2006/relationships/tags" Target="../tags/tag170.xml"/></Relationships>
</file>

<file path=ppt/slides/_rels/slide22.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notesSlide" Target="../notesSlides/notesSlide22.xml"/><Relationship Id="rId5" Type="http://schemas.openxmlformats.org/officeDocument/2006/relationships/tags" Target="../tags/tag175.xml"/><Relationship Id="rId10" Type="http://schemas.openxmlformats.org/officeDocument/2006/relationships/slideLayout" Target="../slideLayouts/slideLayout13.xml"/><Relationship Id="rId4" Type="http://schemas.openxmlformats.org/officeDocument/2006/relationships/tags" Target="../tags/tag174.xml"/><Relationship Id="rId9" Type="http://schemas.openxmlformats.org/officeDocument/2006/relationships/tags" Target="../tags/tag179.xml"/></Relationships>
</file>

<file path=ppt/slides/_rels/slide23.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3.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183.xml"/></Relationships>
</file>

<file path=ppt/slides/_rels/slide24.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notesSlide" Target="../notesSlides/notesSlide24.xml"/><Relationship Id="rId5" Type="http://schemas.openxmlformats.org/officeDocument/2006/relationships/tags" Target="../tags/tag188.xml"/><Relationship Id="rId10" Type="http://schemas.openxmlformats.org/officeDocument/2006/relationships/slideLayout" Target="../slideLayouts/slideLayout13.xml"/><Relationship Id="rId4" Type="http://schemas.openxmlformats.org/officeDocument/2006/relationships/tags" Target="../tags/tag187.xml"/><Relationship Id="rId9" Type="http://schemas.openxmlformats.org/officeDocument/2006/relationships/tags" Target="../tags/tag192.xml"/></Relationships>
</file>

<file path=ppt/slides/_rels/slide25.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notesSlide" Target="../notesSlides/notesSlide25.xml"/><Relationship Id="rId5" Type="http://schemas.openxmlformats.org/officeDocument/2006/relationships/tags" Target="../tags/tag197.xml"/><Relationship Id="rId10" Type="http://schemas.openxmlformats.org/officeDocument/2006/relationships/slideLayout" Target="../slideLayouts/slideLayout13.xml"/><Relationship Id="rId4" Type="http://schemas.openxmlformats.org/officeDocument/2006/relationships/tags" Target="../tags/tag196.xml"/><Relationship Id="rId9" Type="http://schemas.openxmlformats.org/officeDocument/2006/relationships/tags" Target="../tags/tag201.xml"/></Relationships>
</file>

<file path=ppt/slides/_rels/slide26.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notesSlide" Target="../notesSlides/notesSlide26.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15.xml"/><Relationship Id="rId5" Type="http://schemas.openxmlformats.org/officeDocument/2006/relationships/tags" Target="../tags/tag206.xml"/><Relationship Id="rId4" Type="http://schemas.openxmlformats.org/officeDocument/2006/relationships/tags" Target="../tags/tag205.xml"/></Relationships>
</file>

<file path=ppt/slides/_rels/slide27.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notesSlide" Target="../notesSlides/notesSlide27.xml"/><Relationship Id="rId5" Type="http://schemas.openxmlformats.org/officeDocument/2006/relationships/tags" Target="../tags/tag211.xml"/><Relationship Id="rId10" Type="http://schemas.openxmlformats.org/officeDocument/2006/relationships/slideLayout" Target="../slideLayouts/slideLayout13.xml"/><Relationship Id="rId4" Type="http://schemas.openxmlformats.org/officeDocument/2006/relationships/tags" Target="../tags/tag210.xml"/><Relationship Id="rId9" Type="http://schemas.openxmlformats.org/officeDocument/2006/relationships/tags" Target="../tags/tag215.xml"/></Relationships>
</file>

<file path=ppt/slides/_rels/slide28.xml.rels><?xml version="1.0" encoding="UTF-8" standalone="yes"?>
<Relationships xmlns="http://schemas.openxmlformats.org/package/2006/relationships"><Relationship Id="rId8" Type="http://schemas.openxmlformats.org/officeDocument/2006/relationships/tags" Target="../tags/tag223.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notesSlide" Target="../notesSlides/notesSlide28.xml"/><Relationship Id="rId5" Type="http://schemas.openxmlformats.org/officeDocument/2006/relationships/tags" Target="../tags/tag220.xml"/><Relationship Id="rId10" Type="http://schemas.openxmlformats.org/officeDocument/2006/relationships/slideLayout" Target="../slideLayouts/slideLayout13.xml"/><Relationship Id="rId4" Type="http://schemas.openxmlformats.org/officeDocument/2006/relationships/tags" Target="../tags/tag219.xml"/><Relationship Id="rId9" Type="http://schemas.openxmlformats.org/officeDocument/2006/relationships/tags" Target="../tags/tag224.xml"/></Relationships>
</file>

<file path=ppt/slides/_rels/slide29.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image" Target="../media/image13.jpg"/><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image" Target="../media/image12.jpg"/><Relationship Id="rId2" Type="http://schemas.openxmlformats.org/officeDocument/2006/relationships/tags" Target="../tags/tag226.xml"/><Relationship Id="rId16" Type="http://schemas.openxmlformats.org/officeDocument/2006/relationships/image" Target="../media/image11.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notesSlide" Target="../notesSlides/notesSlide29.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3.xml"/><Relationship Id="rId5" Type="http://schemas.openxmlformats.org/officeDocument/2006/relationships/tags" Target="../tags/tag10.xml"/><Relationship Id="rId10" Type="http://schemas.openxmlformats.org/officeDocument/2006/relationships/slideLayout" Target="../slideLayouts/slideLayout13.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notesSlide" Target="../notesSlides/notesSlide30.xml"/><Relationship Id="rId5" Type="http://schemas.openxmlformats.org/officeDocument/2006/relationships/tags" Target="../tags/tag242.xml"/><Relationship Id="rId10" Type="http://schemas.openxmlformats.org/officeDocument/2006/relationships/slideLayout" Target="../slideLayouts/slideLayout13.xml"/><Relationship Id="rId4" Type="http://schemas.openxmlformats.org/officeDocument/2006/relationships/tags" Target="../tags/tag241.xml"/><Relationship Id="rId9" Type="http://schemas.openxmlformats.org/officeDocument/2006/relationships/tags" Target="../tags/tag246.xml"/></Relationships>
</file>

<file path=ppt/slides/_rels/slide31.xml.rels><?xml version="1.0" encoding="UTF-8" standalone="yes"?>
<Relationships xmlns="http://schemas.openxmlformats.org/package/2006/relationships"><Relationship Id="rId8" Type="http://schemas.openxmlformats.org/officeDocument/2006/relationships/tags" Target="../tags/tag254.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notesSlide" Target="../notesSlides/notesSlide31.xml"/><Relationship Id="rId5" Type="http://schemas.openxmlformats.org/officeDocument/2006/relationships/tags" Target="../tags/tag251.xml"/><Relationship Id="rId10" Type="http://schemas.openxmlformats.org/officeDocument/2006/relationships/slideLayout" Target="../slideLayouts/slideLayout13.xml"/><Relationship Id="rId4" Type="http://schemas.openxmlformats.org/officeDocument/2006/relationships/tags" Target="../tags/tag250.xml"/><Relationship Id="rId9" Type="http://schemas.openxmlformats.org/officeDocument/2006/relationships/tags" Target="../tags/tag255.xml"/></Relationships>
</file>

<file path=ppt/slides/_rels/slide32.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notesSlide" Target="../notesSlides/notesSlide3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Layout" Target="../slideLayouts/slideLayout15.xml"/><Relationship Id="rId5" Type="http://schemas.openxmlformats.org/officeDocument/2006/relationships/tags" Target="../tags/tag260.xml"/><Relationship Id="rId4" Type="http://schemas.openxmlformats.org/officeDocument/2006/relationships/tags" Target="../tags/tag259.xml"/></Relationships>
</file>

<file path=ppt/slides/_rels/slide33.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notesSlide" Target="../notesSlides/notesSlide33.xml"/><Relationship Id="rId5" Type="http://schemas.openxmlformats.org/officeDocument/2006/relationships/tags" Target="../tags/tag265.xml"/><Relationship Id="rId10" Type="http://schemas.openxmlformats.org/officeDocument/2006/relationships/slideLayout" Target="../slideLayouts/slideLayout13.xml"/><Relationship Id="rId4" Type="http://schemas.openxmlformats.org/officeDocument/2006/relationships/tags" Target="../tags/tag264.xml"/><Relationship Id="rId9" Type="http://schemas.openxmlformats.org/officeDocument/2006/relationships/tags" Target="../tags/tag269.xml"/></Relationships>
</file>

<file path=ppt/slides/_rels/slide34.xml.rels><?xml version="1.0" encoding="UTF-8" standalone="yes"?>
<Relationships xmlns="http://schemas.openxmlformats.org/package/2006/relationships"><Relationship Id="rId8" Type="http://schemas.openxmlformats.org/officeDocument/2006/relationships/tags" Target="../tags/tag277.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notesSlide" Target="../notesSlides/notesSlide34.xml"/><Relationship Id="rId5" Type="http://schemas.openxmlformats.org/officeDocument/2006/relationships/tags" Target="../tags/tag274.xml"/><Relationship Id="rId10" Type="http://schemas.openxmlformats.org/officeDocument/2006/relationships/slideLayout" Target="../slideLayouts/slideLayout13.xml"/><Relationship Id="rId4" Type="http://schemas.openxmlformats.org/officeDocument/2006/relationships/tags" Target="../tags/tag273.xml"/><Relationship Id="rId9" Type="http://schemas.openxmlformats.org/officeDocument/2006/relationships/tags" Target="../tags/tag278.xml"/></Relationships>
</file>

<file path=ppt/slides/_rels/slide35.xml.rels><?xml version="1.0" encoding="UTF-8" standalone="yes"?>
<Relationships xmlns="http://schemas.openxmlformats.org/package/2006/relationships"><Relationship Id="rId8" Type="http://schemas.openxmlformats.org/officeDocument/2006/relationships/tags" Target="../tags/tag286.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notesSlide" Target="../notesSlides/notesSlide35.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slideLayout" Target="../slideLayouts/slideLayout13.xml"/><Relationship Id="rId5" Type="http://schemas.openxmlformats.org/officeDocument/2006/relationships/tags" Target="../tags/tag28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s>
</file>

<file path=ppt/slides/_rels/slide36.xml.rels><?xml version="1.0" encoding="UTF-8" standalone="yes"?>
<Relationships xmlns="http://schemas.openxmlformats.org/package/2006/relationships"><Relationship Id="rId8" Type="http://schemas.openxmlformats.org/officeDocument/2006/relationships/tags" Target="../tags/tag296.xml"/><Relationship Id="rId3" Type="http://schemas.openxmlformats.org/officeDocument/2006/relationships/tags" Target="../tags/tag291.xml"/><Relationship Id="rId7" Type="http://schemas.openxmlformats.org/officeDocument/2006/relationships/tags" Target="../tags/tag29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notesSlide" Target="../notesSlides/notesSlide36.xml"/><Relationship Id="rId5" Type="http://schemas.openxmlformats.org/officeDocument/2006/relationships/tags" Target="../tags/tag293.xml"/><Relationship Id="rId10" Type="http://schemas.openxmlformats.org/officeDocument/2006/relationships/slideLayout" Target="../slideLayouts/slideLayout13.xml"/><Relationship Id="rId4" Type="http://schemas.openxmlformats.org/officeDocument/2006/relationships/tags" Target="../tags/tag292.xml"/><Relationship Id="rId9" Type="http://schemas.openxmlformats.org/officeDocument/2006/relationships/tags" Target="../tags/tag297.xml"/></Relationships>
</file>

<file path=ppt/slides/_rels/slide37.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notesSlide" Target="../notesSlides/notesSlide37.xml"/><Relationship Id="rId5" Type="http://schemas.openxmlformats.org/officeDocument/2006/relationships/tags" Target="../tags/tag302.xml"/><Relationship Id="rId10" Type="http://schemas.openxmlformats.org/officeDocument/2006/relationships/slideLayout" Target="../slideLayouts/slideLayout13.xml"/><Relationship Id="rId4" Type="http://schemas.openxmlformats.org/officeDocument/2006/relationships/tags" Target="../tags/tag301.xml"/><Relationship Id="rId9" Type="http://schemas.openxmlformats.org/officeDocument/2006/relationships/tags" Target="../tags/tag306.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3.png"/><Relationship Id="rId4" Type="http://schemas.openxmlformats.org/officeDocument/2006/relationships/tags" Target="../tags/tag310.xml"/><Relationship Id="rId9"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image" Target="../media/image3.png"/><Relationship Id="rId5" Type="http://schemas.openxmlformats.org/officeDocument/2006/relationships/notesSlide" Target="../notesSlides/notesSlide39.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notesSlide" Target="../notesSlides/notesSlide4.xml"/><Relationship Id="rId5" Type="http://schemas.openxmlformats.org/officeDocument/2006/relationships/tags" Target="../tags/tag19.xml"/><Relationship Id="rId10" Type="http://schemas.openxmlformats.org/officeDocument/2006/relationships/slideLayout" Target="../slideLayouts/slideLayout13.xml"/><Relationship Id="rId4" Type="http://schemas.openxmlformats.org/officeDocument/2006/relationships/tags" Target="../tags/tag18.xml"/><Relationship Id="rId9" Type="http://schemas.openxmlformats.org/officeDocument/2006/relationships/tags" Target="../tags/tag23.xml"/></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7.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6.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5.xml"/><Relationship Id="rId5" Type="http://schemas.openxmlformats.org/officeDocument/2006/relationships/tags" Target="../tags/tag28.xml"/><Relationship Id="rId10" Type="http://schemas.openxmlformats.org/officeDocument/2006/relationships/slideLayout" Target="../slideLayouts/slideLayout1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6.xml"/><Relationship Id="rId5" Type="http://schemas.openxmlformats.org/officeDocument/2006/relationships/tags" Target="../tags/tag37.xml"/><Relationship Id="rId10" Type="http://schemas.openxmlformats.org/officeDocument/2006/relationships/slideLayout" Target="../slideLayouts/slideLayout13.xml"/><Relationship Id="rId4" Type="http://schemas.openxmlformats.org/officeDocument/2006/relationships/tags" Target="../tags/tag36.xml"/><Relationship Id="rId9" Type="http://schemas.openxmlformats.org/officeDocument/2006/relationships/tags" Target="../tags/tag41.xm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7.xml"/><Relationship Id="rId5" Type="http://schemas.openxmlformats.org/officeDocument/2006/relationships/tags" Target="../tags/tag46.xml"/><Relationship Id="rId10" Type="http://schemas.openxmlformats.org/officeDocument/2006/relationships/slideLayout" Target="../slideLayouts/slideLayout13.xml"/><Relationship Id="rId4" Type="http://schemas.openxmlformats.org/officeDocument/2006/relationships/tags" Target="../tags/tag45.xml"/><Relationship Id="rId9" Type="http://schemas.openxmlformats.org/officeDocument/2006/relationships/tags" Target="../tags/tag50.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notesSlide" Target="../notesSlides/notesSlide9.xml"/><Relationship Id="rId5" Type="http://schemas.openxmlformats.org/officeDocument/2006/relationships/tags" Target="../tags/tag59.xml"/><Relationship Id="rId10" Type="http://schemas.openxmlformats.org/officeDocument/2006/relationships/slideLayout" Target="../slideLayouts/slideLayout13.xml"/><Relationship Id="rId4" Type="http://schemas.openxmlformats.org/officeDocument/2006/relationships/tags" Target="../tags/tag58.xml"/><Relationship Id="rId9"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p:nvPr>
            <p:custDataLst>
              <p:tags r:id="rId1"/>
            </p:custDataLst>
          </p:nvPr>
        </p:nvSpPr>
        <p:spPr>
          <a:xfrm>
            <a:off x="2352394" y="1489363"/>
            <a:ext cx="4437133" cy="2681547"/>
          </a:xfrm>
          <a:custGeom>
            <a:avLst/>
            <a:gdLst/>
            <a:ahLst/>
            <a:cxnLst/>
            <a:rect l="l" t="t" r="r" b="b"/>
            <a:pathLst>
              <a:path w="5916178" h="4267200" extrusionOk="0">
                <a:moveTo>
                  <a:pt x="326524" y="1386"/>
                </a:moveTo>
                <a:cubicBezTo>
                  <a:pt x="147696" y="1386"/>
                  <a:pt x="1386" y="147696"/>
                  <a:pt x="1386" y="326524"/>
                </a:cubicBezTo>
                <a:lnTo>
                  <a:pt x="1386" y="3698409"/>
                </a:lnTo>
                <a:cubicBezTo>
                  <a:pt x="1386" y="3877237"/>
                  <a:pt x="147696" y="4023547"/>
                  <a:pt x="326524" y="4023547"/>
                </a:cubicBezTo>
                <a:lnTo>
                  <a:pt x="2802088" y="4025184"/>
                </a:lnTo>
                <a:cubicBezTo>
                  <a:pt x="2802088" y="4025184"/>
                  <a:pt x="2743891" y="4196501"/>
                  <a:pt x="2720814" y="4242110"/>
                </a:cubicBezTo>
                <a:cubicBezTo>
                  <a:pt x="2713345" y="4256922"/>
                  <a:pt x="2728115" y="4272992"/>
                  <a:pt x="2744059" y="4267537"/>
                </a:cubicBezTo>
                <a:cubicBezTo>
                  <a:pt x="2920076" y="4207788"/>
                  <a:pt x="3037644" y="4111535"/>
                  <a:pt x="3116862" y="4025142"/>
                </a:cubicBezTo>
                <a:lnTo>
                  <a:pt x="5592426" y="4023505"/>
                </a:lnTo>
                <a:cubicBezTo>
                  <a:pt x="5771254" y="4023505"/>
                  <a:pt x="5917564" y="3877195"/>
                  <a:pt x="5917564" y="3698367"/>
                </a:cubicBezTo>
                <a:lnTo>
                  <a:pt x="5917564" y="326524"/>
                </a:lnTo>
                <a:cubicBezTo>
                  <a:pt x="5917564" y="147696"/>
                  <a:pt x="5771254" y="1386"/>
                  <a:pt x="5592426" y="1386"/>
                </a:cubicBezTo>
                <a:lnTo>
                  <a:pt x="326524" y="1386"/>
                </a:lnTo>
                <a:close/>
              </a:path>
            </a:pathLst>
          </a:custGeom>
          <a:solidFill>
            <a:srgbClr val="FFCC43"/>
          </a:solidFill>
          <a:ln>
            <a:noFill/>
          </a:ln>
        </p:spPr>
        <p:txBody>
          <a:bodyPr spcFirstLastPara="1" wrap="square" lIns="135000" tIns="54000" rIns="135000" bIns="378000" anchor="ctr" anchorCtr="0">
            <a:noAutofit/>
          </a:bodyPr>
          <a:lstStyle/>
          <a:p>
            <a:pPr marL="0" marR="0" lvl="0" indent="0" algn="ctr" rtl="0">
              <a:spcBef>
                <a:spcPts val="0"/>
              </a:spcBef>
              <a:spcAft>
                <a:spcPts val="0"/>
              </a:spcAft>
              <a:buNone/>
            </a:pPr>
            <a:r>
              <a:rPr lang="fr-FR" sz="3600" b="1" dirty="0">
                <a:solidFill>
                  <a:schemeClr val="dk1"/>
                </a:solidFill>
                <a:latin typeface="Poppins SemiBold"/>
                <a:ea typeface="Poppins SemiBold"/>
                <a:cs typeface="Poppins SemiBold"/>
                <a:sym typeface="Poppins SemiBold"/>
              </a:rPr>
              <a:t>Comité Citoyen Budgétaire</a:t>
            </a:r>
          </a:p>
          <a:p>
            <a:pPr marL="0" marR="0" lvl="0" indent="0" algn="ctr" rtl="0">
              <a:spcBef>
                <a:spcPts val="0"/>
              </a:spcBef>
              <a:spcAft>
                <a:spcPts val="0"/>
              </a:spcAft>
              <a:buNone/>
            </a:pPr>
            <a:r>
              <a:rPr lang="fr-FR" sz="2800" dirty="0">
                <a:solidFill>
                  <a:schemeClr val="dk1"/>
                </a:solidFill>
                <a:latin typeface="Poppins SemiBold"/>
                <a:ea typeface="Poppins SemiBold"/>
                <a:cs typeface="Poppins SemiBold"/>
                <a:sym typeface="Poppins SemiBold"/>
              </a:rPr>
              <a:t>Saint Pierre du Perray</a:t>
            </a:r>
          </a:p>
          <a:p>
            <a:pPr marL="0" marR="0" lvl="0" indent="0" algn="ctr" rtl="0">
              <a:spcBef>
                <a:spcPts val="0"/>
              </a:spcBef>
              <a:spcAft>
                <a:spcPts val="0"/>
              </a:spcAft>
              <a:buNone/>
            </a:pPr>
            <a:r>
              <a:rPr lang="fr-FR" sz="2800" dirty="0">
                <a:solidFill>
                  <a:schemeClr val="dk1"/>
                </a:solidFill>
                <a:latin typeface="Poppins SemiBold"/>
                <a:ea typeface="Poppins SemiBold"/>
                <a:cs typeface="Poppins SemiBold"/>
                <a:sym typeface="Poppins SemiBold"/>
              </a:rPr>
              <a:t>03 juin 2023</a:t>
            </a:r>
            <a:endParaRPr sz="2800" dirty="0">
              <a:solidFill>
                <a:schemeClr val="dk1"/>
              </a:solidFill>
              <a:latin typeface="Poppins SemiBold"/>
              <a:ea typeface="Poppins SemiBold"/>
              <a:cs typeface="Poppins SemiBold"/>
              <a:sym typeface="Poppins SemiBold"/>
            </a:endParaRPr>
          </a:p>
        </p:txBody>
      </p:sp>
      <p:pic>
        <p:nvPicPr>
          <p:cNvPr id="143" name="Google Shape;143;p28"/>
          <p:cNvPicPr preferRelativeResize="0"/>
          <p:nvPr>
            <p:custDataLst>
              <p:tags r:id="rId2"/>
            </p:custDataLst>
          </p:nvPr>
        </p:nvPicPr>
        <p:blipFill rotWithShape="1">
          <a:blip r:embed="rId7">
            <a:alphaModFix/>
          </a:blip>
          <a:srcRect/>
          <a:stretch/>
        </p:blipFill>
        <p:spPr>
          <a:xfrm>
            <a:off x="1270212" y="48491"/>
            <a:ext cx="2348865" cy="1725335"/>
          </a:xfrm>
          <a:prstGeom prst="rect">
            <a:avLst/>
          </a:prstGeom>
          <a:noFill/>
          <a:ln>
            <a:noFill/>
          </a:ln>
        </p:spPr>
      </p:pic>
      <p:pic>
        <p:nvPicPr>
          <p:cNvPr id="144" name="Google Shape;144;p28"/>
          <p:cNvPicPr preferRelativeResize="0"/>
          <p:nvPr>
            <p:custDataLst>
              <p:tags r:id="rId3"/>
            </p:custDataLst>
          </p:nvPr>
        </p:nvPicPr>
        <p:blipFill rotWithShape="1">
          <a:blip r:embed="rId7">
            <a:alphaModFix/>
          </a:blip>
          <a:srcRect/>
          <a:stretch/>
        </p:blipFill>
        <p:spPr>
          <a:xfrm rot="10800000">
            <a:off x="5522844" y="3621632"/>
            <a:ext cx="2348865" cy="1725335"/>
          </a:xfrm>
          <a:prstGeom prst="rect">
            <a:avLst/>
          </a:prstGeom>
          <a:noFill/>
          <a:ln>
            <a:noFill/>
          </a:ln>
        </p:spPr>
      </p:pic>
      <p:pic>
        <p:nvPicPr>
          <p:cNvPr id="3" name="Image 2">
            <a:extLst>
              <a:ext uri="{FF2B5EF4-FFF2-40B4-BE49-F238E27FC236}">
                <a16:creationId xmlns:a16="http://schemas.microsoft.com/office/drawing/2014/main" id="{BF243013-33E5-2E6B-0BCB-6C0D27854F15}"/>
              </a:ext>
            </a:extLst>
          </p:cNvPr>
          <p:cNvPicPr>
            <a:picLocks noChangeAspect="1"/>
          </p:cNvPicPr>
          <p:nvPr>
            <p:custDataLst>
              <p:tags r:id="rId4"/>
            </p:custDataLst>
          </p:nvPr>
        </p:nvPicPr>
        <p:blipFill rotWithShape="1">
          <a:blip r:embed="rId8">
            <a:clrChange>
              <a:clrFrom>
                <a:srgbClr val="000000"/>
              </a:clrFrom>
              <a:clrTo>
                <a:srgbClr val="000000">
                  <a:alpha val="0"/>
                </a:srgbClr>
              </a:clrTo>
            </a:clrChange>
            <a:lum bright="70000" contrast="-70000"/>
            <a:extLst>
              <a:ext uri="{BEBA8EAE-BF5A-486C-A8C5-ECC9F3942E4B}">
                <a14:imgProps xmlns:a14="http://schemas.microsoft.com/office/drawing/2010/main">
                  <a14:imgLayer r:embed="rId9">
                    <a14:imgEffect>
                      <a14:saturation sat="0"/>
                    </a14:imgEffect>
                  </a14:imgLayer>
                </a14:imgProps>
              </a:ext>
            </a:extLst>
          </a:blip>
          <a:srcRect l="5882" t="3433" r="9309" b="18729"/>
          <a:stretch/>
        </p:blipFill>
        <p:spPr>
          <a:xfrm>
            <a:off x="3619077" y="170618"/>
            <a:ext cx="1923974" cy="119661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de Solidarité Urbaine (DSU)</a:t>
            </a:r>
          </a:p>
          <a:p>
            <a:pPr marL="0" marR="0" lvl="0" indent="0" algn="l" rtl="0">
              <a:spcBef>
                <a:spcPts val="0"/>
              </a:spcBef>
              <a:spcAft>
                <a:spcPts val="0"/>
              </a:spcAft>
              <a:buNone/>
            </a:pP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Nationale de Péréquation (DNP) </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Dotation Forfaitaire (DF)</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de Solidarité Rurale (DSR)</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052946" y="548171"/>
            <a:ext cx="713509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dotations de l’Etat dont bénéficient la commune de Saint Pierre du Perray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77890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48"/>
        <p:cNvGrpSpPr/>
        <p:nvPr/>
      </p:nvGrpSpPr>
      <p:grpSpPr>
        <a:xfrm>
          <a:off x="0" y="0"/>
          <a:ext cx="0" cy="0"/>
          <a:chOff x="0" y="0"/>
          <a:chExt cx="0" cy="0"/>
        </a:xfrm>
      </p:grpSpPr>
      <p:sp>
        <p:nvSpPr>
          <p:cNvPr id="549" name="Google Shape;549;p44"/>
          <p:cNvSpPr txBox="1"/>
          <p:nvPr>
            <p:custDataLst>
              <p:tags r:id="rId1"/>
            </p:custDataLst>
          </p:nvPr>
        </p:nvSpPr>
        <p:spPr>
          <a:xfrm>
            <a:off x="968235" y="1812624"/>
            <a:ext cx="3603765" cy="2285211"/>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altLang="ko" sz="1200" dirty="0">
                <a:solidFill>
                  <a:schemeClr val="lt1"/>
                </a:solidFill>
                <a:latin typeface="Poppins Light"/>
                <a:ea typeface="Poppins Light"/>
                <a:cs typeface="Poppins Light"/>
                <a:sym typeface="Poppins Light"/>
              </a:rPr>
              <a:t>Du fait de son Potentiel Fiscal (ressource fiscale théorique de la collectivité) et de la richesse moyenne de sa population Saint Pierre du Perray est considérée comme une commune riche et bénéficie donc de moins de dotations que les autres collectivités voisines.</a:t>
            </a:r>
          </a:p>
          <a:p>
            <a:pPr marL="0" marR="0" lvl="0" indent="0" algn="just" rtl="0">
              <a:spcBef>
                <a:spcPts val="0"/>
              </a:spcBef>
              <a:spcAft>
                <a:spcPts val="0"/>
              </a:spcAft>
              <a:buNone/>
            </a:pPr>
            <a:endParaRPr lang="fr-FR" sz="1200" dirty="0">
              <a:solidFill>
                <a:schemeClr val="lt1"/>
              </a:solidFill>
              <a:latin typeface="Poppins Light"/>
              <a:cs typeface="Poppins Light"/>
              <a:sym typeface="Poppins Light"/>
            </a:endParaRPr>
          </a:p>
          <a:p>
            <a:pPr marL="0" marR="0" lvl="0" indent="0" algn="just" rtl="0">
              <a:spcBef>
                <a:spcPts val="0"/>
              </a:spcBef>
              <a:spcAft>
                <a:spcPts val="0"/>
              </a:spcAft>
              <a:buNone/>
            </a:pPr>
            <a:r>
              <a:rPr lang="fr-FR" sz="1200" dirty="0">
                <a:solidFill>
                  <a:schemeClr val="lt1"/>
                </a:solidFill>
                <a:latin typeface="Poppins Light"/>
                <a:cs typeface="Poppins Light"/>
                <a:sym typeface="Poppins Light"/>
              </a:rPr>
              <a:t>Contrairement aux communes voisines, Saint Pierre du Perray ne bénéficie pas de la DSU qui représente les 2/3 des dotations de </a:t>
            </a:r>
            <a:r>
              <a:rPr lang="fr-FR" sz="1200" dirty="0" err="1">
                <a:solidFill>
                  <a:schemeClr val="lt1"/>
                </a:solidFill>
                <a:latin typeface="Poppins Light"/>
                <a:cs typeface="Poppins Light"/>
                <a:sym typeface="Poppins Light"/>
              </a:rPr>
              <a:t>Lieusaint</a:t>
            </a:r>
            <a:r>
              <a:rPr lang="fr-FR" sz="1200" dirty="0">
                <a:solidFill>
                  <a:schemeClr val="lt1"/>
                </a:solidFill>
                <a:latin typeface="Poppins Light"/>
                <a:cs typeface="Poppins Light"/>
                <a:sym typeface="Poppins Light"/>
              </a:rPr>
              <a:t> et Corbeil-Essonnes.</a:t>
            </a:r>
            <a:endParaRPr sz="1100" dirty="0"/>
          </a:p>
        </p:txBody>
      </p:sp>
      <p:sp>
        <p:nvSpPr>
          <p:cNvPr id="553" name="Google Shape;553;p44"/>
          <p:cNvSpPr/>
          <p:nvPr>
            <p:custDataLst>
              <p:tags r:id="rId2"/>
            </p:custDataLst>
          </p:nvPr>
        </p:nvSpPr>
        <p:spPr>
          <a:xfrm>
            <a:off x="968236" y="569434"/>
            <a:ext cx="3603765" cy="1177245"/>
          </a:xfrm>
          <a:custGeom>
            <a:avLst/>
            <a:gdLst/>
            <a:ahLst/>
            <a:cxnLst/>
            <a:rect l="l" t="t" r="r" b="b"/>
            <a:pathLst>
              <a:path w="12199620" h="3985260" extrusionOk="0">
                <a:moveTo>
                  <a:pt x="12195429" y="2954350"/>
                </a:moveTo>
                <a:lnTo>
                  <a:pt x="12195429" y="595046"/>
                </a:lnTo>
                <a:cubicBezTo>
                  <a:pt x="12195429" y="270281"/>
                  <a:pt x="11929719" y="4572"/>
                  <a:pt x="11604955" y="4572"/>
                </a:cubicBezTo>
                <a:lnTo>
                  <a:pt x="595046" y="4572"/>
                </a:lnTo>
                <a:cubicBezTo>
                  <a:pt x="270281" y="4572"/>
                  <a:pt x="4572" y="270281"/>
                  <a:pt x="4572" y="595046"/>
                </a:cubicBezTo>
                <a:lnTo>
                  <a:pt x="4572" y="2954350"/>
                </a:lnTo>
                <a:cubicBezTo>
                  <a:pt x="4572" y="3279115"/>
                  <a:pt x="270281" y="3544824"/>
                  <a:pt x="595046" y="3544824"/>
                </a:cubicBezTo>
                <a:lnTo>
                  <a:pt x="11312119" y="3544824"/>
                </a:lnTo>
                <a:cubicBezTo>
                  <a:pt x="11455985" y="3701644"/>
                  <a:pt x="11669496" y="3876446"/>
                  <a:pt x="11989156" y="3985031"/>
                </a:cubicBezTo>
                <a:cubicBezTo>
                  <a:pt x="12018188" y="3994861"/>
                  <a:pt x="12045010" y="3965753"/>
                  <a:pt x="12031370" y="3938854"/>
                </a:cubicBezTo>
                <a:cubicBezTo>
                  <a:pt x="11984964" y="3847033"/>
                  <a:pt x="11891010" y="3709264"/>
                  <a:pt x="11879809" y="3476396"/>
                </a:cubicBezTo>
                <a:cubicBezTo>
                  <a:pt x="12067108" y="3377032"/>
                  <a:pt x="12195429" y="3179979"/>
                  <a:pt x="12195429" y="2954350"/>
                </a:cubicBezTo>
                <a:close/>
              </a:path>
            </a:pathLst>
          </a:custGeom>
          <a:solidFill>
            <a:srgbClr val="3C5CF6"/>
          </a:solidFill>
          <a:ln>
            <a:noFill/>
          </a:ln>
        </p:spPr>
        <p:txBody>
          <a:bodyPr spcFirstLastPara="1" wrap="square" lIns="189000" tIns="34275" rIns="189000" bIns="189000" anchor="ctr" anchorCtr="0">
            <a:noAutofit/>
          </a:bodyPr>
          <a:lstStyle/>
          <a:p>
            <a:pPr marL="0" marR="0" lvl="0" indent="0" algn="ctr" rtl="0">
              <a:spcBef>
                <a:spcPts val="0"/>
              </a:spcBef>
              <a:spcAft>
                <a:spcPts val="0"/>
              </a:spcAft>
              <a:buNone/>
            </a:pPr>
            <a:r>
              <a:rPr lang="fr-FR" altLang="ko" sz="1800" dirty="0">
                <a:solidFill>
                  <a:schemeClr val="lt1"/>
                </a:solidFill>
                <a:latin typeface="Poppins SemiBold"/>
                <a:ea typeface="Poppins SemiBold"/>
                <a:cs typeface="Poppins SemiBold"/>
                <a:sym typeface="Poppins SemiBold"/>
              </a:rPr>
              <a:t>Les Dotations de l’État pour Saint Pierre du Perray</a:t>
            </a:r>
            <a:endParaRPr sz="1100" dirty="0"/>
          </a:p>
        </p:txBody>
      </p:sp>
      <p:sp>
        <p:nvSpPr>
          <p:cNvPr id="2" name="Google Shape;268;p36">
            <a:extLst>
              <a:ext uri="{FF2B5EF4-FFF2-40B4-BE49-F238E27FC236}">
                <a16:creationId xmlns:a16="http://schemas.microsoft.com/office/drawing/2014/main" id="{DCE19E9C-F059-CE34-C3ED-99DC0B09A4C5}"/>
              </a:ext>
            </a:extLst>
          </p:cNvPr>
          <p:cNvSpPr/>
          <p:nvPr>
            <p:custDataLst>
              <p:tags r:id="rId3"/>
            </p:custDataLst>
          </p:nvPr>
        </p:nvSpPr>
        <p:spPr>
          <a:xfrm>
            <a:off x="5508138" y="267486"/>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Saint Pierre du Perray </a:t>
            </a:r>
            <a:r>
              <a:rPr lang="fr-FR" altLang="ko" sz="1400" b="1" dirty="0">
                <a:solidFill>
                  <a:schemeClr val="dk1"/>
                </a:solidFill>
                <a:latin typeface="Poppins SemiBold"/>
                <a:ea typeface="Poppins SemiBold"/>
                <a:cs typeface="Poppins SemiBold"/>
                <a:sym typeface="Poppins SemiBold"/>
              </a:rPr>
              <a:t>perçoit </a:t>
            </a:r>
            <a:r>
              <a:rPr lang="fr-FR" altLang="ko" sz="1400" dirty="0">
                <a:solidFill>
                  <a:schemeClr val="dk1"/>
                </a:solidFill>
                <a:latin typeface="Poppins SemiBold"/>
                <a:ea typeface="Poppins SemiBold"/>
                <a:cs typeface="Poppins SemiBold"/>
                <a:sym typeface="Poppins SemiBold"/>
              </a:rPr>
              <a:t>30€ par habitant.</a:t>
            </a:r>
            <a:endParaRPr sz="1400" dirty="0">
              <a:solidFill>
                <a:schemeClr val="dk1"/>
              </a:solidFill>
              <a:latin typeface="Poppins SemiBold"/>
              <a:ea typeface="Poppins SemiBold"/>
              <a:cs typeface="Poppins SemiBold"/>
              <a:sym typeface="Poppins SemiBold"/>
            </a:endParaRPr>
          </a:p>
        </p:txBody>
      </p:sp>
      <p:sp>
        <p:nvSpPr>
          <p:cNvPr id="3" name="Google Shape;268;p36">
            <a:extLst>
              <a:ext uri="{FF2B5EF4-FFF2-40B4-BE49-F238E27FC236}">
                <a16:creationId xmlns:a16="http://schemas.microsoft.com/office/drawing/2014/main" id="{8C354D53-9F79-BA02-D5EF-AD5065C49073}"/>
              </a:ext>
            </a:extLst>
          </p:cNvPr>
          <p:cNvSpPr/>
          <p:nvPr>
            <p:custDataLst>
              <p:tags r:id="rId4"/>
            </p:custDataLst>
          </p:nvPr>
        </p:nvSpPr>
        <p:spPr>
          <a:xfrm>
            <a:off x="5508138" y="1908684"/>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err="1">
                <a:solidFill>
                  <a:schemeClr val="dk1"/>
                </a:solidFill>
                <a:latin typeface="Poppins SemiBold"/>
                <a:ea typeface="Poppins SemiBold"/>
                <a:cs typeface="Poppins SemiBold"/>
                <a:sym typeface="Poppins SemiBold"/>
              </a:rPr>
              <a:t>Lieusaint</a:t>
            </a:r>
            <a:r>
              <a:rPr lang="fr-FR" altLang="ko" sz="1400" dirty="0">
                <a:solidFill>
                  <a:schemeClr val="dk1"/>
                </a:solidFill>
                <a:latin typeface="Poppins SemiBold"/>
                <a:ea typeface="Poppins SemiBold"/>
                <a:cs typeface="Poppins SemiBold"/>
                <a:sym typeface="Poppins SemiBold"/>
              </a:rPr>
              <a:t> perçoit 118€ par habitant.</a:t>
            </a:r>
            <a:endParaRPr sz="1400" dirty="0">
              <a:solidFill>
                <a:schemeClr val="dk1"/>
              </a:solidFill>
              <a:latin typeface="Poppins SemiBold"/>
              <a:ea typeface="Poppins SemiBold"/>
              <a:cs typeface="Poppins SemiBold"/>
              <a:sym typeface="Poppins SemiBold"/>
            </a:endParaRPr>
          </a:p>
        </p:txBody>
      </p:sp>
      <p:sp>
        <p:nvSpPr>
          <p:cNvPr id="4" name="Google Shape;268;p36">
            <a:extLst>
              <a:ext uri="{FF2B5EF4-FFF2-40B4-BE49-F238E27FC236}">
                <a16:creationId xmlns:a16="http://schemas.microsoft.com/office/drawing/2014/main" id="{BCCFEFAF-892B-178F-23CB-4AAF8468E38E}"/>
              </a:ext>
            </a:extLst>
          </p:cNvPr>
          <p:cNvSpPr/>
          <p:nvPr>
            <p:custDataLst>
              <p:tags r:id="rId5"/>
            </p:custDataLst>
          </p:nvPr>
        </p:nvSpPr>
        <p:spPr>
          <a:xfrm>
            <a:off x="5508138" y="3549882"/>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Corbeil-Essonnes perçoit 127€ par habitant.</a:t>
            </a:r>
            <a:endParaRPr sz="1400" dirty="0">
              <a:solidFill>
                <a:schemeClr val="dk1"/>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358640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5CF6"/>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Équilibre, Transparence, Démocratie locale et Efficacité.</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Rigueur comptable, Vote unanime du budget, Réduction de la masse salariale et Limitation des dépenses à l’essentiel.</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Unité, Universalité, Annualité, </a:t>
            </a:r>
          </a:p>
          <a:p>
            <a:pPr marL="0" marR="0" lvl="0" indent="0" algn="l" rtl="0">
              <a:spcBef>
                <a:spcPts val="0"/>
              </a:spcBef>
              <a:spcAft>
                <a:spcPts val="0"/>
              </a:spcAft>
              <a:buNone/>
            </a:pPr>
            <a:r>
              <a:rPr lang="fr-FR" sz="1500" dirty="0">
                <a:solidFill>
                  <a:schemeClr val="lt1"/>
                </a:solidFill>
                <a:latin typeface="Poppins SemiBold"/>
                <a:ea typeface="Poppins SemiBold"/>
                <a:cs typeface="Poppins SemiBold"/>
                <a:sym typeface="Poppins SemiBold"/>
              </a:rPr>
              <a:t>Spécialité et Antériorité.</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Rentabilité, Réductions des charges et Baisse des impôts.</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3575" y="586993"/>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principes budgétaires des finances publiques locales ?</a:t>
            </a:r>
            <a:endParaRPr sz="1800" b="1" dirty="0">
              <a:solidFill>
                <a:schemeClr val="dk1"/>
              </a:solidFill>
              <a:latin typeface="Poppins Light"/>
              <a:ea typeface="Poppins Light"/>
              <a:cs typeface="Poppins Light"/>
              <a:sym typeface="Poppi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5CF6"/>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Équilibre, Transparence, Démocratie locale et Efficacité.</a:t>
            </a:r>
            <a:endParaRPr lang="fr-F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Rigueur comptable, Vote unanime du budget, Réduction de la masse salariale et Limitation des dépenses à l’essentiel.</a:t>
            </a:r>
            <a:endParaRPr lang="fr-F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Unité, Universalité, Annualité, </a:t>
            </a:r>
          </a:p>
          <a:p>
            <a:pPr marL="0" marR="0" lvl="0" indent="0" algn="just" rtl="0">
              <a:spcBef>
                <a:spcPts val="0"/>
              </a:spcBef>
              <a:spcAft>
                <a:spcPts val="0"/>
              </a:spcAft>
              <a:buNone/>
            </a:pPr>
            <a:r>
              <a:rPr lang="fr-F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Spécialité et Antériorité.</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Rentabilité, Réductions des charges et Baisse des impôts.</a:t>
            </a:r>
            <a:endParaRPr lang="fr-F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3575" y="586993"/>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principes fondamentaux des finances publiques locales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423572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B5CF6"/>
        </a:solidFill>
        <a:effectLst/>
      </p:bgPr>
    </p:bg>
    <p:spTree>
      <p:nvGrpSpPr>
        <p:cNvPr id="1" name="Shape 148"/>
        <p:cNvGrpSpPr/>
        <p:nvPr/>
      </p:nvGrpSpPr>
      <p:grpSpPr>
        <a:xfrm>
          <a:off x="0" y="0"/>
          <a:ext cx="0" cy="0"/>
          <a:chOff x="0" y="0"/>
          <a:chExt cx="0" cy="0"/>
        </a:xfrm>
      </p:grpSpPr>
      <p:sp>
        <p:nvSpPr>
          <p:cNvPr id="149" name="Google Shape;149;p29"/>
          <p:cNvSpPr/>
          <p:nvPr>
            <p:custDataLst>
              <p:tags r:id="rId1"/>
            </p:custDataLst>
          </p:nvPr>
        </p:nvSpPr>
        <p:spPr>
          <a:xfrm>
            <a:off x="3486151" y="54120"/>
            <a:ext cx="5221555" cy="910573"/>
          </a:xfrm>
          <a:prstGeom prst="roundRect">
            <a:avLst>
              <a:gd name="adj" fmla="val 16667"/>
            </a:avLst>
          </a:prstGeom>
          <a:solidFill>
            <a:schemeClr val="lt1"/>
          </a:solidFill>
          <a:ln>
            <a:noFill/>
          </a:ln>
        </p:spPr>
        <p:txBody>
          <a:bodyPr spcFirstLastPara="1" wrap="square" lIns="64800" tIns="34275" rIns="64800"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150" name="Google Shape;150;p29"/>
          <p:cNvSpPr/>
          <p:nvPr>
            <p:custDataLst>
              <p:tags r:id="rId2"/>
            </p:custDataLst>
          </p:nvPr>
        </p:nvSpPr>
        <p:spPr>
          <a:xfrm>
            <a:off x="3486151" y="1087270"/>
            <a:ext cx="5221555" cy="910573"/>
          </a:xfrm>
          <a:prstGeom prst="roundRect">
            <a:avLst>
              <a:gd name="adj" fmla="val 16667"/>
            </a:avLst>
          </a:prstGeom>
          <a:solidFill>
            <a:schemeClr val="lt1"/>
          </a:solidFill>
          <a:ln>
            <a:noFill/>
          </a:ln>
        </p:spPr>
        <p:txBody>
          <a:bodyPr spcFirstLastPara="1" wrap="square" lIns="64800" tIns="34275" rIns="64800"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151" name="Google Shape;151;p29"/>
          <p:cNvSpPr/>
          <p:nvPr>
            <p:custDataLst>
              <p:tags r:id="rId3"/>
            </p:custDataLst>
          </p:nvPr>
        </p:nvSpPr>
        <p:spPr>
          <a:xfrm>
            <a:off x="3486151" y="2120420"/>
            <a:ext cx="5221555" cy="910574"/>
          </a:xfrm>
          <a:prstGeom prst="roundRect">
            <a:avLst>
              <a:gd name="adj" fmla="val 16667"/>
            </a:avLst>
          </a:prstGeom>
          <a:solidFill>
            <a:schemeClr val="lt1"/>
          </a:solidFill>
          <a:ln>
            <a:noFill/>
          </a:ln>
        </p:spPr>
        <p:txBody>
          <a:bodyPr spcFirstLastPara="1" wrap="square" lIns="64800" tIns="34275" rIns="64800"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152" name="Google Shape;152;p29"/>
          <p:cNvSpPr/>
          <p:nvPr>
            <p:custDataLst>
              <p:tags r:id="rId4"/>
            </p:custDataLst>
          </p:nvPr>
        </p:nvSpPr>
        <p:spPr>
          <a:xfrm>
            <a:off x="3486151" y="3153571"/>
            <a:ext cx="5221555" cy="910574"/>
          </a:xfrm>
          <a:prstGeom prst="roundRect">
            <a:avLst>
              <a:gd name="adj" fmla="val 16667"/>
            </a:avLst>
          </a:prstGeom>
          <a:solidFill>
            <a:schemeClr val="lt1"/>
          </a:solidFill>
          <a:ln>
            <a:noFill/>
          </a:ln>
        </p:spPr>
        <p:txBody>
          <a:bodyPr spcFirstLastPara="1" wrap="square" lIns="64800" tIns="34275" rIns="64800"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153" name="Google Shape;153;p29"/>
          <p:cNvSpPr txBox="1"/>
          <p:nvPr>
            <p:custDataLst>
              <p:tags r:id="rId5"/>
            </p:custDataLst>
          </p:nvPr>
        </p:nvSpPr>
        <p:spPr>
          <a:xfrm>
            <a:off x="4110720" y="490914"/>
            <a:ext cx="4310957" cy="3462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fr-FR" altLang="ko" sz="900" dirty="0">
                <a:solidFill>
                  <a:schemeClr val="dk1"/>
                </a:solidFill>
                <a:latin typeface="Poppins Light"/>
                <a:ea typeface="Poppins Light"/>
                <a:cs typeface="Poppins Light"/>
                <a:sym typeface="Poppins Light"/>
              </a:rPr>
              <a:t>La totalité des dépenses et des recettes doivent être inscrites au budget​ qui n’est composé que d’un seul document.</a:t>
            </a:r>
            <a:endParaRPr lang="fr-FR" sz="900" dirty="0">
              <a:solidFill>
                <a:schemeClr val="dk1"/>
              </a:solidFill>
              <a:latin typeface="Poppins Light"/>
              <a:ea typeface="Poppins Light"/>
              <a:cs typeface="Poppins Light"/>
              <a:sym typeface="Poppins Light"/>
            </a:endParaRPr>
          </a:p>
        </p:txBody>
      </p:sp>
      <p:sp>
        <p:nvSpPr>
          <p:cNvPr id="154" name="Google Shape;154;p29"/>
          <p:cNvSpPr/>
          <p:nvPr>
            <p:custDataLst>
              <p:tags r:id="rId6"/>
            </p:custDataLst>
          </p:nvPr>
        </p:nvSpPr>
        <p:spPr>
          <a:xfrm>
            <a:off x="4110719" y="229989"/>
            <a:ext cx="4310956" cy="253916"/>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200" b="1" dirty="0">
                <a:solidFill>
                  <a:schemeClr val="dk1"/>
                </a:solidFill>
                <a:latin typeface="Poppins Light"/>
                <a:ea typeface="Poppins Light"/>
                <a:cs typeface="Poppins Light"/>
                <a:sym typeface="Poppins Light"/>
              </a:rPr>
              <a:t>UNITE</a:t>
            </a:r>
            <a:endParaRPr sz="1100" b="1" dirty="0"/>
          </a:p>
        </p:txBody>
      </p:sp>
      <p:sp>
        <p:nvSpPr>
          <p:cNvPr id="155" name="Google Shape;155;p29"/>
          <p:cNvSpPr/>
          <p:nvPr>
            <p:custDataLst>
              <p:tags r:id="rId7"/>
            </p:custDataLst>
          </p:nvPr>
        </p:nvSpPr>
        <p:spPr>
          <a:xfrm>
            <a:off x="3772182" y="229989"/>
            <a:ext cx="696618"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2100" dirty="0">
                <a:solidFill>
                  <a:schemeClr val="dk1"/>
                </a:solidFill>
                <a:latin typeface="Poppins SemiBold"/>
                <a:ea typeface="Poppins SemiBold"/>
                <a:cs typeface="Poppins SemiBold"/>
                <a:sym typeface="Poppins SemiBold"/>
              </a:rPr>
              <a:t>01.</a:t>
            </a:r>
            <a:endParaRPr sz="1100" dirty="0"/>
          </a:p>
        </p:txBody>
      </p:sp>
      <p:sp>
        <p:nvSpPr>
          <p:cNvPr id="156" name="Google Shape;156;p29"/>
          <p:cNvSpPr txBox="1"/>
          <p:nvPr>
            <p:custDataLst>
              <p:tags r:id="rId8"/>
            </p:custDataLst>
          </p:nvPr>
        </p:nvSpPr>
        <p:spPr>
          <a:xfrm>
            <a:off x="4110719" y="1517054"/>
            <a:ext cx="4310957" cy="484718"/>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fr-FR" altLang="ko" sz="900" dirty="0">
                <a:solidFill>
                  <a:schemeClr val="dk1"/>
                </a:solidFill>
                <a:latin typeface="Poppins Light"/>
                <a:ea typeface="Poppins Light"/>
                <a:cs typeface="Poppins Light"/>
                <a:sym typeface="Poppins Light"/>
              </a:rPr>
              <a:t>Présentation des dépenses et des recettes sans compensation ni contraction​. Les recettes ne sont pas affectées à des dépenses particulières.</a:t>
            </a:r>
            <a:endParaRPr lang="fr-FR" sz="900" dirty="0">
              <a:solidFill>
                <a:schemeClr val="dk1"/>
              </a:solidFill>
              <a:latin typeface="Poppins Light"/>
              <a:ea typeface="Poppins Light"/>
              <a:cs typeface="Poppins Light"/>
              <a:sym typeface="Poppins Light"/>
            </a:endParaRPr>
          </a:p>
        </p:txBody>
      </p:sp>
      <p:sp>
        <p:nvSpPr>
          <p:cNvPr id="157" name="Google Shape;157;p29"/>
          <p:cNvSpPr/>
          <p:nvPr>
            <p:custDataLst>
              <p:tags r:id="rId9"/>
            </p:custDataLst>
          </p:nvPr>
        </p:nvSpPr>
        <p:spPr>
          <a:xfrm>
            <a:off x="4110719" y="1263139"/>
            <a:ext cx="4310956" cy="2539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200" b="1" dirty="0">
                <a:solidFill>
                  <a:schemeClr val="dk1"/>
                </a:solidFill>
                <a:latin typeface="Poppins Light"/>
                <a:ea typeface="Poppins Light"/>
                <a:cs typeface="Poppins Light"/>
                <a:sym typeface="Poppins Light"/>
              </a:rPr>
              <a:t>UNIVERSALITE</a:t>
            </a:r>
            <a:endParaRPr sz="1100" b="1" dirty="0"/>
          </a:p>
        </p:txBody>
      </p:sp>
      <p:sp>
        <p:nvSpPr>
          <p:cNvPr id="158" name="Google Shape;158;p29"/>
          <p:cNvSpPr/>
          <p:nvPr>
            <p:custDataLst>
              <p:tags r:id="rId10"/>
            </p:custDataLst>
          </p:nvPr>
        </p:nvSpPr>
        <p:spPr>
          <a:xfrm>
            <a:off x="3772182" y="1263139"/>
            <a:ext cx="696618"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2100">
                <a:solidFill>
                  <a:schemeClr val="dk1"/>
                </a:solidFill>
                <a:latin typeface="Poppins SemiBold"/>
                <a:ea typeface="Poppins SemiBold"/>
                <a:cs typeface="Poppins SemiBold"/>
                <a:sym typeface="Poppins SemiBold"/>
              </a:rPr>
              <a:t>02.</a:t>
            </a:r>
            <a:endParaRPr sz="1100"/>
          </a:p>
        </p:txBody>
      </p:sp>
      <p:sp>
        <p:nvSpPr>
          <p:cNvPr id="159" name="Google Shape;159;p29"/>
          <p:cNvSpPr txBox="1"/>
          <p:nvPr>
            <p:custDataLst>
              <p:tags r:id="rId11"/>
            </p:custDataLst>
          </p:nvPr>
        </p:nvSpPr>
        <p:spPr>
          <a:xfrm>
            <a:off x="4110720" y="2557215"/>
            <a:ext cx="4310957" cy="20771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fr-FR" altLang="ko" sz="900" dirty="0">
                <a:solidFill>
                  <a:schemeClr val="dk1"/>
                </a:solidFill>
                <a:latin typeface="Poppins Light"/>
                <a:ea typeface="Poppins Light"/>
                <a:cs typeface="Poppins Light"/>
                <a:sym typeface="Poppins Light"/>
              </a:rPr>
              <a:t>Le budget est voté chaque année pour une durée d'un an (année civile).</a:t>
            </a:r>
            <a:endParaRPr lang="fr-FR" sz="900" dirty="0">
              <a:solidFill>
                <a:schemeClr val="dk1"/>
              </a:solidFill>
              <a:latin typeface="Poppins Light"/>
              <a:ea typeface="Poppins Light"/>
              <a:cs typeface="Poppins Light"/>
              <a:sym typeface="Poppins Light"/>
            </a:endParaRPr>
          </a:p>
        </p:txBody>
      </p:sp>
      <p:sp>
        <p:nvSpPr>
          <p:cNvPr id="160" name="Google Shape;160;p29"/>
          <p:cNvSpPr/>
          <p:nvPr>
            <p:custDataLst>
              <p:tags r:id="rId12"/>
            </p:custDataLst>
          </p:nvPr>
        </p:nvSpPr>
        <p:spPr>
          <a:xfrm>
            <a:off x="4110719" y="2296289"/>
            <a:ext cx="4310956" cy="2539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200" b="1" dirty="0">
                <a:solidFill>
                  <a:schemeClr val="dk1"/>
                </a:solidFill>
                <a:latin typeface="Poppins Light"/>
                <a:ea typeface="Poppins Light"/>
                <a:cs typeface="Poppins Light"/>
                <a:sym typeface="Poppins Light"/>
              </a:rPr>
              <a:t>ANNUALITE</a:t>
            </a:r>
            <a:endParaRPr sz="1100" b="1" dirty="0"/>
          </a:p>
        </p:txBody>
      </p:sp>
      <p:sp>
        <p:nvSpPr>
          <p:cNvPr id="161" name="Google Shape;161;p29"/>
          <p:cNvSpPr/>
          <p:nvPr>
            <p:custDataLst>
              <p:tags r:id="rId13"/>
            </p:custDataLst>
          </p:nvPr>
        </p:nvSpPr>
        <p:spPr>
          <a:xfrm>
            <a:off x="3772182" y="2296289"/>
            <a:ext cx="696618"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2100">
                <a:solidFill>
                  <a:schemeClr val="dk1"/>
                </a:solidFill>
                <a:latin typeface="Poppins SemiBold"/>
                <a:ea typeface="Poppins SemiBold"/>
                <a:cs typeface="Poppins SemiBold"/>
                <a:sym typeface="Poppins SemiBold"/>
              </a:rPr>
              <a:t>03.</a:t>
            </a:r>
            <a:endParaRPr sz="1100"/>
          </a:p>
        </p:txBody>
      </p:sp>
      <p:sp>
        <p:nvSpPr>
          <p:cNvPr id="162" name="Google Shape;162;p29"/>
          <p:cNvSpPr txBox="1"/>
          <p:nvPr>
            <p:custDataLst>
              <p:tags r:id="rId14"/>
            </p:custDataLst>
          </p:nvPr>
        </p:nvSpPr>
        <p:spPr>
          <a:xfrm>
            <a:off x="4110720" y="3590366"/>
            <a:ext cx="4310957" cy="484718"/>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fr-FR" altLang="ko" sz="900" dirty="0">
                <a:solidFill>
                  <a:schemeClr val="dk1"/>
                </a:solidFill>
                <a:latin typeface="Poppins Light"/>
                <a:ea typeface="Poppins Light"/>
                <a:cs typeface="Poppins Light"/>
                <a:sym typeface="Poppins Light"/>
              </a:rPr>
              <a:t>Le budget doit être adopté avant l’engagement des dépenses. </a:t>
            </a:r>
            <a:r>
              <a:rPr lang="fr-FR" altLang="ko" sz="900" i="1" dirty="0">
                <a:solidFill>
                  <a:schemeClr val="dk1"/>
                </a:solidFill>
                <a:latin typeface="Poppins Light"/>
                <a:ea typeface="Poppins Light"/>
                <a:cs typeface="Poppins Light"/>
                <a:sym typeface="Poppins Light"/>
              </a:rPr>
              <a:t>Mais il existe des aménagements pour permettre à la collectivité de fonctionner pendant les premiers mois de l’année.</a:t>
            </a:r>
            <a:endParaRPr lang="fr-FR" sz="900" i="1" dirty="0">
              <a:solidFill>
                <a:schemeClr val="dk1"/>
              </a:solidFill>
              <a:latin typeface="Poppins Light"/>
              <a:ea typeface="Poppins Light"/>
              <a:cs typeface="Poppins Light"/>
              <a:sym typeface="Poppins Light"/>
            </a:endParaRPr>
          </a:p>
        </p:txBody>
      </p:sp>
      <p:sp>
        <p:nvSpPr>
          <p:cNvPr id="163" name="Google Shape;163;p29"/>
          <p:cNvSpPr/>
          <p:nvPr>
            <p:custDataLst>
              <p:tags r:id="rId15"/>
            </p:custDataLst>
          </p:nvPr>
        </p:nvSpPr>
        <p:spPr>
          <a:xfrm>
            <a:off x="4110719" y="3329440"/>
            <a:ext cx="4310956" cy="2539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200" b="1" dirty="0">
                <a:solidFill>
                  <a:schemeClr val="dk1"/>
                </a:solidFill>
                <a:latin typeface="Poppins Light"/>
                <a:ea typeface="Poppins Light"/>
                <a:cs typeface="Poppins Light"/>
                <a:sym typeface="Poppins Light"/>
              </a:rPr>
              <a:t>ANTERIORITE</a:t>
            </a:r>
            <a:endParaRPr sz="1100" b="1" dirty="0"/>
          </a:p>
        </p:txBody>
      </p:sp>
      <p:sp>
        <p:nvSpPr>
          <p:cNvPr id="164" name="Google Shape;164;p29"/>
          <p:cNvSpPr/>
          <p:nvPr>
            <p:custDataLst>
              <p:tags r:id="rId16"/>
            </p:custDataLst>
          </p:nvPr>
        </p:nvSpPr>
        <p:spPr>
          <a:xfrm>
            <a:off x="3772182" y="3329440"/>
            <a:ext cx="696618"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2100">
                <a:solidFill>
                  <a:schemeClr val="dk1"/>
                </a:solidFill>
                <a:latin typeface="Poppins SemiBold"/>
                <a:ea typeface="Poppins SemiBold"/>
                <a:cs typeface="Poppins SemiBold"/>
                <a:sym typeface="Poppins SemiBold"/>
              </a:rPr>
              <a:t>04.</a:t>
            </a:r>
            <a:endParaRPr sz="1100"/>
          </a:p>
        </p:txBody>
      </p:sp>
      <p:sp>
        <p:nvSpPr>
          <p:cNvPr id="165" name="Google Shape;165;p29"/>
          <p:cNvSpPr/>
          <p:nvPr>
            <p:custDataLst>
              <p:tags r:id="rId17"/>
            </p:custDataLst>
          </p:nvPr>
        </p:nvSpPr>
        <p:spPr>
          <a:xfrm>
            <a:off x="436294" y="566738"/>
            <a:ext cx="2668855" cy="1381679"/>
          </a:xfrm>
          <a:custGeom>
            <a:avLst/>
            <a:gdLst/>
            <a:ahLst/>
            <a:cxnLst/>
            <a:rect l="l" t="t" r="r" b="b"/>
            <a:pathLst>
              <a:path w="7800975" h="4038600" extrusionOk="0">
                <a:moveTo>
                  <a:pt x="7797165" y="2741866"/>
                </a:moveTo>
                <a:lnTo>
                  <a:pt x="7797165" y="745236"/>
                </a:lnTo>
                <a:cubicBezTo>
                  <a:pt x="7797165" y="339281"/>
                  <a:pt x="7465028" y="7144"/>
                  <a:pt x="7059073" y="7144"/>
                </a:cubicBezTo>
                <a:lnTo>
                  <a:pt x="745236" y="7144"/>
                </a:lnTo>
                <a:cubicBezTo>
                  <a:pt x="339281" y="7144"/>
                  <a:pt x="7144" y="339281"/>
                  <a:pt x="7144" y="745236"/>
                </a:cubicBezTo>
                <a:lnTo>
                  <a:pt x="7144" y="2741866"/>
                </a:lnTo>
                <a:cubicBezTo>
                  <a:pt x="7144" y="3147822"/>
                  <a:pt x="339281" y="3479959"/>
                  <a:pt x="745236" y="3479959"/>
                </a:cubicBezTo>
                <a:lnTo>
                  <a:pt x="6693027" y="3479959"/>
                </a:lnTo>
                <a:cubicBezTo>
                  <a:pt x="6872859" y="3675983"/>
                  <a:pt x="7139750" y="3894487"/>
                  <a:pt x="7539324" y="4030218"/>
                </a:cubicBezTo>
                <a:cubicBezTo>
                  <a:pt x="7575614" y="4042505"/>
                  <a:pt x="7609142" y="4006120"/>
                  <a:pt x="7592092" y="3972497"/>
                </a:cubicBezTo>
                <a:cubicBezTo>
                  <a:pt x="7534085" y="3857720"/>
                  <a:pt x="7416642" y="3685508"/>
                  <a:pt x="7402640" y="3394424"/>
                </a:cubicBezTo>
                <a:cubicBezTo>
                  <a:pt x="7636764" y="3270218"/>
                  <a:pt x="7797165" y="3023902"/>
                  <a:pt x="7797165" y="2741866"/>
                </a:cubicBezTo>
                <a:close/>
              </a:path>
            </a:pathLst>
          </a:custGeom>
          <a:solidFill>
            <a:srgbClr val="FFCC43"/>
          </a:solidFill>
          <a:ln>
            <a:noFill/>
          </a:ln>
        </p:spPr>
        <p:txBody>
          <a:bodyPr spcFirstLastPara="1" wrap="square" lIns="189000" tIns="34275" rIns="189000" bIns="243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Les 5 principes budgétaires des finances publiques locales.</a:t>
            </a:r>
            <a:endParaRPr sz="1800" b="1" dirty="0">
              <a:solidFill>
                <a:schemeClr val="dk1"/>
              </a:solidFill>
              <a:latin typeface="Poppins Light"/>
              <a:ea typeface="Poppins Light"/>
              <a:cs typeface="Poppins Light"/>
              <a:sym typeface="Poppins Light"/>
            </a:endParaRPr>
          </a:p>
        </p:txBody>
      </p:sp>
      <p:pic>
        <p:nvPicPr>
          <p:cNvPr id="166" name="Google Shape;166;p29"/>
          <p:cNvPicPr preferRelativeResize="0"/>
          <p:nvPr>
            <p:custDataLst>
              <p:tags r:id="rId18"/>
            </p:custDataLst>
          </p:nvPr>
        </p:nvPicPr>
        <p:blipFill rotWithShape="1">
          <a:blip r:embed="rId25">
            <a:alphaModFix/>
          </a:blip>
          <a:srcRect/>
          <a:stretch/>
        </p:blipFill>
        <p:spPr>
          <a:xfrm flipH="1">
            <a:off x="504825" y="1685925"/>
            <a:ext cx="1605851" cy="3457575"/>
          </a:xfrm>
          <a:prstGeom prst="rect">
            <a:avLst/>
          </a:prstGeom>
          <a:noFill/>
          <a:ln>
            <a:noFill/>
          </a:ln>
        </p:spPr>
      </p:pic>
      <p:sp>
        <p:nvSpPr>
          <p:cNvPr id="2" name="Google Shape;152;p29">
            <a:extLst>
              <a:ext uri="{FF2B5EF4-FFF2-40B4-BE49-F238E27FC236}">
                <a16:creationId xmlns:a16="http://schemas.microsoft.com/office/drawing/2014/main" id="{06A389AF-589B-A500-70CA-D83B906700BC}"/>
              </a:ext>
            </a:extLst>
          </p:cNvPr>
          <p:cNvSpPr/>
          <p:nvPr>
            <p:custDataLst>
              <p:tags r:id="rId19"/>
            </p:custDataLst>
          </p:nvPr>
        </p:nvSpPr>
        <p:spPr>
          <a:xfrm>
            <a:off x="3486151" y="4167252"/>
            <a:ext cx="5221555" cy="910574"/>
          </a:xfrm>
          <a:prstGeom prst="roundRect">
            <a:avLst>
              <a:gd name="adj" fmla="val 16667"/>
            </a:avLst>
          </a:prstGeom>
          <a:solidFill>
            <a:schemeClr val="lt1"/>
          </a:solidFill>
          <a:ln>
            <a:noFill/>
          </a:ln>
        </p:spPr>
        <p:txBody>
          <a:bodyPr spcFirstLastPara="1" wrap="square" lIns="64800" tIns="34275" rIns="64800" bIns="34275" anchor="ctr" anchorCtr="0">
            <a:noAutofit/>
          </a:bodyPr>
          <a:lstStyle/>
          <a:p>
            <a:pPr marL="0" marR="0" lvl="0" indent="0" algn="l" rtl="0">
              <a:spcBef>
                <a:spcPts val="0"/>
              </a:spcBef>
              <a:spcAft>
                <a:spcPts val="0"/>
              </a:spcAft>
              <a:buNone/>
            </a:pPr>
            <a:endParaRPr sz="1400">
              <a:solidFill>
                <a:schemeClr val="dk1"/>
              </a:solidFill>
              <a:latin typeface="Poppins Light"/>
              <a:ea typeface="Poppins Light"/>
              <a:cs typeface="Poppins Light"/>
              <a:sym typeface="Poppins Light"/>
            </a:endParaRPr>
          </a:p>
        </p:txBody>
      </p:sp>
      <p:sp>
        <p:nvSpPr>
          <p:cNvPr id="3" name="Google Shape;162;p29">
            <a:extLst>
              <a:ext uri="{FF2B5EF4-FFF2-40B4-BE49-F238E27FC236}">
                <a16:creationId xmlns:a16="http://schemas.microsoft.com/office/drawing/2014/main" id="{BE79BA87-60DF-155A-2D28-531F1463C84D}"/>
              </a:ext>
            </a:extLst>
          </p:cNvPr>
          <p:cNvSpPr txBox="1"/>
          <p:nvPr>
            <p:custDataLst>
              <p:tags r:id="rId20"/>
            </p:custDataLst>
          </p:nvPr>
        </p:nvSpPr>
        <p:spPr>
          <a:xfrm>
            <a:off x="4110720" y="4604047"/>
            <a:ext cx="4310957" cy="346218"/>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fr-FR" altLang="ko" sz="900" dirty="0">
                <a:solidFill>
                  <a:schemeClr val="dk1"/>
                </a:solidFill>
                <a:latin typeface="Poppins Light"/>
                <a:ea typeface="Poppins Light"/>
                <a:cs typeface="Poppins Light"/>
                <a:sym typeface="Poppins Light"/>
              </a:rPr>
              <a:t>L’autorisation budgétaire de dépense, accordée par le Conseil Municipal au Maire, n’est pas globale, mais spécialisée dans son objet.</a:t>
            </a:r>
            <a:endParaRPr lang="fr-FR" sz="900" dirty="0">
              <a:solidFill>
                <a:schemeClr val="dk1"/>
              </a:solidFill>
              <a:latin typeface="Poppins Light"/>
              <a:ea typeface="Poppins Light"/>
              <a:cs typeface="Poppins Light"/>
              <a:sym typeface="Poppins Light"/>
            </a:endParaRPr>
          </a:p>
        </p:txBody>
      </p:sp>
      <p:sp>
        <p:nvSpPr>
          <p:cNvPr id="4" name="Google Shape;163;p29">
            <a:extLst>
              <a:ext uri="{FF2B5EF4-FFF2-40B4-BE49-F238E27FC236}">
                <a16:creationId xmlns:a16="http://schemas.microsoft.com/office/drawing/2014/main" id="{13C0C8E8-5ACF-D167-52E5-003CFD97A7DF}"/>
              </a:ext>
            </a:extLst>
          </p:cNvPr>
          <p:cNvSpPr/>
          <p:nvPr>
            <p:custDataLst>
              <p:tags r:id="rId21"/>
            </p:custDataLst>
          </p:nvPr>
        </p:nvSpPr>
        <p:spPr>
          <a:xfrm>
            <a:off x="4110719" y="4343121"/>
            <a:ext cx="4310956" cy="2539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200" b="1" dirty="0">
                <a:solidFill>
                  <a:schemeClr val="dk1"/>
                </a:solidFill>
                <a:latin typeface="Poppins Light"/>
                <a:ea typeface="Poppins Light"/>
                <a:cs typeface="Poppins Light"/>
                <a:sym typeface="Poppins Light"/>
              </a:rPr>
              <a:t>SPECIALITE</a:t>
            </a:r>
            <a:endParaRPr sz="1100" b="1" dirty="0"/>
          </a:p>
        </p:txBody>
      </p:sp>
      <p:sp>
        <p:nvSpPr>
          <p:cNvPr id="5" name="Google Shape;164;p29">
            <a:extLst>
              <a:ext uri="{FF2B5EF4-FFF2-40B4-BE49-F238E27FC236}">
                <a16:creationId xmlns:a16="http://schemas.microsoft.com/office/drawing/2014/main" id="{06B77ACA-E490-FBA6-36F7-44CB8F633DDB}"/>
              </a:ext>
            </a:extLst>
          </p:cNvPr>
          <p:cNvSpPr/>
          <p:nvPr>
            <p:custDataLst>
              <p:tags r:id="rId22"/>
            </p:custDataLst>
          </p:nvPr>
        </p:nvSpPr>
        <p:spPr>
          <a:xfrm>
            <a:off x="3772182" y="4343121"/>
            <a:ext cx="696618"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ko" sz="2100" dirty="0">
                <a:solidFill>
                  <a:schemeClr val="dk1"/>
                </a:solidFill>
                <a:latin typeface="Poppins SemiBold"/>
                <a:ea typeface="Poppins SemiBold"/>
                <a:cs typeface="Poppins SemiBold"/>
                <a:sym typeface="Poppins SemiBold"/>
              </a:rPr>
              <a:t>0</a:t>
            </a:r>
            <a:r>
              <a:rPr lang="fr-FR" altLang="ko" sz="2100" dirty="0">
                <a:solidFill>
                  <a:schemeClr val="dk1"/>
                </a:solidFill>
                <a:latin typeface="Poppins SemiBold"/>
                <a:ea typeface="Poppins SemiBold"/>
                <a:cs typeface="Poppins SemiBold"/>
                <a:sym typeface="Poppins SemiBold"/>
              </a:rPr>
              <a:t>5</a:t>
            </a:r>
            <a:r>
              <a:rPr lang="ko" sz="2100" dirty="0">
                <a:solidFill>
                  <a:schemeClr val="dk1"/>
                </a:solidFill>
                <a:latin typeface="Poppins SemiBold"/>
                <a:ea typeface="Poppins SemiBold"/>
                <a:cs typeface="Poppins SemiBold"/>
                <a:sym typeface="Poppins SemiBold"/>
              </a:rPr>
              <a:t>.</a:t>
            </a:r>
            <a:endParaRPr sz="1100" dirty="0"/>
          </a:p>
        </p:txBody>
      </p:sp>
    </p:spTree>
    <p:extLst>
      <p:ext uri="{BB962C8B-B14F-4D97-AF65-F5344CB8AC3E}">
        <p14:creationId xmlns:p14="http://schemas.microsoft.com/office/powerpoint/2010/main" val="57771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sz="1500" dirty="0">
                <a:solidFill>
                  <a:schemeClr val="lt1"/>
                </a:solidFill>
                <a:latin typeface="Poppins SemiBold"/>
                <a:ea typeface="Poppins SemiBold"/>
                <a:cs typeface="Poppins SemiBold"/>
                <a:sym typeface="Poppins SemiBold"/>
              </a:rPr>
              <a:t>Les taux des taxes locales.</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La Capacité d’Autofinancement Brute. (CAF ou Epargne Brute)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ratio dépenses réelles de fonctionnement / superficie de la commune.</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potentiel fiscal.</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 est l’indicateur principal de bonne gestion d’une collectivité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19577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sz="1500" dirty="0">
                <a:solidFill>
                  <a:schemeClr val="lt1"/>
                </a:solidFill>
                <a:latin typeface="Poppins SemiBold"/>
                <a:ea typeface="Poppins SemiBold"/>
                <a:cs typeface="Poppins SemiBold"/>
                <a:sym typeface="Poppins SemiBold"/>
              </a:rPr>
              <a:t>Les taux des taxes locales.</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La Capacité d’Autofinancement Brute. (CAF ou Epargne Brute)</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ratio dépenses réelles de fonctionnement / superficie de la commune.</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potentiel fiscal.</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 est l’indicateur principal de bonne gestion d’une collectivité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99267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565"/>
        <p:cNvGrpSpPr/>
        <p:nvPr/>
      </p:nvGrpSpPr>
      <p:grpSpPr>
        <a:xfrm>
          <a:off x="0" y="0"/>
          <a:ext cx="0" cy="0"/>
          <a:chOff x="0" y="0"/>
          <a:chExt cx="0" cy="0"/>
        </a:xfrm>
      </p:grpSpPr>
      <p:pic>
        <p:nvPicPr>
          <p:cNvPr id="566" name="Google Shape;566;p46"/>
          <p:cNvPicPr preferRelativeResize="0"/>
          <p:nvPr>
            <p:custDataLst>
              <p:tags r:id="rId1"/>
            </p:custDataLst>
          </p:nvPr>
        </p:nvPicPr>
        <p:blipFill rotWithShape="1">
          <a:blip r:embed="rId7">
            <a:alphaModFix/>
          </a:blip>
          <a:srcRect r="5443"/>
          <a:stretch/>
        </p:blipFill>
        <p:spPr>
          <a:xfrm>
            <a:off x="2453368" y="466725"/>
            <a:ext cx="6690632" cy="4210050"/>
          </a:xfrm>
          <a:prstGeom prst="rect">
            <a:avLst/>
          </a:prstGeom>
          <a:noFill/>
          <a:ln>
            <a:noFill/>
          </a:ln>
        </p:spPr>
      </p:pic>
      <p:sp>
        <p:nvSpPr>
          <p:cNvPr id="568" name="Google Shape;568;p46"/>
          <p:cNvSpPr txBox="1"/>
          <p:nvPr>
            <p:custDataLst>
              <p:tags r:id="rId2"/>
            </p:custDataLst>
          </p:nvPr>
        </p:nvSpPr>
        <p:spPr>
          <a:xfrm>
            <a:off x="407127" y="2022798"/>
            <a:ext cx="2751276" cy="1931268"/>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altLang="ko" sz="1100" dirty="0">
                <a:solidFill>
                  <a:schemeClr val="lt1"/>
                </a:solidFill>
                <a:latin typeface="Poppins Light"/>
                <a:ea typeface="Poppins Light"/>
                <a:cs typeface="Poppins Light"/>
                <a:sym typeface="Poppins Light"/>
              </a:rPr>
              <a:t>La CAF Brute (aussi appelée Épargne Brute) correspond à la différence entre les recettes réelles de fonctionnement et les dépenses réelles de fonctionnement.</a:t>
            </a:r>
          </a:p>
          <a:p>
            <a:pPr marL="0" marR="0" lvl="0" indent="0" algn="just" rtl="0">
              <a:spcBef>
                <a:spcPts val="0"/>
              </a:spcBef>
              <a:spcAft>
                <a:spcPts val="0"/>
              </a:spcAft>
              <a:buNone/>
            </a:pPr>
            <a:endParaRPr lang="fr-FR" sz="1100" dirty="0">
              <a:solidFill>
                <a:schemeClr val="lt1"/>
              </a:solidFill>
              <a:latin typeface="Poppins Light"/>
              <a:cs typeface="Poppins Light"/>
              <a:sym typeface="Poppins Light"/>
            </a:endParaRPr>
          </a:p>
          <a:p>
            <a:pPr marL="0" marR="0" lvl="0" indent="0" algn="just" rtl="0">
              <a:spcBef>
                <a:spcPts val="0"/>
              </a:spcBef>
              <a:spcAft>
                <a:spcPts val="0"/>
              </a:spcAft>
              <a:buNone/>
            </a:pPr>
            <a:r>
              <a:rPr lang="fr-FR" sz="1100" dirty="0">
                <a:solidFill>
                  <a:schemeClr val="lt1"/>
                </a:solidFill>
                <a:latin typeface="Poppins Light"/>
                <a:cs typeface="Poppins Light"/>
                <a:sym typeface="Poppins Light"/>
              </a:rPr>
              <a:t>Elle permet de s’assurer que la commune ne vit pas au-dessus de ses moyens et qu’elle dégage suffisamment de marge pour investir dans l’avenir.</a:t>
            </a:r>
            <a:endParaRPr sz="1100" dirty="0"/>
          </a:p>
        </p:txBody>
      </p:sp>
      <p:sp>
        <p:nvSpPr>
          <p:cNvPr id="569" name="Google Shape;569;p46"/>
          <p:cNvSpPr/>
          <p:nvPr>
            <p:custDataLst>
              <p:tags r:id="rId3"/>
            </p:custDataLst>
          </p:nvPr>
        </p:nvSpPr>
        <p:spPr>
          <a:xfrm>
            <a:off x="407127" y="946537"/>
            <a:ext cx="2751276" cy="898762"/>
          </a:xfrm>
          <a:custGeom>
            <a:avLst/>
            <a:gdLst/>
            <a:ahLst/>
            <a:cxnLst/>
            <a:rect l="l" t="t" r="r" b="b"/>
            <a:pathLst>
              <a:path w="12199620" h="3985260" extrusionOk="0">
                <a:moveTo>
                  <a:pt x="12195429" y="2954350"/>
                </a:moveTo>
                <a:lnTo>
                  <a:pt x="12195429" y="595046"/>
                </a:lnTo>
                <a:cubicBezTo>
                  <a:pt x="12195429" y="270281"/>
                  <a:pt x="11929719" y="4572"/>
                  <a:pt x="11604955" y="4572"/>
                </a:cubicBezTo>
                <a:lnTo>
                  <a:pt x="595046" y="4572"/>
                </a:lnTo>
                <a:cubicBezTo>
                  <a:pt x="270281" y="4572"/>
                  <a:pt x="4572" y="270281"/>
                  <a:pt x="4572" y="595046"/>
                </a:cubicBezTo>
                <a:lnTo>
                  <a:pt x="4572" y="2954350"/>
                </a:lnTo>
                <a:cubicBezTo>
                  <a:pt x="4572" y="3279115"/>
                  <a:pt x="270281" y="3544824"/>
                  <a:pt x="595046" y="3544824"/>
                </a:cubicBezTo>
                <a:lnTo>
                  <a:pt x="11312119" y="3544824"/>
                </a:lnTo>
                <a:cubicBezTo>
                  <a:pt x="11455985" y="3701644"/>
                  <a:pt x="11669496" y="3876446"/>
                  <a:pt x="11989156" y="3985031"/>
                </a:cubicBezTo>
                <a:cubicBezTo>
                  <a:pt x="12018188" y="3994861"/>
                  <a:pt x="12045010" y="3965753"/>
                  <a:pt x="12031370" y="3938854"/>
                </a:cubicBezTo>
                <a:cubicBezTo>
                  <a:pt x="11984964" y="3847033"/>
                  <a:pt x="11891010" y="3709264"/>
                  <a:pt x="11879809" y="3476396"/>
                </a:cubicBezTo>
                <a:cubicBezTo>
                  <a:pt x="12067108" y="3377032"/>
                  <a:pt x="12195429" y="3179979"/>
                  <a:pt x="12195429" y="2954350"/>
                </a:cubicBezTo>
                <a:close/>
              </a:path>
            </a:pathLst>
          </a:custGeom>
          <a:solidFill>
            <a:srgbClr val="FFCC43"/>
          </a:solidFill>
          <a:ln>
            <a:noFill/>
          </a:ln>
        </p:spPr>
        <p:txBody>
          <a:bodyPr spcFirstLastPara="1" wrap="square" lIns="189000" tIns="34275" rIns="189000" bIns="189000" anchor="ctr" anchorCtr="0">
            <a:noAutofit/>
          </a:bodyPr>
          <a:lstStyle/>
          <a:p>
            <a:pPr marL="0" marR="0" lvl="0" indent="0" algn="ctr" rtl="0">
              <a:spcBef>
                <a:spcPts val="0"/>
              </a:spcBef>
              <a:spcAft>
                <a:spcPts val="0"/>
              </a:spcAft>
              <a:buNone/>
            </a:pPr>
            <a:r>
              <a:rPr lang="fr-FR" altLang="ko" sz="1700" dirty="0">
                <a:solidFill>
                  <a:schemeClr val="dk1"/>
                </a:solidFill>
                <a:latin typeface="Poppins SemiBold"/>
                <a:ea typeface="Poppins SemiBold"/>
                <a:cs typeface="Poppins SemiBold"/>
                <a:sym typeface="Poppins SemiBold"/>
              </a:rPr>
              <a:t>La Capacité d’Autofinancement Brute</a:t>
            </a:r>
            <a:endParaRPr sz="1700" dirty="0"/>
          </a:p>
        </p:txBody>
      </p:sp>
      <p:sp>
        <p:nvSpPr>
          <p:cNvPr id="2" name="ZoneTexte 1">
            <a:extLst>
              <a:ext uri="{FF2B5EF4-FFF2-40B4-BE49-F238E27FC236}">
                <a16:creationId xmlns:a16="http://schemas.microsoft.com/office/drawing/2014/main" id="{7011B4AC-7B46-8612-8AF7-E0CD2C7DDDF3}"/>
              </a:ext>
            </a:extLst>
          </p:cNvPr>
          <p:cNvSpPr txBox="1"/>
          <p:nvPr>
            <p:custDataLst>
              <p:tags r:id="rId4"/>
            </p:custDataLst>
          </p:nvPr>
        </p:nvSpPr>
        <p:spPr>
          <a:xfrm>
            <a:off x="3521971" y="660944"/>
            <a:ext cx="5059937" cy="3139321"/>
          </a:xfrm>
          <a:prstGeom prst="rect">
            <a:avLst/>
          </a:prstGeom>
          <a:noFill/>
        </p:spPr>
        <p:txBody>
          <a:bodyPr wrap="square" rtlCol="0">
            <a:spAutoFit/>
          </a:bodyPr>
          <a:lstStyle/>
          <a:p>
            <a:pPr algn="l"/>
            <a:r>
              <a:rPr lang="fr-FR" sz="1100" b="1" i="0" cap="all" dirty="0">
                <a:solidFill>
                  <a:schemeClr val="tx1"/>
                </a:solidFill>
                <a:effectLst/>
                <a:latin typeface="Century Gothic" panose="020B0502020202020204" pitchFamily="34" charset="0"/>
              </a:rPr>
              <a:t>Les </a:t>
            </a:r>
            <a:r>
              <a:rPr lang="fr-FR" sz="1200" b="1" i="0" cap="all" dirty="0">
                <a:solidFill>
                  <a:schemeClr val="accent1"/>
                </a:solidFill>
                <a:effectLst/>
                <a:latin typeface="Century Gothic" panose="020B0502020202020204" pitchFamily="34" charset="0"/>
              </a:rPr>
              <a:t>11 indicateurs </a:t>
            </a:r>
            <a:r>
              <a:rPr lang="fr-FR" sz="1100" b="1" i="0" cap="all" dirty="0">
                <a:solidFill>
                  <a:schemeClr val="tx1"/>
                </a:solidFill>
                <a:effectLst/>
                <a:latin typeface="Century Gothic" panose="020B0502020202020204" pitchFamily="34" charset="0"/>
              </a:rPr>
              <a:t>de gestion reconnus :​</a:t>
            </a:r>
          </a:p>
          <a:p>
            <a:pPr marL="228600" indent="-228600" algn="l">
              <a:buAutoNum type="arabicPeriod"/>
            </a:pPr>
            <a:endParaRPr lang="fr-FR" sz="1100" b="1" i="0" cap="all" dirty="0">
              <a:solidFill>
                <a:schemeClr val="tx1"/>
              </a:solidFill>
              <a:effectLst/>
              <a:latin typeface="Century Gothic" panose="020B0502020202020204" pitchFamily="34" charset="0"/>
            </a:endParaRPr>
          </a:p>
          <a:p>
            <a:pPr marL="228600" indent="-228600" algn="l">
              <a:buAutoNum type="arabicPeriod"/>
            </a:pPr>
            <a:r>
              <a:rPr lang="fr-FR" sz="1100" b="1" i="0" cap="all" dirty="0">
                <a:solidFill>
                  <a:schemeClr val="tx1"/>
                </a:solidFill>
                <a:effectLst/>
                <a:latin typeface="Century Gothic" panose="020B0502020202020204" pitchFamily="34" charset="0"/>
              </a:rPr>
              <a:t>Dépenses réelles de fonctionnement / population​</a:t>
            </a:r>
          </a:p>
          <a:p>
            <a:pPr marL="228600" indent="-228600" algn="l">
              <a:buAutoNum type="arabicPeriod"/>
            </a:pPr>
            <a:r>
              <a:rPr lang="fr-FR" sz="1100" b="1" i="0" cap="all" dirty="0">
                <a:solidFill>
                  <a:schemeClr val="tx1"/>
                </a:solidFill>
                <a:effectLst/>
                <a:latin typeface="Century Gothic" panose="020B0502020202020204" pitchFamily="34" charset="0"/>
              </a:rPr>
              <a:t>Recettes réelles de fonctionnement / population​</a:t>
            </a:r>
          </a:p>
          <a:p>
            <a:pPr marL="228600" indent="-228600" algn="l">
              <a:buAutoNum type="arabicPeriod"/>
            </a:pPr>
            <a:r>
              <a:rPr lang="fr-FR" sz="1100" b="1" i="0" cap="all" dirty="0">
                <a:solidFill>
                  <a:schemeClr val="tx1"/>
                </a:solidFill>
                <a:effectLst/>
                <a:latin typeface="Century Gothic" panose="020B0502020202020204" pitchFamily="34" charset="0"/>
              </a:rPr>
              <a:t>Dépenses d’équipement brut / population​</a:t>
            </a:r>
          </a:p>
          <a:p>
            <a:pPr marL="228600" indent="-228600" algn="l">
              <a:buAutoNum type="arabicPeriod"/>
            </a:pPr>
            <a:r>
              <a:rPr lang="fr-FR" sz="1100" b="1" i="0" cap="all" dirty="0">
                <a:solidFill>
                  <a:schemeClr val="tx1"/>
                </a:solidFill>
                <a:effectLst/>
                <a:latin typeface="Century Gothic" panose="020B0502020202020204" pitchFamily="34" charset="0"/>
              </a:rPr>
              <a:t>Encours de dette / population​</a:t>
            </a:r>
          </a:p>
          <a:p>
            <a:pPr marL="228600" indent="-228600" algn="l">
              <a:buAutoNum type="arabicPeriod"/>
            </a:pPr>
            <a:r>
              <a:rPr lang="fr-FR" sz="1100" b="1" i="0" cap="all" dirty="0">
                <a:solidFill>
                  <a:schemeClr val="tx1"/>
                </a:solidFill>
                <a:effectLst/>
                <a:latin typeface="Century Gothic" panose="020B0502020202020204" pitchFamily="34" charset="0"/>
              </a:rPr>
              <a:t>DGF / population ​</a:t>
            </a:r>
          </a:p>
          <a:p>
            <a:pPr marL="228600" indent="-228600" algn="l">
              <a:buAutoNum type="arabicPeriod"/>
            </a:pPr>
            <a:r>
              <a:rPr lang="fr-FR" sz="1100" b="1" i="0" cap="all" dirty="0">
                <a:solidFill>
                  <a:schemeClr val="tx1"/>
                </a:solidFill>
                <a:effectLst/>
                <a:latin typeface="Century Gothic" panose="020B0502020202020204" pitchFamily="34" charset="0"/>
              </a:rPr>
              <a:t>Dépenses de personnel / dépenses réelles de fonctionnement​</a:t>
            </a:r>
          </a:p>
          <a:p>
            <a:pPr marL="228600" indent="-228600" algn="l">
              <a:buAutoNum type="arabicPeriod"/>
            </a:pPr>
            <a:r>
              <a:rPr lang="fr-FR" sz="1100" b="1" i="0" cap="all" dirty="0">
                <a:solidFill>
                  <a:schemeClr val="tx1"/>
                </a:solidFill>
                <a:effectLst/>
                <a:latin typeface="Century Gothic" panose="020B0502020202020204" pitchFamily="34" charset="0"/>
              </a:rPr>
              <a:t>Dépenses réelles de fonctionnement et remboursement annuel de la dette en capital / recettes réelles de fonctionnement​</a:t>
            </a:r>
          </a:p>
          <a:p>
            <a:pPr marL="228600" indent="-228600" algn="l">
              <a:buAutoNum type="arabicPeriod"/>
            </a:pPr>
            <a:r>
              <a:rPr lang="fr-FR" sz="1100" b="1" i="0" cap="all" dirty="0">
                <a:solidFill>
                  <a:schemeClr val="tx1"/>
                </a:solidFill>
                <a:effectLst/>
                <a:latin typeface="Century Gothic" panose="020B0502020202020204" pitchFamily="34" charset="0"/>
              </a:rPr>
              <a:t>Taux d’épargne brut (Epargne brute / recettes réelles de fonctionnement)​</a:t>
            </a:r>
          </a:p>
          <a:p>
            <a:pPr marL="228600" indent="-228600" algn="l">
              <a:buAutoNum type="arabicPeriod"/>
            </a:pPr>
            <a:r>
              <a:rPr lang="fr-FR" sz="1100" b="1" i="0" cap="all" dirty="0">
                <a:solidFill>
                  <a:schemeClr val="tx1"/>
                </a:solidFill>
                <a:effectLst/>
                <a:latin typeface="Century Gothic" panose="020B0502020202020204" pitchFamily="34" charset="0"/>
              </a:rPr>
              <a:t>Taux d’épargne net (Epargne brute – remboursement annuel de la dette en capital) / recettes réelles de fonctionnement)​</a:t>
            </a:r>
          </a:p>
          <a:p>
            <a:pPr marL="228600" indent="-228600" algn="l">
              <a:buAutoNum type="arabicPeriod"/>
            </a:pPr>
            <a:r>
              <a:rPr lang="fr-FR" sz="1100" b="1" i="0" cap="all" dirty="0">
                <a:solidFill>
                  <a:schemeClr val="tx1"/>
                </a:solidFill>
                <a:effectLst/>
                <a:latin typeface="Century Gothic" panose="020B0502020202020204" pitchFamily="34" charset="0"/>
              </a:rPr>
              <a:t>Ratio d’endettement (Encours de la dette / recettes réelles de fonctionnement​</a:t>
            </a:r>
          </a:p>
          <a:p>
            <a:pPr marL="228600" indent="-228600" algn="l">
              <a:buAutoNum type="arabicPeriod"/>
            </a:pPr>
            <a:r>
              <a:rPr lang="fr-FR" sz="1100" b="1" i="0" cap="all" dirty="0">
                <a:solidFill>
                  <a:schemeClr val="tx1"/>
                </a:solidFill>
                <a:effectLst/>
                <a:latin typeface="Century Gothic" panose="020B0502020202020204" pitchFamily="34" charset="0"/>
              </a:rPr>
              <a:t>Capacité de désendettement (Encours de dette / épargne brute)</a:t>
            </a:r>
            <a:endParaRPr lang="fr-FR" sz="900" b="1" i="0" cap="all" dirty="0">
              <a:solidFill>
                <a:schemeClr val="tx1"/>
              </a:solidFill>
              <a:effectLst/>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L’ensemble des dépenses des collectivités locales.</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de fonctionnement et d’investissement d’un montant supérieur à 10 000€.</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Uniquement les dépenses de fonctionnement.</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Uniquement les dépenses d’investissement.</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dépenses qui peuvent être financées par l’emprunt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227430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L’ensemble des dépenses des collectivités locales.</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de fonctionnement et d’investissement d’un montant supérieur à 10 000€.</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Uniquement les dépenses de fonctionnement.</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Uniquement les dépenses d’investissement.</a:t>
            </a:r>
            <a:endParaRPr sz="1100" dirty="0">
              <a:solidFill>
                <a:schemeClr val="accent4"/>
              </a:solidFill>
              <a:effectLst>
                <a:outerShdw blurRad="38100" dist="38100" dir="2700000" algn="tl">
                  <a:srgbClr val="000000">
                    <a:alpha val="43137"/>
                  </a:srgbClr>
                </a:outerShdw>
              </a:effectLst>
            </a:endParaRPr>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dépenses qui peuvent être financées par l’emprunt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57248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ABB"/>
        </a:solidFill>
        <a:effectLst/>
      </p:bgPr>
    </p:bg>
    <p:spTree>
      <p:nvGrpSpPr>
        <p:cNvPr id="1" name="Shape 107"/>
        <p:cNvGrpSpPr/>
        <p:nvPr/>
      </p:nvGrpSpPr>
      <p:grpSpPr>
        <a:xfrm>
          <a:off x="0" y="0"/>
          <a:ext cx="0" cy="0"/>
          <a:chOff x="0" y="0"/>
          <a:chExt cx="0" cy="0"/>
        </a:xfrm>
      </p:grpSpPr>
      <p:sp>
        <p:nvSpPr>
          <p:cNvPr id="109" name="Google Shape;109;p25"/>
          <p:cNvSpPr/>
          <p:nvPr>
            <p:custDataLst>
              <p:tags r:id="rId1"/>
            </p:custDataLst>
          </p:nvPr>
        </p:nvSpPr>
        <p:spPr>
          <a:xfrm>
            <a:off x="4182034" y="1336202"/>
            <a:ext cx="4269441" cy="2919792"/>
          </a:xfrm>
          <a:custGeom>
            <a:avLst/>
            <a:gdLst/>
            <a:ahLst/>
            <a:cxnLst/>
            <a:rect l="l" t="t" r="r" b="b"/>
            <a:pathLst>
              <a:path w="4591018" h="2374084" extrusionOk="0">
                <a:moveTo>
                  <a:pt x="2475" y="1613878"/>
                </a:moveTo>
                <a:lnTo>
                  <a:pt x="2475" y="437387"/>
                </a:lnTo>
                <a:cubicBezTo>
                  <a:pt x="2475" y="198183"/>
                  <a:pt x="198183" y="2475"/>
                  <a:pt x="437387" y="2475"/>
                </a:cubicBezTo>
                <a:lnTo>
                  <a:pt x="4157739" y="2475"/>
                </a:lnTo>
                <a:cubicBezTo>
                  <a:pt x="4396944" y="2475"/>
                  <a:pt x="4592651" y="198183"/>
                  <a:pt x="4592651" y="437387"/>
                </a:cubicBezTo>
                <a:lnTo>
                  <a:pt x="4592651" y="1613878"/>
                </a:lnTo>
                <a:cubicBezTo>
                  <a:pt x="4592651" y="1853082"/>
                  <a:pt x="4396944" y="2048790"/>
                  <a:pt x="4157739" y="2048790"/>
                </a:cubicBezTo>
                <a:lnTo>
                  <a:pt x="653019" y="2048790"/>
                </a:lnTo>
                <a:cubicBezTo>
                  <a:pt x="547055" y="2164295"/>
                  <a:pt x="389793" y="2293045"/>
                  <a:pt x="154349" y="2373023"/>
                </a:cubicBezTo>
                <a:cubicBezTo>
                  <a:pt x="132966" y="2380264"/>
                  <a:pt x="113210" y="2358824"/>
                  <a:pt x="123256" y="2339012"/>
                </a:cubicBezTo>
                <a:cubicBezTo>
                  <a:pt x="157436" y="2271381"/>
                  <a:pt x="226638" y="2169907"/>
                  <a:pt x="234888" y="1998390"/>
                </a:cubicBezTo>
                <a:cubicBezTo>
                  <a:pt x="96990" y="1925203"/>
                  <a:pt x="2475" y="1780064"/>
                  <a:pt x="2475" y="1613878"/>
                </a:cubicBezTo>
                <a:close/>
              </a:path>
            </a:pathLst>
          </a:custGeom>
          <a:solidFill>
            <a:srgbClr val="FFCC43"/>
          </a:solidFill>
          <a:ln>
            <a:noFill/>
          </a:ln>
        </p:spPr>
        <p:txBody>
          <a:bodyPr spcFirstLastPara="1" wrap="square" lIns="189000" tIns="34275" rIns="189000" bIns="297000" anchor="ctr" anchorCtr="0">
            <a:noAutofit/>
          </a:bodyPr>
          <a:lstStyle/>
          <a:p>
            <a:pPr marL="0" marR="0" lvl="0" indent="0" algn="ctr" rtl="0">
              <a:spcBef>
                <a:spcPts val="0"/>
              </a:spcBef>
              <a:spcAft>
                <a:spcPts val="0"/>
              </a:spcAft>
              <a:buNone/>
            </a:pPr>
            <a:r>
              <a:rPr lang="fr-FR" altLang="ko" sz="1500" dirty="0">
                <a:solidFill>
                  <a:schemeClr val="dk1"/>
                </a:solidFill>
                <a:latin typeface="Poppins Light"/>
                <a:ea typeface="Poppins Light"/>
                <a:cs typeface="Poppins Light"/>
                <a:sym typeface="Poppins Light"/>
              </a:rPr>
              <a:t>Ce QUIZ a pour objectif de revenir sur la première matinée de formation du Comité Citoyen Budgétaire en début d’année.</a:t>
            </a:r>
          </a:p>
          <a:p>
            <a:pPr marL="0" marR="0" lvl="0" indent="0" algn="ctr" rtl="0">
              <a:spcBef>
                <a:spcPts val="0"/>
              </a:spcBef>
              <a:spcAft>
                <a:spcPts val="0"/>
              </a:spcAft>
              <a:buNone/>
            </a:pPr>
            <a:endParaRPr lang="fr-FR" altLang="ko" sz="1500" dirty="0">
              <a:solidFill>
                <a:schemeClr val="dk1"/>
              </a:solidFill>
              <a:latin typeface="Poppins Light"/>
              <a:ea typeface="Poppins Light"/>
              <a:cs typeface="Poppins Light"/>
              <a:sym typeface="Poppins Light"/>
            </a:endParaRPr>
          </a:p>
          <a:p>
            <a:pPr marL="0" marR="0" lvl="0" indent="0" algn="ctr" rtl="0">
              <a:spcBef>
                <a:spcPts val="0"/>
              </a:spcBef>
              <a:spcAft>
                <a:spcPts val="0"/>
              </a:spcAft>
              <a:buNone/>
            </a:pPr>
            <a:r>
              <a:rPr lang="fr-FR" altLang="ko" sz="1500" dirty="0">
                <a:solidFill>
                  <a:schemeClr val="dk1"/>
                </a:solidFill>
                <a:latin typeface="Poppins Light"/>
                <a:ea typeface="Poppins Light"/>
                <a:cs typeface="Poppins Light"/>
                <a:sym typeface="Poppins Light"/>
              </a:rPr>
              <a:t>L’occasion de s’assurer que les notions de base ont bien été comprises et de revenir sur certaines notions si nécessaire. </a:t>
            </a:r>
            <a:endParaRPr sz="1500" dirty="0">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352"/>
        <p:cNvGrpSpPr/>
        <p:nvPr/>
      </p:nvGrpSpPr>
      <p:grpSpPr>
        <a:xfrm>
          <a:off x="0" y="0"/>
          <a:ext cx="0" cy="0"/>
          <a:chOff x="0" y="0"/>
          <a:chExt cx="0" cy="0"/>
        </a:xfrm>
      </p:grpSpPr>
      <p:sp>
        <p:nvSpPr>
          <p:cNvPr id="353" name="Google Shape;353;p42"/>
          <p:cNvSpPr/>
          <p:nvPr>
            <p:custDataLst>
              <p:tags r:id="rId1"/>
            </p:custDataLst>
          </p:nvPr>
        </p:nvSpPr>
        <p:spPr>
          <a:xfrm>
            <a:off x="713509" y="1143000"/>
            <a:ext cx="7716982" cy="3505200"/>
          </a:xfrm>
          <a:custGeom>
            <a:avLst/>
            <a:gdLst/>
            <a:ahLst/>
            <a:cxnLst/>
            <a:rect l="l" t="t" r="r" b="b"/>
            <a:pathLst>
              <a:path w="5916178" h="4267200" extrusionOk="0">
                <a:moveTo>
                  <a:pt x="326524" y="1386"/>
                </a:moveTo>
                <a:cubicBezTo>
                  <a:pt x="147696" y="1386"/>
                  <a:pt x="1386" y="147696"/>
                  <a:pt x="1386" y="326524"/>
                </a:cubicBezTo>
                <a:lnTo>
                  <a:pt x="1386" y="3698409"/>
                </a:lnTo>
                <a:cubicBezTo>
                  <a:pt x="1386" y="3877237"/>
                  <a:pt x="147696" y="4023547"/>
                  <a:pt x="326524" y="4023547"/>
                </a:cubicBezTo>
                <a:lnTo>
                  <a:pt x="2802088" y="4025184"/>
                </a:lnTo>
                <a:cubicBezTo>
                  <a:pt x="2802088" y="4025184"/>
                  <a:pt x="2743891" y="4196501"/>
                  <a:pt x="2720814" y="4242110"/>
                </a:cubicBezTo>
                <a:cubicBezTo>
                  <a:pt x="2713345" y="4256922"/>
                  <a:pt x="2728115" y="4272992"/>
                  <a:pt x="2744059" y="4267537"/>
                </a:cubicBezTo>
                <a:cubicBezTo>
                  <a:pt x="2920076" y="4207788"/>
                  <a:pt x="3037644" y="4111535"/>
                  <a:pt x="3116862" y="4025142"/>
                </a:cubicBezTo>
                <a:lnTo>
                  <a:pt x="5592426" y="4023505"/>
                </a:lnTo>
                <a:cubicBezTo>
                  <a:pt x="5771254" y="4023505"/>
                  <a:pt x="5917564" y="3877195"/>
                  <a:pt x="5917564" y="3698367"/>
                </a:cubicBezTo>
                <a:lnTo>
                  <a:pt x="5917564" y="326524"/>
                </a:lnTo>
                <a:cubicBezTo>
                  <a:pt x="5917564" y="147696"/>
                  <a:pt x="5771254" y="1386"/>
                  <a:pt x="5592426" y="1386"/>
                </a:cubicBezTo>
                <a:lnTo>
                  <a:pt x="326524" y="1386"/>
                </a:lnTo>
                <a:close/>
              </a:path>
            </a:pathLst>
          </a:custGeom>
          <a:solidFill>
            <a:srgbClr val="FFCC43"/>
          </a:solidFill>
          <a:ln>
            <a:noFill/>
          </a:ln>
        </p:spPr>
        <p:txBody>
          <a:bodyPr spcFirstLastPara="1" wrap="square" lIns="135000" tIns="54000" rIns="135000" bIns="378000" anchor="ctr" anchorCtr="0">
            <a:noAutofit/>
          </a:bodyPr>
          <a:lstStyle/>
          <a:p>
            <a:pPr marL="0" marR="0" lvl="0" indent="0" algn="ctr" rtl="0">
              <a:spcBef>
                <a:spcPts val="0"/>
              </a:spcBef>
              <a:spcAft>
                <a:spcPts val="0"/>
              </a:spcAft>
              <a:buNone/>
            </a:pPr>
            <a:endParaRPr sz="3600">
              <a:solidFill>
                <a:schemeClr val="dk1"/>
              </a:solidFill>
              <a:latin typeface="Poppins SemiBold"/>
              <a:ea typeface="Poppins SemiBold"/>
              <a:cs typeface="Poppins SemiBold"/>
              <a:sym typeface="Poppins SemiBold"/>
            </a:endParaRPr>
          </a:p>
        </p:txBody>
      </p:sp>
      <p:pic>
        <p:nvPicPr>
          <p:cNvPr id="354" name="Google Shape;354;p42"/>
          <p:cNvPicPr preferRelativeResize="0"/>
          <p:nvPr>
            <p:custDataLst>
              <p:tags r:id="rId2"/>
            </p:custDataLst>
          </p:nvPr>
        </p:nvPicPr>
        <p:blipFill rotWithShape="1">
          <a:blip r:embed="rId7">
            <a:alphaModFix/>
          </a:blip>
          <a:srcRect/>
          <a:stretch/>
        </p:blipFill>
        <p:spPr>
          <a:xfrm>
            <a:off x="103911" y="63326"/>
            <a:ext cx="1828800" cy="1466113"/>
          </a:xfrm>
          <a:prstGeom prst="rect">
            <a:avLst/>
          </a:prstGeom>
          <a:noFill/>
          <a:ln>
            <a:noFill/>
          </a:ln>
        </p:spPr>
      </p:pic>
      <p:pic>
        <p:nvPicPr>
          <p:cNvPr id="355" name="Google Shape;355;p42"/>
          <p:cNvPicPr preferRelativeResize="0"/>
          <p:nvPr>
            <p:custDataLst>
              <p:tags r:id="rId3"/>
            </p:custDataLst>
          </p:nvPr>
        </p:nvPicPr>
        <p:blipFill rotWithShape="1">
          <a:blip r:embed="rId7">
            <a:alphaModFix/>
          </a:blip>
          <a:srcRect/>
          <a:stretch/>
        </p:blipFill>
        <p:spPr>
          <a:xfrm rot="10800000">
            <a:off x="6866734" y="3875947"/>
            <a:ext cx="2348865" cy="1725335"/>
          </a:xfrm>
          <a:prstGeom prst="rect">
            <a:avLst/>
          </a:prstGeom>
          <a:noFill/>
          <a:ln>
            <a:noFill/>
          </a:ln>
        </p:spPr>
      </p:pic>
      <p:sp>
        <p:nvSpPr>
          <p:cNvPr id="357" name="Google Shape;357;p42"/>
          <p:cNvSpPr txBox="1"/>
          <p:nvPr>
            <p:custDataLst>
              <p:tags r:id="rId4"/>
            </p:custDataLst>
          </p:nvPr>
        </p:nvSpPr>
        <p:spPr>
          <a:xfrm>
            <a:off x="824345" y="1233415"/>
            <a:ext cx="7516091" cy="2900764"/>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dirty="0">
                <a:solidFill>
                  <a:schemeClr val="dk1"/>
                </a:solidFill>
                <a:latin typeface="Poppins Light"/>
                <a:ea typeface="Poppins Light"/>
                <a:cs typeface="Poppins Light"/>
                <a:sym typeface="Poppins Light"/>
              </a:rPr>
              <a:t>Seules les dépenses d’investissement peuvent être financées par un emprunt.</a:t>
            </a:r>
          </a:p>
          <a:p>
            <a:pPr marL="0" marR="0" lvl="0" indent="0" algn="just" rtl="0">
              <a:spcBef>
                <a:spcPts val="0"/>
              </a:spcBef>
              <a:spcAft>
                <a:spcPts val="0"/>
              </a:spcAft>
              <a:buNone/>
            </a:pPr>
            <a:endParaRPr lang="fr-FR" sz="400" b="1"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b="1" dirty="0">
                <a:solidFill>
                  <a:schemeClr val="dk1"/>
                </a:solidFill>
                <a:latin typeface="Poppins Light"/>
                <a:ea typeface="Poppins Light"/>
                <a:cs typeface="Poppins Light"/>
                <a:sym typeface="Poppins Light"/>
              </a:rPr>
              <a:t>Les dépenses de fonctionnement de l’année doivent être financées par les recettes de fonctionnement de l’année. Elles ne doivent pas être financées par un emprunt.</a:t>
            </a:r>
          </a:p>
          <a:p>
            <a:pPr marL="0" marR="0" lvl="0" indent="0" algn="just" rtl="0">
              <a:spcBef>
                <a:spcPts val="0"/>
              </a:spcBef>
              <a:spcAft>
                <a:spcPts val="0"/>
              </a:spcAft>
              <a:buNone/>
            </a:pPr>
            <a:endParaRPr lang="fr-FR" sz="400" b="1"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dirty="0">
                <a:solidFill>
                  <a:schemeClr val="dk1"/>
                </a:solidFill>
                <a:latin typeface="Poppins Light"/>
                <a:ea typeface="Poppins Light"/>
                <a:cs typeface="Poppins Light"/>
                <a:sym typeface="Poppins Light"/>
              </a:rPr>
              <a:t>En matière de fonctionnement, on permet aux collectivités de financer leur trésorerie par des ligne de trésorerie. Ce crédit ne doit pas cacher un déficit de la section de fonctionnement, mais permet de faire face aux délais de paiement des fournisseurs par rapport aux recettes perçues (mensualisées).</a:t>
            </a:r>
          </a:p>
          <a:p>
            <a:pPr marL="0" marR="0" lvl="0" indent="0" algn="just" rtl="0">
              <a:spcBef>
                <a:spcPts val="0"/>
              </a:spcBef>
              <a:spcAft>
                <a:spcPts val="0"/>
              </a:spcAft>
              <a:buNone/>
            </a:pPr>
            <a:endParaRPr lang="fr-FR" sz="400"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dirty="0">
                <a:solidFill>
                  <a:schemeClr val="dk1"/>
                </a:solidFill>
                <a:latin typeface="Poppins Light"/>
                <a:ea typeface="Poppins Light"/>
                <a:cs typeface="Poppins Light"/>
                <a:sym typeface="Poppins Light"/>
              </a:rPr>
              <a:t>Une collectivité locale doit être, théoriquement, capable de rembourser ses emprunts au maximum en 12 ans. La capacité d’emprunt correspond donc à 12 années de CAF (Épargne Brute)</a:t>
            </a:r>
          </a:p>
          <a:p>
            <a:pPr marL="0" marR="0" lvl="0" indent="0" algn="just" rtl="0">
              <a:spcBef>
                <a:spcPts val="0"/>
              </a:spcBef>
              <a:spcAft>
                <a:spcPts val="0"/>
              </a:spcAft>
              <a:buNone/>
            </a:pPr>
            <a:endParaRPr lang="fr-FR" sz="400" dirty="0">
              <a:solidFill>
                <a:schemeClr val="dk1"/>
              </a:solidFill>
              <a:latin typeface="Poppins Light"/>
              <a:ea typeface="Poppins Light"/>
              <a:cs typeface="Poppins Light"/>
              <a:sym typeface="Poppins Light"/>
            </a:endParaRPr>
          </a:p>
          <a:p>
            <a:pPr marL="0" marR="0" lvl="0" indent="0" algn="ctr" rtl="0">
              <a:spcBef>
                <a:spcPts val="0"/>
              </a:spcBef>
              <a:spcAft>
                <a:spcPts val="0"/>
              </a:spcAft>
              <a:buNone/>
            </a:pPr>
            <a:r>
              <a:rPr lang="fr-FR" b="1" dirty="0">
                <a:solidFill>
                  <a:schemeClr val="dk1"/>
                </a:solidFill>
                <a:latin typeface="Poppins Light"/>
                <a:ea typeface="Poppins Light"/>
                <a:cs typeface="Poppins Light"/>
                <a:sym typeface="Poppins Light"/>
              </a:rPr>
              <a:t>Pour la ville de Saint Pierre du Perray : </a:t>
            </a:r>
            <a:r>
              <a:rPr lang="fr-FR" b="1" u="sng" dirty="0">
                <a:solidFill>
                  <a:schemeClr val="dk1"/>
                </a:solidFill>
                <a:effectLst>
                  <a:outerShdw blurRad="38100" dist="38100" dir="2700000" algn="tl">
                    <a:srgbClr val="000000">
                      <a:alpha val="43137"/>
                    </a:srgbClr>
                  </a:outerShdw>
                </a:effectLst>
                <a:latin typeface="Poppins Light"/>
                <a:ea typeface="Poppins Light"/>
                <a:cs typeface="Poppins Light"/>
                <a:sym typeface="Poppins Light"/>
              </a:rPr>
              <a:t>la capacité de remboursement est de 3,7 ans.</a:t>
            </a:r>
            <a:r>
              <a:rPr lang="fr-FR" b="1" dirty="0">
                <a:solidFill>
                  <a:schemeClr val="dk1"/>
                </a:solidFill>
                <a:latin typeface="Poppins Light"/>
                <a:ea typeface="Poppins Light"/>
                <a:cs typeface="Poppins Light"/>
                <a:sym typeface="Poppins Light"/>
              </a:rPr>
              <a:t> La moyenne pour les communes de même taille est de 5 ans. </a:t>
            </a:r>
            <a:endParaRPr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81823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Budget Définitif et le </a:t>
            </a:r>
            <a:br>
              <a:rPr lang="fr-FR" altLang="ko" sz="1500" dirty="0">
                <a:solidFill>
                  <a:schemeClr val="lt1"/>
                </a:solidFill>
                <a:latin typeface="Poppins SemiBold"/>
                <a:ea typeface="Poppins SemiBold"/>
                <a:cs typeface="Poppins SemiBold"/>
                <a:sym typeface="Poppins SemiBold"/>
              </a:rPr>
            </a:br>
            <a:r>
              <a:rPr lang="fr-FR" altLang="ko" sz="1500" dirty="0">
                <a:solidFill>
                  <a:schemeClr val="lt1"/>
                </a:solidFill>
                <a:latin typeface="Poppins SemiBold"/>
                <a:ea typeface="Poppins SemiBold"/>
                <a:cs typeface="Poppins SemiBold"/>
                <a:sym typeface="Poppins SemiBold"/>
              </a:rPr>
              <a:t>Compte d’Exploitation de la commune.</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Compte Administratif et le Compte de Gestion.</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Compte de Résultat et le Grand Livre.</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L’Etat financier de la commune et le M57.</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428400" y="548171"/>
            <a:ext cx="6212381"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Comment s’appellent les documents qui présentent le budget réalisé de la commune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416270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Budget Définitif et le </a:t>
            </a:r>
            <a:br>
              <a:rPr lang="fr-FR" altLang="ko" sz="1500" dirty="0">
                <a:solidFill>
                  <a:schemeClr val="lt1"/>
                </a:solidFill>
                <a:latin typeface="Poppins SemiBold"/>
                <a:ea typeface="Poppins SemiBold"/>
                <a:cs typeface="Poppins SemiBold"/>
                <a:sym typeface="Poppins SemiBold"/>
              </a:rPr>
            </a:br>
            <a:r>
              <a:rPr lang="fr-FR" altLang="ko" sz="1500" dirty="0">
                <a:solidFill>
                  <a:schemeClr val="lt1"/>
                </a:solidFill>
                <a:latin typeface="Poppins SemiBold"/>
                <a:ea typeface="Poppins SemiBold"/>
                <a:cs typeface="Poppins SemiBold"/>
                <a:sym typeface="Poppins SemiBold"/>
              </a:rPr>
              <a:t>Compte d’Exploitation de la commune.</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Le Compte Administratif et le Compte de Gestion.</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 Compte de Résultat et le Grand Livre.</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L’Etat financier de la commune et le M57.</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428400" y="548171"/>
            <a:ext cx="6212381"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Comment s’appellent les documents qui présentent le budget réalisé de la commune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4520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352"/>
        <p:cNvGrpSpPr/>
        <p:nvPr/>
      </p:nvGrpSpPr>
      <p:grpSpPr>
        <a:xfrm>
          <a:off x="0" y="0"/>
          <a:ext cx="0" cy="0"/>
          <a:chOff x="0" y="0"/>
          <a:chExt cx="0" cy="0"/>
        </a:xfrm>
      </p:grpSpPr>
      <p:sp>
        <p:nvSpPr>
          <p:cNvPr id="353" name="Google Shape;353;p42"/>
          <p:cNvSpPr/>
          <p:nvPr>
            <p:custDataLst>
              <p:tags r:id="rId1"/>
            </p:custDataLst>
          </p:nvPr>
        </p:nvSpPr>
        <p:spPr>
          <a:xfrm>
            <a:off x="713509" y="1143000"/>
            <a:ext cx="7716982" cy="3505200"/>
          </a:xfrm>
          <a:custGeom>
            <a:avLst/>
            <a:gdLst/>
            <a:ahLst/>
            <a:cxnLst/>
            <a:rect l="l" t="t" r="r" b="b"/>
            <a:pathLst>
              <a:path w="5916178" h="4267200" extrusionOk="0">
                <a:moveTo>
                  <a:pt x="326524" y="1386"/>
                </a:moveTo>
                <a:cubicBezTo>
                  <a:pt x="147696" y="1386"/>
                  <a:pt x="1386" y="147696"/>
                  <a:pt x="1386" y="326524"/>
                </a:cubicBezTo>
                <a:lnTo>
                  <a:pt x="1386" y="3698409"/>
                </a:lnTo>
                <a:cubicBezTo>
                  <a:pt x="1386" y="3877237"/>
                  <a:pt x="147696" y="4023547"/>
                  <a:pt x="326524" y="4023547"/>
                </a:cubicBezTo>
                <a:lnTo>
                  <a:pt x="2802088" y="4025184"/>
                </a:lnTo>
                <a:cubicBezTo>
                  <a:pt x="2802088" y="4025184"/>
                  <a:pt x="2743891" y="4196501"/>
                  <a:pt x="2720814" y="4242110"/>
                </a:cubicBezTo>
                <a:cubicBezTo>
                  <a:pt x="2713345" y="4256922"/>
                  <a:pt x="2728115" y="4272992"/>
                  <a:pt x="2744059" y="4267537"/>
                </a:cubicBezTo>
                <a:cubicBezTo>
                  <a:pt x="2920076" y="4207788"/>
                  <a:pt x="3037644" y="4111535"/>
                  <a:pt x="3116862" y="4025142"/>
                </a:cubicBezTo>
                <a:lnTo>
                  <a:pt x="5592426" y="4023505"/>
                </a:lnTo>
                <a:cubicBezTo>
                  <a:pt x="5771254" y="4023505"/>
                  <a:pt x="5917564" y="3877195"/>
                  <a:pt x="5917564" y="3698367"/>
                </a:cubicBezTo>
                <a:lnTo>
                  <a:pt x="5917564" y="326524"/>
                </a:lnTo>
                <a:cubicBezTo>
                  <a:pt x="5917564" y="147696"/>
                  <a:pt x="5771254" y="1386"/>
                  <a:pt x="5592426" y="1386"/>
                </a:cubicBezTo>
                <a:lnTo>
                  <a:pt x="326524" y="1386"/>
                </a:lnTo>
                <a:close/>
              </a:path>
            </a:pathLst>
          </a:custGeom>
          <a:solidFill>
            <a:srgbClr val="FFCC43"/>
          </a:solidFill>
          <a:ln>
            <a:noFill/>
          </a:ln>
        </p:spPr>
        <p:txBody>
          <a:bodyPr spcFirstLastPara="1" wrap="square" lIns="135000" tIns="54000" rIns="135000" bIns="378000" anchor="ctr" anchorCtr="0">
            <a:noAutofit/>
          </a:bodyPr>
          <a:lstStyle/>
          <a:p>
            <a:pPr marL="0" marR="0" lvl="0" indent="0" algn="ctr" rtl="0">
              <a:spcBef>
                <a:spcPts val="0"/>
              </a:spcBef>
              <a:spcAft>
                <a:spcPts val="0"/>
              </a:spcAft>
              <a:buNone/>
            </a:pPr>
            <a:endParaRPr sz="3600">
              <a:solidFill>
                <a:schemeClr val="dk1"/>
              </a:solidFill>
              <a:latin typeface="Poppins SemiBold"/>
              <a:ea typeface="Poppins SemiBold"/>
              <a:cs typeface="Poppins SemiBold"/>
              <a:sym typeface="Poppins SemiBold"/>
            </a:endParaRPr>
          </a:p>
        </p:txBody>
      </p:sp>
      <p:pic>
        <p:nvPicPr>
          <p:cNvPr id="354" name="Google Shape;354;p42"/>
          <p:cNvPicPr preferRelativeResize="0"/>
          <p:nvPr>
            <p:custDataLst>
              <p:tags r:id="rId2"/>
            </p:custDataLst>
          </p:nvPr>
        </p:nvPicPr>
        <p:blipFill rotWithShape="1">
          <a:blip r:embed="rId7">
            <a:alphaModFix/>
          </a:blip>
          <a:srcRect/>
          <a:stretch/>
        </p:blipFill>
        <p:spPr>
          <a:xfrm>
            <a:off x="103911" y="63326"/>
            <a:ext cx="1828800" cy="1466113"/>
          </a:xfrm>
          <a:prstGeom prst="rect">
            <a:avLst/>
          </a:prstGeom>
          <a:noFill/>
          <a:ln>
            <a:noFill/>
          </a:ln>
        </p:spPr>
      </p:pic>
      <p:pic>
        <p:nvPicPr>
          <p:cNvPr id="355" name="Google Shape;355;p42"/>
          <p:cNvPicPr preferRelativeResize="0"/>
          <p:nvPr>
            <p:custDataLst>
              <p:tags r:id="rId3"/>
            </p:custDataLst>
          </p:nvPr>
        </p:nvPicPr>
        <p:blipFill rotWithShape="1">
          <a:blip r:embed="rId7">
            <a:alphaModFix/>
          </a:blip>
          <a:srcRect/>
          <a:stretch/>
        </p:blipFill>
        <p:spPr>
          <a:xfrm rot="10800000">
            <a:off x="6866734" y="3875947"/>
            <a:ext cx="2348865" cy="1725335"/>
          </a:xfrm>
          <a:prstGeom prst="rect">
            <a:avLst/>
          </a:prstGeom>
          <a:noFill/>
          <a:ln>
            <a:noFill/>
          </a:ln>
        </p:spPr>
      </p:pic>
      <p:sp>
        <p:nvSpPr>
          <p:cNvPr id="357" name="Google Shape;357;p42"/>
          <p:cNvSpPr txBox="1"/>
          <p:nvPr>
            <p:custDataLst>
              <p:tags r:id="rId4"/>
            </p:custDataLst>
          </p:nvPr>
        </p:nvSpPr>
        <p:spPr>
          <a:xfrm>
            <a:off x="824345" y="1233415"/>
            <a:ext cx="7516091" cy="3116207"/>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sz="1500" dirty="0">
                <a:solidFill>
                  <a:schemeClr val="dk1"/>
                </a:solidFill>
                <a:latin typeface="Poppins Light"/>
                <a:ea typeface="Poppins Light"/>
                <a:cs typeface="Poppins Light"/>
                <a:sym typeface="Poppins Light"/>
              </a:rPr>
              <a:t>Ce qu’on appelle budget, et qui fait l’objet d’un vote du Conseil Municipal en début d’année est un budget primitif. Par conséquent, il ne retrace pas la réalité de ce qui va être fait, mais de la volonté politique du CM à un moment donné.</a:t>
            </a:r>
          </a:p>
          <a:p>
            <a:pPr marL="0" marR="0" lvl="0" indent="0" algn="just" rtl="0">
              <a:spcBef>
                <a:spcPts val="0"/>
              </a:spcBef>
              <a:spcAft>
                <a:spcPts val="0"/>
              </a:spcAft>
              <a:buNone/>
            </a:pPr>
            <a:endParaRPr lang="fr-FR" sz="900"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sz="1500" dirty="0">
                <a:solidFill>
                  <a:schemeClr val="dk1"/>
                </a:solidFill>
                <a:latin typeface="Poppins Light"/>
                <a:ea typeface="Poppins Light"/>
                <a:cs typeface="Poppins Light"/>
                <a:sym typeface="Poppins Light"/>
              </a:rPr>
              <a:t>La réalité des recettes et des dépenses réalisées dans une année est retranscrite dans </a:t>
            </a:r>
            <a:r>
              <a:rPr lang="fr-FR" sz="1500" b="1" dirty="0">
                <a:solidFill>
                  <a:schemeClr val="dk1"/>
                </a:solidFill>
                <a:latin typeface="Poppins Light"/>
                <a:ea typeface="Poppins Light"/>
                <a:cs typeface="Poppins Light"/>
                <a:sym typeface="Poppins Light"/>
              </a:rPr>
              <a:t>2 documents : le Compte Administratif</a:t>
            </a:r>
            <a:r>
              <a:rPr lang="fr-FR" sz="1500" dirty="0">
                <a:solidFill>
                  <a:schemeClr val="dk1"/>
                </a:solidFill>
                <a:latin typeface="Poppins Light"/>
                <a:ea typeface="Poppins Light"/>
                <a:cs typeface="Poppins Light"/>
                <a:sym typeface="Poppins Light"/>
              </a:rPr>
              <a:t>, qui émane de la collectivité sous la responsabilité du Maire, et </a:t>
            </a:r>
            <a:r>
              <a:rPr lang="fr-FR" sz="1500" b="1" dirty="0">
                <a:solidFill>
                  <a:schemeClr val="dk1"/>
                </a:solidFill>
                <a:latin typeface="Poppins Light"/>
                <a:ea typeface="Poppins Light"/>
                <a:cs typeface="Poppins Light"/>
                <a:sym typeface="Poppins Light"/>
              </a:rPr>
              <a:t>le Compte de Gestion </a:t>
            </a:r>
            <a:r>
              <a:rPr lang="fr-FR" sz="1500" dirty="0">
                <a:solidFill>
                  <a:schemeClr val="dk1"/>
                </a:solidFill>
                <a:latin typeface="Poppins Light"/>
                <a:ea typeface="Poppins Light"/>
                <a:cs typeface="Poppins Light"/>
                <a:sym typeface="Poppins Light"/>
              </a:rPr>
              <a:t>qui émane du Trésorier / Comptable public, indépendant du Maire.</a:t>
            </a:r>
          </a:p>
          <a:p>
            <a:pPr marL="0" marR="0" lvl="0" indent="0" algn="just" rtl="0">
              <a:spcBef>
                <a:spcPts val="0"/>
              </a:spcBef>
              <a:spcAft>
                <a:spcPts val="0"/>
              </a:spcAft>
              <a:buNone/>
            </a:pPr>
            <a:endParaRPr lang="fr-FR" sz="900"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sz="1500" dirty="0">
                <a:solidFill>
                  <a:schemeClr val="dk1"/>
                </a:solidFill>
                <a:latin typeface="Poppins Light"/>
                <a:ea typeface="Poppins Light"/>
                <a:cs typeface="Poppins Light"/>
                <a:sym typeface="Poppins Light"/>
              </a:rPr>
              <a:t>Le Conseil Municipal doit voter ces 2 documents, qui doivent correspondre au centime près, au plus tard le 30 juin de l’année qui suit l’exercice en question. </a:t>
            </a:r>
            <a:r>
              <a:rPr lang="fr-FR" sz="1500" b="1" dirty="0">
                <a:solidFill>
                  <a:schemeClr val="dk1"/>
                </a:solidFill>
                <a:latin typeface="Poppins Light"/>
                <a:ea typeface="Poppins Light"/>
                <a:cs typeface="Poppins Light"/>
                <a:sym typeface="Poppins Light"/>
              </a:rPr>
              <a:t>Ce vote consiste simplement à s’assurer que le Maire a bien respecté les autorisations du Conseil Municipal exprimé lors du vote du budget.</a:t>
            </a:r>
            <a:endParaRPr sz="15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50818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bg1"/>
                </a:solidFill>
                <a:latin typeface="Poppins SemiBold"/>
                <a:ea typeface="Poppins SemiBold"/>
                <a:cs typeface="Poppins SemiBold"/>
                <a:sym typeface="Poppins SemiBold"/>
              </a:rPr>
              <a:t>Il contrôle la régularité financière de l’action du Maire, réalise les paiements des dépenses et la perception des recettes.</a:t>
            </a:r>
            <a:endParaRPr sz="1500" dirty="0">
              <a:solidFill>
                <a:schemeClr val="bg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Sous l’autorité du Maire, il réalise la comptabilité de la collectivité et l’ensemble des tâches financières d’une commune.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Il garantit les bonnes relations entre l’État et les collectivités locales.</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Il s’assurer que l’État verse bien l’ensemble des recettes à la commune. </a:t>
            </a:r>
            <a:endParaRPr lang="fr-F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 est le rôle du Trésorier / Comptable Public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61725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Il contrôle la régularité financière de l’action du Maire, réalise les paiements des dépenses et la perception des recettes.</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Sous l’autorité du Maire, il réalise la comptabilité de la collectivité et l’ensemble des tâches financières d’une commune.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Il garantit les bonnes relations entre l’État et les collectivités locales.</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Il s’assurer que l’État verse bien l’ensemble des recettes à la commune. </a:t>
            </a:r>
            <a:endParaRPr lang="fr-F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 est le rôle du Trésorier / Comptable Public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74416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48"/>
        <p:cNvGrpSpPr/>
        <p:nvPr/>
      </p:nvGrpSpPr>
      <p:grpSpPr>
        <a:xfrm>
          <a:off x="0" y="0"/>
          <a:ext cx="0" cy="0"/>
          <a:chOff x="0" y="0"/>
          <a:chExt cx="0" cy="0"/>
        </a:xfrm>
      </p:grpSpPr>
      <p:sp>
        <p:nvSpPr>
          <p:cNvPr id="549" name="Google Shape;549;p44"/>
          <p:cNvSpPr txBox="1"/>
          <p:nvPr>
            <p:custDataLst>
              <p:tags r:id="rId1"/>
            </p:custDataLst>
          </p:nvPr>
        </p:nvSpPr>
        <p:spPr>
          <a:xfrm>
            <a:off x="968235" y="1812624"/>
            <a:ext cx="3603765" cy="2654543"/>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altLang="ko" sz="1200" b="1" dirty="0">
                <a:solidFill>
                  <a:schemeClr val="lt1"/>
                </a:solidFill>
                <a:latin typeface="Poppins Light"/>
                <a:ea typeface="Poppins Light"/>
                <a:cs typeface="Poppins Light"/>
                <a:sym typeface="Poppins Light"/>
              </a:rPr>
              <a:t>Pour garantir le respect des règles comptable et budgétaire et éviter une grande partie des possibles détournements de fonds, le rôle de la gestion des fonds publics est divisé entre :​</a:t>
            </a:r>
          </a:p>
          <a:p>
            <a:pPr marL="0" marR="0" lvl="0" indent="0" algn="just" rtl="0">
              <a:spcBef>
                <a:spcPts val="0"/>
              </a:spcBef>
              <a:spcAft>
                <a:spcPts val="0"/>
              </a:spcAft>
              <a:buNone/>
            </a:pPr>
            <a:endParaRPr lang="fr-FR" altLang="ko" sz="1200" b="1" dirty="0">
              <a:solidFill>
                <a:schemeClr val="lt1"/>
              </a:solidFill>
              <a:latin typeface="Poppins Light"/>
              <a:ea typeface="Poppins Light"/>
              <a:cs typeface="Poppins Light"/>
              <a:sym typeface="Poppins Light"/>
            </a:endParaRPr>
          </a:p>
          <a:p>
            <a:pPr marL="0" marR="0" lvl="0" indent="0" algn="just" rtl="0">
              <a:spcBef>
                <a:spcPts val="0"/>
              </a:spcBef>
              <a:spcAft>
                <a:spcPts val="0"/>
              </a:spcAft>
              <a:buNone/>
            </a:pPr>
            <a:r>
              <a:rPr lang="fr-FR" altLang="ko" sz="1200" b="1" dirty="0">
                <a:solidFill>
                  <a:schemeClr val="lt1"/>
                </a:solidFill>
                <a:latin typeface="Poppins Light"/>
                <a:ea typeface="Poppins Light"/>
                <a:cs typeface="Poppins Light"/>
                <a:sym typeface="Poppins Light"/>
              </a:rPr>
              <a:t>​</a:t>
            </a:r>
          </a:p>
          <a:p>
            <a:pPr marL="0" marR="0" lvl="0" indent="0" algn="just" rtl="0">
              <a:spcBef>
                <a:spcPts val="0"/>
              </a:spcBef>
              <a:spcAft>
                <a:spcPts val="0"/>
              </a:spcAft>
              <a:buNone/>
            </a:pPr>
            <a:r>
              <a:rPr lang="fr-FR" altLang="ko" sz="1200" b="1" dirty="0">
                <a:solidFill>
                  <a:schemeClr val="lt1"/>
                </a:solidFill>
                <a:latin typeface="Poppins Light"/>
                <a:ea typeface="Poppins Light"/>
                <a:cs typeface="Poppins Light"/>
                <a:sym typeface="Poppins Light"/>
              </a:rPr>
              <a:t>L’ordonnateur : celui qui décide de la dépense (Le Maire ou un de ses élus délégués qui en a la compétence).​</a:t>
            </a:r>
          </a:p>
          <a:p>
            <a:pPr marL="0" marR="0" lvl="0" indent="0" algn="just" rtl="0">
              <a:spcBef>
                <a:spcPts val="0"/>
              </a:spcBef>
              <a:spcAft>
                <a:spcPts val="0"/>
              </a:spcAft>
              <a:buNone/>
            </a:pPr>
            <a:endParaRPr lang="fr-FR" altLang="ko" sz="1200" b="1" dirty="0">
              <a:solidFill>
                <a:schemeClr val="lt1"/>
              </a:solidFill>
              <a:latin typeface="Poppins Light"/>
              <a:ea typeface="Poppins Light"/>
              <a:cs typeface="Poppins Light"/>
              <a:sym typeface="Poppins Light"/>
            </a:endParaRPr>
          </a:p>
          <a:p>
            <a:pPr marL="0" marR="0" lvl="0" indent="0" algn="just" rtl="0">
              <a:spcBef>
                <a:spcPts val="0"/>
              </a:spcBef>
              <a:spcAft>
                <a:spcPts val="0"/>
              </a:spcAft>
              <a:buNone/>
            </a:pPr>
            <a:r>
              <a:rPr lang="fr-FR" altLang="ko" sz="1200" b="1" dirty="0">
                <a:solidFill>
                  <a:schemeClr val="lt1"/>
                </a:solidFill>
                <a:latin typeface="Poppins Light"/>
                <a:ea typeface="Poppins Light"/>
                <a:cs typeface="Poppins Light"/>
                <a:sym typeface="Poppins Light"/>
              </a:rPr>
              <a:t>​</a:t>
            </a:r>
          </a:p>
          <a:p>
            <a:pPr marL="0" marR="0" lvl="0" indent="0" algn="just" rtl="0">
              <a:spcBef>
                <a:spcPts val="0"/>
              </a:spcBef>
              <a:spcAft>
                <a:spcPts val="0"/>
              </a:spcAft>
              <a:buNone/>
            </a:pPr>
            <a:r>
              <a:rPr lang="fr-FR" altLang="ko" sz="1200" b="1" dirty="0">
                <a:solidFill>
                  <a:schemeClr val="lt1"/>
                </a:solidFill>
                <a:latin typeface="Poppins Light"/>
                <a:ea typeface="Poppins Light"/>
                <a:cs typeface="Poppins Light"/>
                <a:sym typeface="Poppins Light"/>
              </a:rPr>
              <a:t>Le Comptable : celui qui paie les dépenses ou perçoit les recettes (l trésorier).</a:t>
            </a:r>
            <a:endParaRPr lang="fr-FR" sz="1100" b="1" dirty="0"/>
          </a:p>
        </p:txBody>
      </p:sp>
      <p:sp>
        <p:nvSpPr>
          <p:cNvPr id="553" name="Google Shape;553;p44"/>
          <p:cNvSpPr/>
          <p:nvPr>
            <p:custDataLst>
              <p:tags r:id="rId2"/>
            </p:custDataLst>
          </p:nvPr>
        </p:nvSpPr>
        <p:spPr>
          <a:xfrm>
            <a:off x="968236" y="569434"/>
            <a:ext cx="3603765" cy="1177245"/>
          </a:xfrm>
          <a:custGeom>
            <a:avLst/>
            <a:gdLst/>
            <a:ahLst/>
            <a:cxnLst/>
            <a:rect l="l" t="t" r="r" b="b"/>
            <a:pathLst>
              <a:path w="12199620" h="3985260" extrusionOk="0">
                <a:moveTo>
                  <a:pt x="12195429" y="2954350"/>
                </a:moveTo>
                <a:lnTo>
                  <a:pt x="12195429" y="595046"/>
                </a:lnTo>
                <a:cubicBezTo>
                  <a:pt x="12195429" y="270281"/>
                  <a:pt x="11929719" y="4572"/>
                  <a:pt x="11604955" y="4572"/>
                </a:cubicBezTo>
                <a:lnTo>
                  <a:pt x="595046" y="4572"/>
                </a:lnTo>
                <a:cubicBezTo>
                  <a:pt x="270281" y="4572"/>
                  <a:pt x="4572" y="270281"/>
                  <a:pt x="4572" y="595046"/>
                </a:cubicBezTo>
                <a:lnTo>
                  <a:pt x="4572" y="2954350"/>
                </a:lnTo>
                <a:cubicBezTo>
                  <a:pt x="4572" y="3279115"/>
                  <a:pt x="270281" y="3544824"/>
                  <a:pt x="595046" y="3544824"/>
                </a:cubicBezTo>
                <a:lnTo>
                  <a:pt x="11312119" y="3544824"/>
                </a:lnTo>
                <a:cubicBezTo>
                  <a:pt x="11455985" y="3701644"/>
                  <a:pt x="11669496" y="3876446"/>
                  <a:pt x="11989156" y="3985031"/>
                </a:cubicBezTo>
                <a:cubicBezTo>
                  <a:pt x="12018188" y="3994861"/>
                  <a:pt x="12045010" y="3965753"/>
                  <a:pt x="12031370" y="3938854"/>
                </a:cubicBezTo>
                <a:cubicBezTo>
                  <a:pt x="11984964" y="3847033"/>
                  <a:pt x="11891010" y="3709264"/>
                  <a:pt x="11879809" y="3476396"/>
                </a:cubicBezTo>
                <a:cubicBezTo>
                  <a:pt x="12067108" y="3377032"/>
                  <a:pt x="12195429" y="3179979"/>
                  <a:pt x="12195429" y="2954350"/>
                </a:cubicBezTo>
                <a:close/>
              </a:path>
            </a:pathLst>
          </a:custGeom>
          <a:solidFill>
            <a:srgbClr val="FFCC43"/>
          </a:solidFill>
          <a:ln>
            <a:noFill/>
          </a:ln>
        </p:spPr>
        <p:txBody>
          <a:bodyPr spcFirstLastPara="1" wrap="square" lIns="189000" tIns="34275" rIns="189000" bIns="189000" anchor="ctr" anchorCtr="0">
            <a:noAutofit/>
          </a:bodyPr>
          <a:lstStyle/>
          <a:p>
            <a:pPr marL="0" marR="0" lvl="0" indent="0" algn="ctr" rtl="0">
              <a:spcBef>
                <a:spcPts val="0"/>
              </a:spcBef>
              <a:spcAft>
                <a:spcPts val="0"/>
              </a:spcAft>
              <a:buNone/>
            </a:pPr>
            <a:r>
              <a:rPr lang="fr-FR" altLang="ko" sz="1800" dirty="0">
                <a:solidFill>
                  <a:schemeClr val="tx1"/>
                </a:solidFill>
                <a:latin typeface="Poppins SemiBold"/>
                <a:ea typeface="Poppins SemiBold"/>
                <a:cs typeface="Poppins SemiBold"/>
                <a:sym typeface="Poppins SemiBold"/>
              </a:rPr>
              <a:t>La séparation ordonnateur / comptable</a:t>
            </a:r>
            <a:endParaRPr sz="1100" dirty="0">
              <a:solidFill>
                <a:schemeClr val="tx1"/>
              </a:solidFill>
            </a:endParaRPr>
          </a:p>
        </p:txBody>
      </p:sp>
      <p:sp>
        <p:nvSpPr>
          <p:cNvPr id="2" name="Google Shape;268;p36">
            <a:extLst>
              <a:ext uri="{FF2B5EF4-FFF2-40B4-BE49-F238E27FC236}">
                <a16:creationId xmlns:a16="http://schemas.microsoft.com/office/drawing/2014/main" id="{DCE19E9C-F059-CE34-C3ED-99DC0B09A4C5}"/>
              </a:ext>
            </a:extLst>
          </p:cNvPr>
          <p:cNvSpPr/>
          <p:nvPr>
            <p:custDataLst>
              <p:tags r:id="rId3"/>
            </p:custDataLst>
          </p:nvPr>
        </p:nvSpPr>
        <p:spPr>
          <a:xfrm>
            <a:off x="5508138" y="267486"/>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Le Comptable contrôle et exécute les mandats administratifs. (Paiements)</a:t>
            </a:r>
            <a:endParaRPr sz="1400" dirty="0">
              <a:solidFill>
                <a:schemeClr val="dk1"/>
              </a:solidFill>
              <a:latin typeface="Poppins SemiBold"/>
              <a:ea typeface="Poppins SemiBold"/>
              <a:cs typeface="Poppins SemiBold"/>
              <a:sym typeface="Poppins SemiBold"/>
            </a:endParaRPr>
          </a:p>
        </p:txBody>
      </p:sp>
      <p:sp>
        <p:nvSpPr>
          <p:cNvPr id="3" name="Google Shape;268;p36">
            <a:extLst>
              <a:ext uri="{FF2B5EF4-FFF2-40B4-BE49-F238E27FC236}">
                <a16:creationId xmlns:a16="http://schemas.microsoft.com/office/drawing/2014/main" id="{8C354D53-9F79-BA02-D5EF-AD5065C49073}"/>
              </a:ext>
            </a:extLst>
          </p:cNvPr>
          <p:cNvSpPr/>
          <p:nvPr>
            <p:custDataLst>
              <p:tags r:id="rId4"/>
            </p:custDataLst>
          </p:nvPr>
        </p:nvSpPr>
        <p:spPr>
          <a:xfrm>
            <a:off x="5508138" y="1908684"/>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Le Comptable exécute les mandats de perception. (Recettes)</a:t>
            </a:r>
            <a:endParaRPr sz="1400" dirty="0">
              <a:solidFill>
                <a:schemeClr val="dk1"/>
              </a:solidFill>
              <a:latin typeface="Poppins SemiBold"/>
              <a:ea typeface="Poppins SemiBold"/>
              <a:cs typeface="Poppins SemiBold"/>
              <a:sym typeface="Poppins SemiBold"/>
            </a:endParaRPr>
          </a:p>
        </p:txBody>
      </p:sp>
      <p:sp>
        <p:nvSpPr>
          <p:cNvPr id="4" name="Google Shape;268;p36">
            <a:extLst>
              <a:ext uri="{FF2B5EF4-FFF2-40B4-BE49-F238E27FC236}">
                <a16:creationId xmlns:a16="http://schemas.microsoft.com/office/drawing/2014/main" id="{BCCFEFAF-892B-178F-23CB-4AAF8468E38E}"/>
              </a:ext>
            </a:extLst>
          </p:cNvPr>
          <p:cNvSpPr/>
          <p:nvPr>
            <p:custDataLst>
              <p:tags r:id="rId5"/>
            </p:custDataLst>
          </p:nvPr>
        </p:nvSpPr>
        <p:spPr>
          <a:xfrm>
            <a:off x="5508138" y="3549882"/>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200" dirty="0">
                <a:solidFill>
                  <a:schemeClr val="dk1"/>
                </a:solidFill>
                <a:latin typeface="Poppins SemiBold"/>
                <a:ea typeface="Poppins SemiBold"/>
                <a:cs typeface="Poppins SemiBold"/>
                <a:sym typeface="Poppins SemiBold"/>
              </a:rPr>
              <a:t>Le Comptable réalise le Compte de Gestion qui offre une lecture impartiale de l’exécution budgétaire d’une commune.</a:t>
            </a:r>
            <a:endParaRPr sz="1200" dirty="0">
              <a:solidFill>
                <a:schemeClr val="dk1"/>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66402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Non, une fois le budget voté il est définitif et le Maire doit le respecter peu importe ce qui arrive.</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Oui, mais uniquement si les modifications ne dépassent pas 15% du montant des recettes réelles de fonctionnement. </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Oui, dans les mêmes conditions qu’est voté le budget.</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Oui, le Maire n’a même pas besoin de repasser devant le Conseil Municipal.</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Peut on modifier le budget après l’avoir voté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73909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Non, une fois le budget voté il est définitif et le Maire doit le respecter peut importe ce qui arrive.</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Oui, mais uniquement si les modification ne dépassent pas 15% du montant des recettes réelles de fonctionnement. </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Oui, dans les mêmes conditions qu’est voté le budget.</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Oui, le Maire n’a même pas besoin de repasser devant le Conseil Municipal.</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Peut on modifier le budget après l’avoir voté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1048269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8"/>
        <p:cNvGrpSpPr/>
        <p:nvPr/>
      </p:nvGrpSpPr>
      <p:grpSpPr>
        <a:xfrm>
          <a:off x="0" y="0"/>
          <a:ext cx="0" cy="0"/>
          <a:chOff x="0" y="0"/>
          <a:chExt cx="0" cy="0"/>
        </a:xfrm>
      </p:grpSpPr>
      <p:sp>
        <p:nvSpPr>
          <p:cNvPr id="219" name="Google Shape;219;p34"/>
          <p:cNvSpPr/>
          <p:nvPr>
            <p:custDataLst>
              <p:tags r:id="rId1"/>
            </p:custDataLst>
          </p:nvPr>
        </p:nvSpPr>
        <p:spPr>
          <a:xfrm>
            <a:off x="1015500" y="1195985"/>
            <a:ext cx="2108700" cy="3483111"/>
          </a:xfrm>
          <a:prstGeom prst="roundRect">
            <a:avLst>
              <a:gd name="adj" fmla="val 7633"/>
            </a:avLst>
          </a:prstGeom>
          <a:solidFill>
            <a:schemeClr val="lt1"/>
          </a:solidFill>
          <a:ln>
            <a:noFill/>
          </a:ln>
          <a:effectLst>
            <a:outerShdw blurRad="127000" sx="102000" sy="102000" algn="ctr" rotWithShape="0">
              <a:schemeClr val="dk1">
                <a:alpha val="6666"/>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Poppins SemiBold"/>
              <a:ea typeface="Poppins SemiBold"/>
              <a:cs typeface="Poppins SemiBold"/>
              <a:sym typeface="Poppins SemiBold"/>
            </a:endParaRPr>
          </a:p>
        </p:txBody>
      </p:sp>
      <p:sp>
        <p:nvSpPr>
          <p:cNvPr id="220" name="Google Shape;220;p34"/>
          <p:cNvSpPr/>
          <p:nvPr>
            <p:custDataLst>
              <p:tags r:id="rId2"/>
            </p:custDataLst>
          </p:nvPr>
        </p:nvSpPr>
        <p:spPr>
          <a:xfrm>
            <a:off x="3514832" y="1195985"/>
            <a:ext cx="2108700" cy="3483111"/>
          </a:xfrm>
          <a:prstGeom prst="roundRect">
            <a:avLst>
              <a:gd name="adj" fmla="val 7633"/>
            </a:avLst>
          </a:prstGeom>
          <a:solidFill>
            <a:schemeClr val="lt1"/>
          </a:solidFill>
          <a:ln>
            <a:noFill/>
          </a:ln>
          <a:effectLst>
            <a:outerShdw blurRad="127000" sx="102000" sy="102000" algn="ctr" rotWithShape="0">
              <a:schemeClr val="dk1">
                <a:alpha val="6666"/>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Poppins SemiBold"/>
              <a:ea typeface="Poppins SemiBold"/>
              <a:cs typeface="Poppins SemiBold"/>
              <a:sym typeface="Poppins SemiBold"/>
            </a:endParaRPr>
          </a:p>
        </p:txBody>
      </p:sp>
      <p:sp>
        <p:nvSpPr>
          <p:cNvPr id="221" name="Google Shape;221;p34"/>
          <p:cNvSpPr/>
          <p:nvPr>
            <p:custDataLst>
              <p:tags r:id="rId3"/>
            </p:custDataLst>
          </p:nvPr>
        </p:nvSpPr>
        <p:spPr>
          <a:xfrm>
            <a:off x="6014165" y="1195985"/>
            <a:ext cx="2108700" cy="3483111"/>
          </a:xfrm>
          <a:prstGeom prst="roundRect">
            <a:avLst>
              <a:gd name="adj" fmla="val 7633"/>
            </a:avLst>
          </a:prstGeom>
          <a:solidFill>
            <a:schemeClr val="lt1"/>
          </a:solidFill>
          <a:ln>
            <a:noFill/>
          </a:ln>
          <a:effectLst>
            <a:outerShdw blurRad="127000" sx="102000" sy="102000" algn="ctr" rotWithShape="0">
              <a:schemeClr val="dk1">
                <a:alpha val="6666"/>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Poppins SemiBold"/>
              <a:ea typeface="Poppins SemiBold"/>
              <a:cs typeface="Poppins SemiBold"/>
              <a:sym typeface="Poppins SemiBold"/>
            </a:endParaRPr>
          </a:p>
        </p:txBody>
      </p:sp>
      <p:sp>
        <p:nvSpPr>
          <p:cNvPr id="222" name="Google Shape;222;p34"/>
          <p:cNvSpPr txBox="1"/>
          <p:nvPr>
            <p:custDataLst>
              <p:tags r:id="rId4"/>
            </p:custDataLst>
          </p:nvPr>
        </p:nvSpPr>
        <p:spPr>
          <a:xfrm>
            <a:off x="1010269" y="3365779"/>
            <a:ext cx="2112783" cy="125415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sz="1100" dirty="0">
                <a:solidFill>
                  <a:schemeClr val="dk1"/>
                </a:solidFill>
                <a:latin typeface="Poppins Light"/>
                <a:ea typeface="Poppins Light"/>
                <a:cs typeface="Poppins Light"/>
                <a:sym typeface="Poppins Light"/>
              </a:rPr>
              <a:t>Pour respecter le principe démocratique inhérent au fonctionnement d’une collectivité locale, le Maire doit faire valider par le Conseil Municipal ses choix financiers.</a:t>
            </a:r>
            <a:endParaRPr sz="1100" dirty="0">
              <a:solidFill>
                <a:schemeClr val="dk1"/>
              </a:solidFill>
              <a:latin typeface="Poppins Light"/>
              <a:ea typeface="Poppins Light"/>
              <a:cs typeface="Poppins Light"/>
              <a:sym typeface="Poppins Light"/>
            </a:endParaRPr>
          </a:p>
        </p:txBody>
      </p:sp>
      <p:sp>
        <p:nvSpPr>
          <p:cNvPr id="223" name="Google Shape;223;p34"/>
          <p:cNvSpPr/>
          <p:nvPr>
            <p:custDataLst>
              <p:tags r:id="rId5"/>
            </p:custDataLst>
          </p:nvPr>
        </p:nvSpPr>
        <p:spPr>
          <a:xfrm>
            <a:off x="1032064" y="2667746"/>
            <a:ext cx="2108205" cy="530914"/>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fr-FR" altLang="ko" sz="1500" dirty="0">
                <a:solidFill>
                  <a:schemeClr val="dk1"/>
                </a:solidFill>
                <a:latin typeface="Poppins Light"/>
                <a:ea typeface="Poppins Light"/>
                <a:cs typeface="Poppins Light"/>
                <a:sym typeface="Poppins Light"/>
              </a:rPr>
              <a:t>Le vote comme principe</a:t>
            </a:r>
            <a:endParaRPr sz="1500" dirty="0">
              <a:solidFill>
                <a:schemeClr val="dk1"/>
              </a:solidFill>
              <a:latin typeface="Poppins Light"/>
              <a:ea typeface="Poppins Light"/>
              <a:cs typeface="Poppins Light"/>
              <a:sym typeface="Poppins Light"/>
            </a:endParaRPr>
          </a:p>
        </p:txBody>
      </p:sp>
      <p:sp>
        <p:nvSpPr>
          <p:cNvPr id="224" name="Google Shape;224;p34"/>
          <p:cNvSpPr txBox="1"/>
          <p:nvPr>
            <p:custDataLst>
              <p:tags r:id="rId6"/>
            </p:custDataLst>
          </p:nvPr>
        </p:nvSpPr>
        <p:spPr>
          <a:xfrm>
            <a:off x="3543480" y="3373843"/>
            <a:ext cx="2112783" cy="125415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100" dirty="0">
                <a:solidFill>
                  <a:schemeClr val="dk1"/>
                </a:solidFill>
                <a:latin typeface="Poppins Light"/>
                <a:ea typeface="Poppins Light"/>
                <a:cs typeface="Poppins Light"/>
                <a:sym typeface="Poppins Light"/>
              </a:rPr>
              <a:t>Il est tenu de respecter les enveloppes définies pour chaque nature de dépenses (énergie, fournitures, assurances…), mais dans ce cadre il a une certaine liberté d’exécution.</a:t>
            </a:r>
            <a:endParaRPr sz="1100" dirty="0">
              <a:solidFill>
                <a:schemeClr val="dk1"/>
              </a:solidFill>
              <a:latin typeface="Poppins Light"/>
              <a:ea typeface="Poppins Light"/>
              <a:cs typeface="Poppins Light"/>
              <a:sym typeface="Poppins Light"/>
            </a:endParaRPr>
          </a:p>
        </p:txBody>
      </p:sp>
      <p:sp>
        <p:nvSpPr>
          <p:cNvPr id="225" name="Google Shape;225;p34"/>
          <p:cNvSpPr/>
          <p:nvPr>
            <p:custDataLst>
              <p:tags r:id="rId7"/>
            </p:custDataLst>
          </p:nvPr>
        </p:nvSpPr>
        <p:spPr>
          <a:xfrm>
            <a:off x="3515327" y="2660699"/>
            <a:ext cx="2108205" cy="530914"/>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fr-FR" altLang="ko" sz="1500" dirty="0">
                <a:solidFill>
                  <a:schemeClr val="dk1"/>
                </a:solidFill>
                <a:latin typeface="Poppins Light"/>
                <a:ea typeface="Poppins Light"/>
                <a:cs typeface="Poppins Light"/>
                <a:sym typeface="Poppins Light"/>
              </a:rPr>
              <a:t>Respect des enveloppes votées</a:t>
            </a:r>
            <a:endParaRPr sz="1500" dirty="0">
              <a:solidFill>
                <a:schemeClr val="dk1"/>
              </a:solidFill>
              <a:latin typeface="Poppins Light"/>
              <a:ea typeface="Poppins Light"/>
              <a:cs typeface="Poppins Light"/>
              <a:sym typeface="Poppins Light"/>
            </a:endParaRPr>
          </a:p>
        </p:txBody>
      </p:sp>
      <p:sp>
        <p:nvSpPr>
          <p:cNvPr id="226" name="Google Shape;226;p34"/>
          <p:cNvSpPr txBox="1"/>
          <p:nvPr>
            <p:custDataLst>
              <p:tags r:id="rId8"/>
            </p:custDataLst>
          </p:nvPr>
        </p:nvSpPr>
        <p:spPr>
          <a:xfrm>
            <a:off x="6010082" y="3045627"/>
            <a:ext cx="2112783" cy="168504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050" dirty="0">
                <a:solidFill>
                  <a:schemeClr val="dk1"/>
                </a:solidFill>
                <a:latin typeface="Poppins Light"/>
                <a:ea typeface="Poppins Light"/>
                <a:cs typeface="Poppins Light"/>
                <a:sym typeface="Poppins Light"/>
              </a:rPr>
              <a:t>Sous condition que le Conseil Municipal lui autorise, le Maire a la possibilité, si un chapitre est épuisé, d’utiliser les fonds d’une enveloppe non utilisée, à condition qu’elle soit du même chapitre (M14) ou de la même section (M57) et en dehors des dépenses de personnel.</a:t>
            </a:r>
            <a:endParaRPr sz="1050" dirty="0">
              <a:solidFill>
                <a:schemeClr val="dk1"/>
              </a:solidFill>
              <a:latin typeface="Poppins Light"/>
              <a:ea typeface="Poppins Light"/>
              <a:cs typeface="Poppins Light"/>
              <a:sym typeface="Poppins Light"/>
            </a:endParaRPr>
          </a:p>
        </p:txBody>
      </p:sp>
      <p:sp>
        <p:nvSpPr>
          <p:cNvPr id="227" name="Google Shape;227;p34"/>
          <p:cNvSpPr/>
          <p:nvPr>
            <p:custDataLst>
              <p:tags r:id="rId9"/>
            </p:custDataLst>
          </p:nvPr>
        </p:nvSpPr>
        <p:spPr>
          <a:xfrm>
            <a:off x="6080122" y="2625187"/>
            <a:ext cx="2108205" cy="530914"/>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fr-FR" altLang="ko" sz="1500" dirty="0">
                <a:solidFill>
                  <a:schemeClr val="dk1"/>
                </a:solidFill>
                <a:latin typeface="Poppins Light"/>
                <a:ea typeface="Poppins Light"/>
                <a:cs typeface="Poppins Light"/>
                <a:sym typeface="Poppins Light"/>
              </a:rPr>
              <a:t>Fongibilité des crédits</a:t>
            </a:r>
            <a:endParaRPr sz="1500" dirty="0">
              <a:solidFill>
                <a:schemeClr val="dk1"/>
              </a:solidFill>
              <a:latin typeface="Poppins Light"/>
              <a:ea typeface="Poppins Light"/>
              <a:cs typeface="Poppins Light"/>
              <a:sym typeface="Poppins Light"/>
            </a:endParaRPr>
          </a:p>
        </p:txBody>
      </p:sp>
      <p:sp>
        <p:nvSpPr>
          <p:cNvPr id="228" name="Google Shape;228;p34"/>
          <p:cNvSpPr txBox="1"/>
          <p:nvPr>
            <p:custDataLst>
              <p:tags r:id="rId10"/>
            </p:custDataLst>
          </p:nvPr>
        </p:nvSpPr>
        <p:spPr>
          <a:xfrm>
            <a:off x="2009775" y="515498"/>
            <a:ext cx="5124450" cy="34624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800" b="1" dirty="0">
                <a:solidFill>
                  <a:schemeClr val="tx2"/>
                </a:solidFill>
                <a:latin typeface="Poppins Light"/>
                <a:ea typeface="Poppins Light"/>
                <a:cs typeface="Poppins Light"/>
                <a:sym typeface="Poppins Light"/>
              </a:rPr>
              <a:t>La modification du budget primitif</a:t>
            </a:r>
            <a:endParaRPr sz="1800" b="1" dirty="0">
              <a:solidFill>
                <a:schemeClr val="tx2"/>
              </a:solidFill>
              <a:latin typeface="Poppins Light"/>
              <a:ea typeface="Poppins Light"/>
              <a:cs typeface="Poppins Light"/>
              <a:sym typeface="Poppins Light"/>
            </a:endParaRPr>
          </a:p>
        </p:txBody>
      </p:sp>
      <p:pic>
        <p:nvPicPr>
          <p:cNvPr id="232" name="Google Shape;232;p34"/>
          <p:cNvPicPr preferRelativeResize="0"/>
          <p:nvPr>
            <p:custDataLst>
              <p:tags r:id="rId11"/>
            </p:custDataLst>
          </p:nvPr>
        </p:nvPicPr>
        <p:blipFill rotWithShape="1">
          <a:blip r:embed="rId16">
            <a:alphaModFix/>
          </a:blip>
          <a:srcRect/>
          <a:stretch/>
        </p:blipFill>
        <p:spPr>
          <a:xfrm>
            <a:off x="6292805" y="1529526"/>
            <a:ext cx="1576037" cy="1105560"/>
          </a:xfrm>
          <a:prstGeom prst="rect">
            <a:avLst/>
          </a:prstGeom>
          <a:noFill/>
          <a:ln>
            <a:noFill/>
          </a:ln>
        </p:spPr>
      </p:pic>
      <p:pic>
        <p:nvPicPr>
          <p:cNvPr id="3" name="Image 2">
            <a:extLst>
              <a:ext uri="{FF2B5EF4-FFF2-40B4-BE49-F238E27FC236}">
                <a16:creationId xmlns:a16="http://schemas.microsoft.com/office/drawing/2014/main" id="{2B2EA2FB-7845-D6CE-FC75-B5BD01480FDB}"/>
              </a:ext>
            </a:extLst>
          </p:cNvPr>
          <p:cNvPicPr>
            <a:picLocks noChangeAspect="1"/>
          </p:cNvPicPr>
          <p:nvPr>
            <p:custDataLst>
              <p:tags r:id="rId12"/>
            </p:custDataLst>
          </p:nvPr>
        </p:nvPicPr>
        <p:blipFill>
          <a:blip r:embed="rId17"/>
          <a:stretch>
            <a:fillRect/>
          </a:stretch>
        </p:blipFill>
        <p:spPr>
          <a:xfrm>
            <a:off x="1133972" y="1328166"/>
            <a:ext cx="1865376" cy="1243584"/>
          </a:xfrm>
          <a:prstGeom prst="rect">
            <a:avLst/>
          </a:prstGeom>
        </p:spPr>
      </p:pic>
      <p:pic>
        <p:nvPicPr>
          <p:cNvPr id="5" name="Image 4">
            <a:extLst>
              <a:ext uri="{FF2B5EF4-FFF2-40B4-BE49-F238E27FC236}">
                <a16:creationId xmlns:a16="http://schemas.microsoft.com/office/drawing/2014/main" id="{2A9C79DB-5FA2-DBDE-0057-947B50CF2135}"/>
              </a:ext>
            </a:extLst>
          </p:cNvPr>
          <p:cNvPicPr>
            <a:picLocks noChangeAspect="1"/>
          </p:cNvPicPr>
          <p:nvPr>
            <p:custDataLst>
              <p:tags r:id="rId13"/>
            </p:custDataLst>
          </p:nvPr>
        </p:nvPicPr>
        <p:blipFill>
          <a:blip r:embed="rId18"/>
          <a:stretch>
            <a:fillRect/>
          </a:stretch>
        </p:blipFill>
        <p:spPr>
          <a:xfrm>
            <a:off x="3841742" y="1541126"/>
            <a:ext cx="1516258" cy="9416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ABB"/>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dirty="0">
                <a:solidFill>
                  <a:schemeClr val="lt1"/>
                </a:solidFill>
                <a:latin typeface="Poppins SemiBold"/>
                <a:ea typeface="Poppins SemiBold"/>
                <a:cs typeface="Poppins SemiBold"/>
                <a:sym typeface="Poppins SemiBold"/>
              </a:rPr>
              <a:t>Les dépenses de fonctionnement permettent le fonctionnement habituel de la commune. Les autres dépenses rentrent dans la catégorie de l’investissement.</a:t>
            </a:r>
            <a:endParaRPr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d’investissements sont les dépenses de plus de 200 000€.</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dirty="0">
                <a:solidFill>
                  <a:schemeClr val="lt1"/>
                </a:solidFill>
                <a:latin typeface="Poppins SemiBold"/>
                <a:ea typeface="Poppins SemiBold"/>
                <a:cs typeface="Poppins SemiBold"/>
                <a:sym typeface="Poppins SemiBold"/>
              </a:rPr>
              <a:t>Les dépenses de fonctionnement ont une durée de vie qui correspond à l’annualité du budget. Les dépenses d’investissement vivent plusieurs années et modifient le patrimoine de la collectivité.</a:t>
            </a:r>
            <a:endParaRPr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de fonctionnement s’amortissent.</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Qu’est-ce qui différencie Fonctionnement et Investissement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530702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énergétiques à cause de l’inflation.</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Les dépenses de personnel.</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Les dépenses d’entretien du patrimoine bâti. </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cs typeface="Poppins SemiBold"/>
                <a:sym typeface="Poppins SemiBold"/>
              </a:rPr>
              <a:t>Les dépenses d’entretien de la voirie.</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sz="1800" b="1" dirty="0">
                <a:solidFill>
                  <a:schemeClr val="dk1"/>
                </a:solidFill>
                <a:latin typeface="Poppins Light"/>
                <a:ea typeface="Poppins Light"/>
                <a:cs typeface="Poppins Light"/>
                <a:sym typeface="Poppins Light"/>
              </a:rPr>
              <a:t>Quelle est la plus lourde dépense de fonctionnement d’une commune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43229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énergétiques à cause de l’inflation.</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Les dépenses de personnel.</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Les dépenses d’entretien du patrimoine bâti. </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cs typeface="Poppins SemiBold"/>
                <a:sym typeface="Poppins SemiBold"/>
              </a:rPr>
              <a:t>Les dépenses d’entretien de la voirie.</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sz="1800" b="1" dirty="0">
                <a:solidFill>
                  <a:schemeClr val="dk1"/>
                </a:solidFill>
                <a:latin typeface="Poppins Light"/>
                <a:ea typeface="Poppins Light"/>
                <a:cs typeface="Poppins Light"/>
                <a:sym typeface="Poppins Light"/>
              </a:rPr>
              <a:t>Quelle est la plus lourde dépense de fonctionnement d’une commune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70994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548"/>
        <p:cNvGrpSpPr/>
        <p:nvPr/>
      </p:nvGrpSpPr>
      <p:grpSpPr>
        <a:xfrm>
          <a:off x="0" y="0"/>
          <a:ext cx="0" cy="0"/>
          <a:chOff x="0" y="0"/>
          <a:chExt cx="0" cy="0"/>
        </a:xfrm>
      </p:grpSpPr>
      <p:sp>
        <p:nvSpPr>
          <p:cNvPr id="549" name="Google Shape;549;p44"/>
          <p:cNvSpPr txBox="1"/>
          <p:nvPr>
            <p:custDataLst>
              <p:tags r:id="rId1"/>
            </p:custDataLst>
          </p:nvPr>
        </p:nvSpPr>
        <p:spPr>
          <a:xfrm>
            <a:off x="968235" y="1812624"/>
            <a:ext cx="3603765" cy="3193152"/>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altLang="ko" sz="1200" dirty="0">
                <a:solidFill>
                  <a:schemeClr val="lt1"/>
                </a:solidFill>
                <a:latin typeface="Poppins Light"/>
                <a:ea typeface="Poppins Light"/>
                <a:cs typeface="Poppins Light"/>
                <a:sym typeface="Poppins Light"/>
              </a:rPr>
              <a:t>Les dépenses de personnel (indemnité et charges) représentent le plus grand poste de dépense des collectivités locales.</a:t>
            </a:r>
          </a:p>
          <a:p>
            <a:pPr marL="0" marR="0" lvl="0" indent="0" algn="just" rtl="0">
              <a:spcBef>
                <a:spcPts val="0"/>
              </a:spcBef>
              <a:spcAft>
                <a:spcPts val="0"/>
              </a:spcAft>
              <a:buNone/>
            </a:pPr>
            <a:endParaRPr lang="fr-FR" sz="1200" dirty="0">
              <a:solidFill>
                <a:schemeClr val="lt1"/>
              </a:solidFill>
              <a:latin typeface="Poppins Light"/>
              <a:cs typeface="Poppins Light"/>
              <a:sym typeface="Poppins Light"/>
            </a:endParaRPr>
          </a:p>
          <a:p>
            <a:pPr marL="0" marR="0" lvl="0" indent="0" algn="just" rtl="0">
              <a:spcBef>
                <a:spcPts val="0"/>
              </a:spcBef>
              <a:spcAft>
                <a:spcPts val="0"/>
              </a:spcAft>
              <a:buNone/>
            </a:pPr>
            <a:r>
              <a:rPr lang="fr-FR" sz="1200" dirty="0">
                <a:solidFill>
                  <a:schemeClr val="lt1"/>
                </a:solidFill>
                <a:latin typeface="Poppins Light"/>
                <a:cs typeface="Poppins Light"/>
                <a:sym typeface="Poppins Light"/>
              </a:rPr>
              <a:t>Ce poste de dépense, au-delà d’être élevé par nature, connaît une évolution naturelle, à effectif constant, appelé le Glissement Vieillesse et Technicité (GVT), qui prend en compte les augmentations de rémunération des agents du fait de leur ancienneté ou des promotions internes.</a:t>
            </a:r>
          </a:p>
          <a:p>
            <a:pPr marL="0" marR="0" lvl="0" indent="0" algn="just" rtl="0">
              <a:spcBef>
                <a:spcPts val="0"/>
              </a:spcBef>
              <a:spcAft>
                <a:spcPts val="0"/>
              </a:spcAft>
              <a:buNone/>
            </a:pPr>
            <a:endParaRPr lang="fr-FR" sz="1200" dirty="0">
              <a:solidFill>
                <a:schemeClr val="lt1"/>
              </a:solidFill>
              <a:latin typeface="Poppins Light"/>
              <a:cs typeface="Poppins Light"/>
              <a:sym typeface="Poppins Light"/>
            </a:endParaRPr>
          </a:p>
          <a:p>
            <a:pPr marL="0" marR="0" lvl="0" indent="0" algn="just" rtl="0">
              <a:spcBef>
                <a:spcPts val="0"/>
              </a:spcBef>
              <a:spcAft>
                <a:spcPts val="0"/>
              </a:spcAft>
              <a:buNone/>
            </a:pPr>
            <a:r>
              <a:rPr lang="fr-FR" sz="1200" dirty="0">
                <a:solidFill>
                  <a:schemeClr val="lt1"/>
                </a:solidFill>
                <a:latin typeface="Poppins Light"/>
                <a:cs typeface="Poppins Light"/>
                <a:sym typeface="Poppins Light"/>
              </a:rPr>
              <a:t>La Cour des Comptes conseille aux communes de ne pas dépasser le seuil de 44% des dépenses de fonctionnement dédiées aux dépenses de personnel.</a:t>
            </a:r>
          </a:p>
          <a:p>
            <a:pPr marL="0" marR="0" lvl="0" indent="0" algn="just" rtl="0">
              <a:spcBef>
                <a:spcPts val="0"/>
              </a:spcBef>
              <a:spcAft>
                <a:spcPts val="0"/>
              </a:spcAft>
              <a:buNone/>
            </a:pPr>
            <a:endParaRPr sz="1100" dirty="0"/>
          </a:p>
        </p:txBody>
      </p:sp>
      <p:sp>
        <p:nvSpPr>
          <p:cNvPr id="553" name="Google Shape;553;p44"/>
          <p:cNvSpPr/>
          <p:nvPr>
            <p:custDataLst>
              <p:tags r:id="rId2"/>
            </p:custDataLst>
          </p:nvPr>
        </p:nvSpPr>
        <p:spPr>
          <a:xfrm>
            <a:off x="968236" y="569434"/>
            <a:ext cx="3603765" cy="1177245"/>
          </a:xfrm>
          <a:custGeom>
            <a:avLst/>
            <a:gdLst/>
            <a:ahLst/>
            <a:cxnLst/>
            <a:rect l="l" t="t" r="r" b="b"/>
            <a:pathLst>
              <a:path w="12199620" h="3985260" extrusionOk="0">
                <a:moveTo>
                  <a:pt x="12195429" y="2954350"/>
                </a:moveTo>
                <a:lnTo>
                  <a:pt x="12195429" y="595046"/>
                </a:lnTo>
                <a:cubicBezTo>
                  <a:pt x="12195429" y="270281"/>
                  <a:pt x="11929719" y="4572"/>
                  <a:pt x="11604955" y="4572"/>
                </a:cubicBezTo>
                <a:lnTo>
                  <a:pt x="595046" y="4572"/>
                </a:lnTo>
                <a:cubicBezTo>
                  <a:pt x="270281" y="4572"/>
                  <a:pt x="4572" y="270281"/>
                  <a:pt x="4572" y="595046"/>
                </a:cubicBezTo>
                <a:lnTo>
                  <a:pt x="4572" y="2954350"/>
                </a:lnTo>
                <a:cubicBezTo>
                  <a:pt x="4572" y="3279115"/>
                  <a:pt x="270281" y="3544824"/>
                  <a:pt x="595046" y="3544824"/>
                </a:cubicBezTo>
                <a:lnTo>
                  <a:pt x="11312119" y="3544824"/>
                </a:lnTo>
                <a:cubicBezTo>
                  <a:pt x="11455985" y="3701644"/>
                  <a:pt x="11669496" y="3876446"/>
                  <a:pt x="11989156" y="3985031"/>
                </a:cubicBezTo>
                <a:cubicBezTo>
                  <a:pt x="12018188" y="3994861"/>
                  <a:pt x="12045010" y="3965753"/>
                  <a:pt x="12031370" y="3938854"/>
                </a:cubicBezTo>
                <a:cubicBezTo>
                  <a:pt x="11984964" y="3847033"/>
                  <a:pt x="11891010" y="3709264"/>
                  <a:pt x="11879809" y="3476396"/>
                </a:cubicBezTo>
                <a:cubicBezTo>
                  <a:pt x="12067108" y="3377032"/>
                  <a:pt x="12195429" y="3179979"/>
                  <a:pt x="12195429" y="2954350"/>
                </a:cubicBezTo>
                <a:close/>
              </a:path>
            </a:pathLst>
          </a:custGeom>
          <a:solidFill>
            <a:schemeClr val="accent4">
              <a:lumMod val="75000"/>
            </a:schemeClr>
          </a:solidFill>
          <a:ln>
            <a:noFill/>
          </a:ln>
        </p:spPr>
        <p:txBody>
          <a:bodyPr spcFirstLastPara="1" wrap="square" lIns="189000" tIns="34275" rIns="189000" bIns="189000" anchor="ctr" anchorCtr="0">
            <a:noAutofit/>
          </a:bodyPr>
          <a:lstStyle/>
          <a:p>
            <a:pPr marL="0" marR="0" lvl="0" indent="0" algn="ctr" rtl="0">
              <a:spcBef>
                <a:spcPts val="0"/>
              </a:spcBef>
              <a:spcAft>
                <a:spcPts val="0"/>
              </a:spcAft>
              <a:buNone/>
            </a:pPr>
            <a:r>
              <a:rPr lang="fr-FR" altLang="ko" sz="1800" dirty="0">
                <a:solidFill>
                  <a:schemeClr val="lt1"/>
                </a:solidFill>
                <a:latin typeface="Poppins SemiBold"/>
                <a:ea typeface="Poppins SemiBold"/>
                <a:cs typeface="Poppins SemiBold"/>
                <a:sym typeface="Poppins SemiBold"/>
              </a:rPr>
              <a:t>Les dépenses de personnel</a:t>
            </a:r>
            <a:endParaRPr sz="1100" dirty="0"/>
          </a:p>
        </p:txBody>
      </p:sp>
      <p:sp>
        <p:nvSpPr>
          <p:cNvPr id="2" name="Google Shape;268;p36">
            <a:extLst>
              <a:ext uri="{FF2B5EF4-FFF2-40B4-BE49-F238E27FC236}">
                <a16:creationId xmlns:a16="http://schemas.microsoft.com/office/drawing/2014/main" id="{DCE19E9C-F059-CE34-C3ED-99DC0B09A4C5}"/>
              </a:ext>
            </a:extLst>
          </p:cNvPr>
          <p:cNvSpPr/>
          <p:nvPr>
            <p:custDataLst>
              <p:tags r:id="rId3"/>
            </p:custDataLst>
          </p:nvPr>
        </p:nvSpPr>
        <p:spPr>
          <a:xfrm>
            <a:off x="5508138" y="267486"/>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Saint Pierre du Perray</a:t>
            </a:r>
          </a:p>
          <a:p>
            <a:pPr marL="0" marR="0" lvl="0" indent="0" algn="ctr" rtl="0">
              <a:spcBef>
                <a:spcPts val="0"/>
              </a:spcBef>
              <a:spcAft>
                <a:spcPts val="0"/>
              </a:spcAft>
              <a:buNone/>
            </a:pPr>
            <a:r>
              <a:rPr lang="fr-FR" dirty="0">
                <a:solidFill>
                  <a:schemeClr val="dk1"/>
                </a:solidFill>
                <a:latin typeface="Poppins SemiBold"/>
                <a:ea typeface="Poppins SemiBold"/>
                <a:cs typeface="Poppins SemiBold"/>
                <a:sym typeface="Poppins SemiBold"/>
              </a:rPr>
              <a:t>47,66%</a:t>
            </a:r>
            <a:endParaRPr sz="1400" dirty="0">
              <a:solidFill>
                <a:schemeClr val="dk1"/>
              </a:solidFill>
              <a:latin typeface="Poppins SemiBold"/>
              <a:ea typeface="Poppins SemiBold"/>
              <a:cs typeface="Poppins SemiBold"/>
              <a:sym typeface="Poppins SemiBold"/>
            </a:endParaRPr>
          </a:p>
        </p:txBody>
      </p:sp>
      <p:sp>
        <p:nvSpPr>
          <p:cNvPr id="3" name="Google Shape;268;p36">
            <a:extLst>
              <a:ext uri="{FF2B5EF4-FFF2-40B4-BE49-F238E27FC236}">
                <a16:creationId xmlns:a16="http://schemas.microsoft.com/office/drawing/2014/main" id="{8C354D53-9F79-BA02-D5EF-AD5065C49073}"/>
              </a:ext>
            </a:extLst>
          </p:cNvPr>
          <p:cNvSpPr/>
          <p:nvPr>
            <p:custDataLst>
              <p:tags r:id="rId4"/>
            </p:custDataLst>
          </p:nvPr>
        </p:nvSpPr>
        <p:spPr>
          <a:xfrm>
            <a:off x="5508138" y="1908684"/>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Epinay sous Sénart 60%</a:t>
            </a:r>
            <a:endParaRPr sz="1400" dirty="0">
              <a:solidFill>
                <a:schemeClr val="dk1"/>
              </a:solidFill>
              <a:latin typeface="Poppins SemiBold"/>
              <a:ea typeface="Poppins SemiBold"/>
              <a:cs typeface="Poppins SemiBold"/>
              <a:sym typeface="Poppins SemiBold"/>
            </a:endParaRPr>
          </a:p>
        </p:txBody>
      </p:sp>
      <p:sp>
        <p:nvSpPr>
          <p:cNvPr id="4" name="Google Shape;268;p36">
            <a:extLst>
              <a:ext uri="{FF2B5EF4-FFF2-40B4-BE49-F238E27FC236}">
                <a16:creationId xmlns:a16="http://schemas.microsoft.com/office/drawing/2014/main" id="{BCCFEFAF-892B-178F-23CB-4AAF8468E38E}"/>
              </a:ext>
            </a:extLst>
          </p:cNvPr>
          <p:cNvSpPr/>
          <p:nvPr>
            <p:custDataLst>
              <p:tags r:id="rId5"/>
            </p:custDataLst>
          </p:nvPr>
        </p:nvSpPr>
        <p:spPr>
          <a:xfrm>
            <a:off x="5508138" y="3549882"/>
            <a:ext cx="2162931" cy="1447800"/>
          </a:xfrm>
          <a:custGeom>
            <a:avLst/>
            <a:gdLst/>
            <a:ahLst/>
            <a:cxnLst/>
            <a:rect l="l" t="t" r="r" b="b"/>
            <a:pathLst>
              <a:path w="2883908" h="1930400" extrusionOk="0">
                <a:moveTo>
                  <a:pt x="2683110" y="530"/>
                </a:moveTo>
                <a:cubicBezTo>
                  <a:pt x="2793842" y="530"/>
                  <a:pt x="2884438" y="91126"/>
                  <a:pt x="2884438" y="201858"/>
                </a:cubicBezTo>
                <a:lnTo>
                  <a:pt x="2884438" y="1577872"/>
                </a:lnTo>
                <a:cubicBezTo>
                  <a:pt x="2884438" y="1688604"/>
                  <a:pt x="2793842" y="1779200"/>
                  <a:pt x="2683110" y="1779200"/>
                </a:cubicBezTo>
                <a:lnTo>
                  <a:pt x="399367" y="1780213"/>
                </a:lnTo>
                <a:cubicBezTo>
                  <a:pt x="399367" y="1780213"/>
                  <a:pt x="435403" y="1886295"/>
                  <a:pt x="449692" y="1914536"/>
                </a:cubicBezTo>
                <a:cubicBezTo>
                  <a:pt x="454317" y="1923707"/>
                  <a:pt x="445172" y="1933658"/>
                  <a:pt x="435299" y="1930281"/>
                </a:cubicBezTo>
                <a:cubicBezTo>
                  <a:pt x="327087" y="1893543"/>
                  <a:pt x="254548" y="1834540"/>
                  <a:pt x="205521" y="1781357"/>
                </a:cubicBezTo>
                <a:cubicBezTo>
                  <a:pt x="204820" y="1780603"/>
                  <a:pt x="203963" y="1780006"/>
                  <a:pt x="203001" y="1779642"/>
                </a:cubicBezTo>
                <a:lnTo>
                  <a:pt x="203001" y="1779642"/>
                </a:lnTo>
                <a:cubicBezTo>
                  <a:pt x="202248" y="1779356"/>
                  <a:pt x="201442" y="1779200"/>
                  <a:pt x="200637" y="1779200"/>
                </a:cubicBezTo>
                <a:cubicBezTo>
                  <a:pt x="90451" y="1778551"/>
                  <a:pt x="530" y="1688188"/>
                  <a:pt x="530" y="1577872"/>
                </a:cubicBezTo>
                <a:lnTo>
                  <a:pt x="530" y="201858"/>
                </a:lnTo>
                <a:cubicBezTo>
                  <a:pt x="530" y="91126"/>
                  <a:pt x="91126" y="530"/>
                  <a:pt x="201858" y="530"/>
                </a:cubicBezTo>
                <a:lnTo>
                  <a:pt x="2683110" y="530"/>
                </a:lnTo>
                <a:close/>
              </a:path>
            </a:pathLst>
          </a:custGeom>
          <a:solidFill>
            <a:srgbClr val="FFCC43"/>
          </a:solidFill>
          <a:ln>
            <a:noFill/>
          </a:ln>
        </p:spPr>
        <p:txBody>
          <a:bodyPr spcFirstLastPara="1" wrap="square" lIns="189000" tIns="54000" rIns="189000" bIns="135000" anchor="ctr" anchorCtr="0">
            <a:noAutofit/>
          </a:bodyPr>
          <a:lstStyle/>
          <a:p>
            <a:pPr marL="0" marR="0" lvl="0" indent="0" algn="ctr" rtl="0">
              <a:spcBef>
                <a:spcPts val="0"/>
              </a:spcBef>
              <a:spcAft>
                <a:spcPts val="0"/>
              </a:spcAft>
              <a:buNone/>
            </a:pPr>
            <a:r>
              <a:rPr lang="fr-FR" altLang="ko" sz="1400" dirty="0" err="1">
                <a:solidFill>
                  <a:schemeClr val="dk1"/>
                </a:solidFill>
                <a:latin typeface="Poppins SemiBold"/>
                <a:ea typeface="Poppins SemiBold"/>
                <a:cs typeface="Poppins SemiBold"/>
                <a:sym typeface="Poppins SemiBold"/>
              </a:rPr>
              <a:t>Lieusaint</a:t>
            </a:r>
            <a:endParaRPr lang="fr-FR" altLang="ko" dirty="0">
              <a:solidFill>
                <a:schemeClr val="dk1"/>
              </a:solidFill>
              <a:latin typeface="Poppins SemiBold"/>
              <a:ea typeface="Poppins SemiBold"/>
              <a:cs typeface="Poppins SemiBold"/>
              <a:sym typeface="Poppins SemiBold"/>
            </a:endParaRPr>
          </a:p>
          <a:p>
            <a:pPr marL="0" marR="0" lvl="0" indent="0" algn="ctr" rtl="0">
              <a:spcBef>
                <a:spcPts val="0"/>
              </a:spcBef>
              <a:spcAft>
                <a:spcPts val="0"/>
              </a:spcAft>
              <a:buNone/>
            </a:pPr>
            <a:r>
              <a:rPr lang="fr-FR" sz="1400" dirty="0">
                <a:solidFill>
                  <a:schemeClr val="dk1"/>
                </a:solidFill>
                <a:latin typeface="Poppins SemiBold"/>
                <a:ea typeface="Poppins SemiBold"/>
                <a:cs typeface="Poppins SemiBold"/>
                <a:sym typeface="Poppins SemiBold"/>
              </a:rPr>
              <a:t>63%</a:t>
            </a:r>
            <a:endParaRPr sz="1400" dirty="0">
              <a:solidFill>
                <a:schemeClr val="dk1"/>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3211019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Vote des citoyens pour le taux des impôts, Préparation du Budget par le Conseil Municipal et Approbation par les habitants.</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Préparation du budget par le maire et Approbation du Conseil Municipal.</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Une commune de moins de 40 000 habitants peut simplement voter son budget, comme n’importe quelle délibération.</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cs typeface="Poppins SemiBold"/>
                <a:sym typeface="Poppins SemiBold"/>
              </a:rPr>
              <a:t>Travaux préparatoires avec les services, présentation en commission</a:t>
            </a:r>
            <a:r>
              <a:rPr lang="fr-FR" sz="1500">
                <a:solidFill>
                  <a:schemeClr val="lt1"/>
                </a:solidFill>
                <a:latin typeface="Poppins SemiBold"/>
                <a:cs typeface="Poppins SemiBold"/>
                <a:sym typeface="Poppins SemiBold"/>
              </a:rPr>
              <a:t>, présentation </a:t>
            </a:r>
            <a:r>
              <a:rPr lang="fr-FR" sz="1500" dirty="0">
                <a:solidFill>
                  <a:schemeClr val="lt1"/>
                </a:solidFill>
                <a:latin typeface="Poppins SemiBold"/>
                <a:cs typeface="Poppins SemiBold"/>
                <a:sym typeface="Poppins SemiBold"/>
              </a:rPr>
              <a:t>du Rapport d’Orientation Budgétaire au conseil municipal et vote du Budget au conseil municipal.</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sz="1800" b="1" dirty="0">
                <a:solidFill>
                  <a:schemeClr val="dk1"/>
                </a:solidFill>
                <a:latin typeface="Poppins Light"/>
                <a:ea typeface="Poppins Light"/>
                <a:cs typeface="Poppins Light"/>
                <a:sym typeface="Poppins Light"/>
              </a:rPr>
              <a:t>Quelles sont les étapes du vote du budget à Saint Pierre du Perray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518576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Vote des citoyens pour le taux des impôts, Préparation du Budget par le Conseil Municipal et Approbation par les habitants.</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Préparation du budget par le maire et Approbation du Conseil Municipal.</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ea typeface="Poppins SemiBold"/>
                <a:cs typeface="Poppins SemiBold"/>
                <a:sym typeface="Poppins SemiBold"/>
              </a:rPr>
              <a:t>Une commune de moins de 40 000 habitants peut simplement voter son budget, comme n’importe quelle délibération.</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237866"/>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accent4"/>
                </a:solidFill>
                <a:effectLst>
                  <a:outerShdw blurRad="38100" dist="38100" dir="2700000" algn="tl">
                    <a:srgbClr val="000000">
                      <a:alpha val="43137"/>
                    </a:srgbClr>
                  </a:outerShdw>
                </a:effectLst>
                <a:latin typeface="Poppins SemiBold"/>
                <a:cs typeface="Poppins SemiBold"/>
                <a:sym typeface="Poppins SemiBold"/>
              </a:rPr>
              <a:t>Travaux préparatoires avec les services, présentation en commission, présentation du Rapport d’Orientation Budgétaire en conseil municipal et vote du Budget par le conseil municipal.</a:t>
            </a:r>
            <a:endParaRPr sz="1100" dirty="0">
              <a:solidFill>
                <a:schemeClr val="accent4"/>
              </a:solidFill>
              <a:effectLst>
                <a:outerShdw blurRad="38100" dist="38100" dir="2700000" algn="tl">
                  <a:srgbClr val="000000">
                    <a:alpha val="43137"/>
                  </a:srgbClr>
                </a:outerShdw>
              </a:effectLst>
            </a:endParaRPr>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sz="1800" b="1" dirty="0">
                <a:solidFill>
                  <a:schemeClr val="dk1"/>
                </a:solidFill>
                <a:latin typeface="Poppins Light"/>
                <a:ea typeface="Poppins Light"/>
                <a:cs typeface="Poppins Light"/>
                <a:sym typeface="Poppins Light"/>
              </a:rPr>
              <a:t>Quelles sont les étapes du vote du budget à Saint Pierre du Perray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66644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38"/>
        <p:cNvGrpSpPr/>
        <p:nvPr/>
      </p:nvGrpSpPr>
      <p:grpSpPr>
        <a:xfrm>
          <a:off x="0" y="0"/>
          <a:ext cx="0" cy="0"/>
          <a:chOff x="0" y="0"/>
          <a:chExt cx="0" cy="0"/>
        </a:xfrm>
      </p:grpSpPr>
      <p:sp>
        <p:nvSpPr>
          <p:cNvPr id="339" name="Google Shape;339;p41"/>
          <p:cNvSpPr/>
          <p:nvPr>
            <p:custDataLst>
              <p:tags r:id="rId1"/>
            </p:custDataLst>
          </p:nvPr>
        </p:nvSpPr>
        <p:spPr>
          <a:xfrm>
            <a:off x="3327605" y="1547379"/>
            <a:ext cx="2432255" cy="428626"/>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FR" altLang="ko" sz="1400" dirty="0">
                <a:solidFill>
                  <a:schemeClr val="bg1"/>
                </a:solidFill>
                <a:latin typeface="Poppins SemiBold"/>
                <a:ea typeface="Poppins SemiBold"/>
                <a:cs typeface="Poppins SemiBold"/>
                <a:sym typeface="Poppins SemiBold"/>
              </a:rPr>
              <a:t>Entre 2 mois et 10 jours avant le vote du Budget</a:t>
            </a:r>
            <a:endParaRPr sz="1400" dirty="0">
              <a:solidFill>
                <a:schemeClr val="bg1"/>
              </a:solidFill>
              <a:latin typeface="Poppins SemiBold"/>
              <a:ea typeface="Poppins SemiBold"/>
              <a:cs typeface="Poppins SemiBold"/>
              <a:sym typeface="Poppins SemiBold"/>
            </a:endParaRPr>
          </a:p>
        </p:txBody>
      </p:sp>
      <p:sp>
        <p:nvSpPr>
          <p:cNvPr id="340" name="Google Shape;340;p41"/>
          <p:cNvSpPr/>
          <p:nvPr>
            <p:custDataLst>
              <p:tags r:id="rId2"/>
            </p:custDataLst>
          </p:nvPr>
        </p:nvSpPr>
        <p:spPr>
          <a:xfrm>
            <a:off x="5762924" y="1547379"/>
            <a:ext cx="2219640" cy="428626"/>
          </a:xfrm>
          <a:prstGeom prst="rect">
            <a:avLst/>
          </a:prstGeom>
          <a:solidFill>
            <a:schemeClr val="accent4">
              <a:lumMod val="7500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FR" altLang="ko" sz="1400" dirty="0">
                <a:solidFill>
                  <a:schemeClr val="lt1"/>
                </a:solidFill>
                <a:latin typeface="Poppins SemiBold"/>
                <a:ea typeface="Poppins SemiBold"/>
                <a:cs typeface="Poppins SemiBold"/>
                <a:sym typeface="Poppins SemiBold"/>
              </a:rPr>
              <a:t>Au plus tard le 15 avril</a:t>
            </a:r>
            <a:endParaRPr sz="1400" dirty="0">
              <a:solidFill>
                <a:schemeClr val="lt1"/>
              </a:solidFill>
              <a:latin typeface="Poppins SemiBold"/>
              <a:ea typeface="Poppins SemiBold"/>
              <a:cs typeface="Poppins SemiBold"/>
              <a:sym typeface="Poppins SemiBold"/>
            </a:endParaRPr>
          </a:p>
        </p:txBody>
      </p:sp>
      <p:sp>
        <p:nvSpPr>
          <p:cNvPr id="341" name="Google Shape;341;p41"/>
          <p:cNvSpPr/>
          <p:nvPr>
            <p:custDataLst>
              <p:tags r:id="rId3"/>
            </p:custDataLst>
          </p:nvPr>
        </p:nvSpPr>
        <p:spPr>
          <a:xfrm>
            <a:off x="895350" y="1547379"/>
            <a:ext cx="2432255" cy="428626"/>
          </a:xfrm>
          <a:prstGeom prst="rect">
            <a:avLst/>
          </a:prstGeom>
          <a:solidFill>
            <a:schemeClr val="accent4">
              <a:lumMod val="60000"/>
              <a:lumOff val="40000"/>
            </a:scheme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fr-FR" altLang="ko" sz="1400" dirty="0">
                <a:solidFill>
                  <a:schemeClr val="accent2"/>
                </a:solidFill>
                <a:latin typeface="Poppins SemiBold"/>
                <a:ea typeface="Poppins SemiBold"/>
                <a:cs typeface="Poppins SemiBold"/>
                <a:sym typeface="Poppins SemiBold"/>
              </a:rPr>
              <a:t>Tout au long de l’année</a:t>
            </a:r>
            <a:endParaRPr sz="1400" dirty="0">
              <a:solidFill>
                <a:schemeClr val="accent2"/>
              </a:solidFill>
              <a:latin typeface="Poppins SemiBold"/>
              <a:ea typeface="Poppins SemiBold"/>
              <a:cs typeface="Poppins SemiBold"/>
              <a:sym typeface="Poppins SemiBold"/>
            </a:endParaRPr>
          </a:p>
        </p:txBody>
      </p:sp>
      <p:sp>
        <p:nvSpPr>
          <p:cNvPr id="342" name="Google Shape;342;p41"/>
          <p:cNvSpPr txBox="1"/>
          <p:nvPr>
            <p:custDataLst>
              <p:tags r:id="rId4"/>
            </p:custDataLst>
          </p:nvPr>
        </p:nvSpPr>
        <p:spPr>
          <a:xfrm>
            <a:off x="895350" y="2331811"/>
            <a:ext cx="2222705"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Travaux préparatoires</a:t>
            </a:r>
            <a:endParaRPr sz="1400" dirty="0">
              <a:solidFill>
                <a:schemeClr val="dk1"/>
              </a:solidFill>
              <a:latin typeface="Poppins SemiBold"/>
              <a:ea typeface="Poppins SemiBold"/>
              <a:cs typeface="Poppins SemiBold"/>
              <a:sym typeface="Poppins SemiBold"/>
            </a:endParaRPr>
          </a:p>
        </p:txBody>
      </p:sp>
      <p:sp>
        <p:nvSpPr>
          <p:cNvPr id="343" name="Google Shape;343;p41"/>
          <p:cNvSpPr txBox="1"/>
          <p:nvPr>
            <p:custDataLst>
              <p:tags r:id="rId5"/>
            </p:custDataLst>
          </p:nvPr>
        </p:nvSpPr>
        <p:spPr>
          <a:xfrm>
            <a:off x="895350" y="2755009"/>
            <a:ext cx="2222706" cy="1254159"/>
          </a:xfrm>
          <a:prstGeom prst="rect">
            <a:avLst/>
          </a:prstGeom>
          <a:noFill/>
          <a:ln>
            <a:noFill/>
          </a:ln>
        </p:spPr>
        <p:txBody>
          <a:bodyPr spcFirstLastPara="1" wrap="square" lIns="68575" tIns="34275" rIns="68575" bIns="34275" anchor="t" anchorCtr="0">
            <a:spAutoFit/>
          </a:bodyPr>
          <a:lstStyle/>
          <a:p>
            <a:pPr marR="0" lvl="0" algn="just" rtl="0">
              <a:spcBef>
                <a:spcPts val="0"/>
              </a:spcBef>
              <a:spcAft>
                <a:spcPts val="0"/>
              </a:spcAft>
              <a:buClr>
                <a:schemeClr val="dk1"/>
              </a:buClr>
              <a:buSzPts val="1100"/>
            </a:pPr>
            <a:r>
              <a:rPr lang="fr-FR" sz="1100" b="1" dirty="0">
                <a:solidFill>
                  <a:schemeClr val="dk1"/>
                </a:solidFill>
                <a:latin typeface="Poppins Light"/>
                <a:ea typeface="Poppins Light"/>
                <a:cs typeface="Poppins Light"/>
                <a:sym typeface="Poppins Light"/>
              </a:rPr>
              <a:t>Le budget c’est la traduction financière de la politique que souhaite mener le Conseil Municipal pour l’année qui vient ou en cours, dont il nécessite le dialogue avec les services.</a:t>
            </a:r>
          </a:p>
        </p:txBody>
      </p:sp>
      <p:sp>
        <p:nvSpPr>
          <p:cNvPr id="344" name="Google Shape;344;p41"/>
          <p:cNvSpPr txBox="1"/>
          <p:nvPr>
            <p:custDataLst>
              <p:tags r:id="rId6"/>
            </p:custDataLst>
          </p:nvPr>
        </p:nvSpPr>
        <p:spPr>
          <a:xfrm>
            <a:off x="3327605" y="2331811"/>
            <a:ext cx="2222705"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FR" dirty="0">
                <a:solidFill>
                  <a:schemeClr val="dk1"/>
                </a:solidFill>
                <a:latin typeface="Poppins SemiBold"/>
                <a:cs typeface="Poppins SemiBold"/>
                <a:sym typeface="Poppins SemiBold"/>
              </a:rPr>
              <a:t>Rapport d’Orientation Budgétaire</a:t>
            </a:r>
            <a:endParaRPr sz="1100" dirty="0"/>
          </a:p>
        </p:txBody>
      </p:sp>
      <p:sp>
        <p:nvSpPr>
          <p:cNvPr id="345" name="Google Shape;345;p41"/>
          <p:cNvSpPr txBox="1"/>
          <p:nvPr>
            <p:custDataLst>
              <p:tags r:id="rId7"/>
            </p:custDataLst>
          </p:nvPr>
        </p:nvSpPr>
        <p:spPr>
          <a:xfrm>
            <a:off x="3327604" y="2755009"/>
            <a:ext cx="2222706" cy="1592713"/>
          </a:xfrm>
          <a:prstGeom prst="rect">
            <a:avLst/>
          </a:prstGeom>
          <a:noFill/>
          <a:ln>
            <a:noFill/>
          </a:ln>
        </p:spPr>
        <p:txBody>
          <a:bodyPr spcFirstLastPara="1" wrap="square" lIns="68575" tIns="34275" rIns="68575" bIns="34275" anchor="t" anchorCtr="0">
            <a:spAutoFit/>
          </a:bodyPr>
          <a:lstStyle/>
          <a:p>
            <a:pPr marR="0" lvl="0" algn="just" rtl="0">
              <a:spcBef>
                <a:spcPts val="0"/>
              </a:spcBef>
              <a:spcAft>
                <a:spcPts val="0"/>
              </a:spcAft>
              <a:buClr>
                <a:schemeClr val="dk1"/>
              </a:buClr>
              <a:buSzPts val="1100"/>
            </a:pPr>
            <a:r>
              <a:rPr lang="fr-FR" sz="1100" b="1" dirty="0">
                <a:solidFill>
                  <a:schemeClr val="dk1"/>
                </a:solidFill>
                <a:latin typeface="Poppins Light"/>
                <a:ea typeface="Poppins Light"/>
                <a:cs typeface="Poppins Light"/>
                <a:sym typeface="Poppins Light"/>
              </a:rPr>
              <a:t>Pour les communes de plus de 3 500 habitants, il faut avant de voter le budget, présenter un Rapport d’Orientation Budgétaire qui donne lieu à débat et renforce l’aspect démocratique du vote budgétaire.</a:t>
            </a:r>
          </a:p>
        </p:txBody>
      </p:sp>
      <p:sp>
        <p:nvSpPr>
          <p:cNvPr id="346" name="Google Shape;346;p41"/>
          <p:cNvSpPr txBox="1"/>
          <p:nvPr>
            <p:custDataLst>
              <p:tags r:id="rId8"/>
            </p:custDataLst>
          </p:nvPr>
        </p:nvSpPr>
        <p:spPr>
          <a:xfrm>
            <a:off x="5759858" y="2331811"/>
            <a:ext cx="2222705"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FR" altLang="ko" sz="1400" dirty="0">
                <a:solidFill>
                  <a:schemeClr val="dk1"/>
                </a:solidFill>
                <a:latin typeface="Poppins SemiBold"/>
                <a:ea typeface="Poppins SemiBold"/>
                <a:cs typeface="Poppins SemiBold"/>
                <a:sym typeface="Poppins SemiBold"/>
              </a:rPr>
              <a:t>Vote du Budget</a:t>
            </a:r>
            <a:endParaRPr sz="1100" dirty="0"/>
          </a:p>
        </p:txBody>
      </p:sp>
      <p:sp>
        <p:nvSpPr>
          <p:cNvPr id="347" name="Google Shape;347;p41"/>
          <p:cNvSpPr txBox="1"/>
          <p:nvPr>
            <p:custDataLst>
              <p:tags r:id="rId9"/>
            </p:custDataLst>
          </p:nvPr>
        </p:nvSpPr>
        <p:spPr>
          <a:xfrm>
            <a:off x="5759857" y="2755009"/>
            <a:ext cx="2222706" cy="915605"/>
          </a:xfrm>
          <a:prstGeom prst="rect">
            <a:avLst/>
          </a:prstGeom>
          <a:noFill/>
          <a:ln>
            <a:noFill/>
          </a:ln>
        </p:spPr>
        <p:txBody>
          <a:bodyPr spcFirstLastPara="1" wrap="square" lIns="68575" tIns="34275" rIns="68575" bIns="34275" anchor="t" anchorCtr="0">
            <a:spAutoFit/>
          </a:bodyPr>
          <a:lstStyle/>
          <a:p>
            <a:pPr marR="0" lvl="0" algn="just" rtl="0">
              <a:spcBef>
                <a:spcPts val="0"/>
              </a:spcBef>
              <a:spcAft>
                <a:spcPts val="0"/>
              </a:spcAft>
              <a:buClr>
                <a:schemeClr val="dk1"/>
              </a:buClr>
              <a:buSzPts val="1100"/>
            </a:pPr>
            <a:r>
              <a:rPr lang="fr-FR" sz="1100" b="1" dirty="0">
                <a:solidFill>
                  <a:schemeClr val="dk1"/>
                </a:solidFill>
                <a:latin typeface="Poppins Light"/>
                <a:ea typeface="Poppins Light"/>
                <a:cs typeface="Poppins Light"/>
                <a:sym typeface="Poppins Light"/>
              </a:rPr>
              <a:t>Après ces étapes, le Maire, qui a préparé le budget avec le personnel municipal et les élus, le présente en Conseil Municipal pour validation</a:t>
            </a:r>
            <a:r>
              <a:rPr lang="fr-FR" sz="1100" dirty="0">
                <a:solidFill>
                  <a:schemeClr val="dk1"/>
                </a:solidFill>
                <a:latin typeface="Poppins Light"/>
                <a:ea typeface="Poppins Light"/>
                <a:cs typeface="Poppins Light"/>
                <a:sym typeface="Poppins Light"/>
              </a:rPr>
              <a:t>.</a:t>
            </a:r>
          </a:p>
        </p:txBody>
      </p:sp>
      <p:sp>
        <p:nvSpPr>
          <p:cNvPr id="2" name="Google Shape;267;p36">
            <a:extLst>
              <a:ext uri="{FF2B5EF4-FFF2-40B4-BE49-F238E27FC236}">
                <a16:creationId xmlns:a16="http://schemas.microsoft.com/office/drawing/2014/main" id="{2FF8C2E2-1826-45BD-90FB-3BE68364EC66}"/>
              </a:ext>
            </a:extLst>
          </p:cNvPr>
          <p:cNvSpPr txBox="1"/>
          <p:nvPr>
            <p:custDataLst>
              <p:tags r:id="rId10"/>
            </p:custDataLst>
          </p:nvPr>
        </p:nvSpPr>
        <p:spPr>
          <a:xfrm>
            <a:off x="2009775" y="631893"/>
            <a:ext cx="5124450" cy="392415"/>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2100" dirty="0">
                <a:solidFill>
                  <a:schemeClr val="lt1"/>
                </a:solidFill>
                <a:latin typeface="Poppins SemiBold"/>
                <a:ea typeface="Poppins SemiBold"/>
                <a:cs typeface="Poppins SemiBold"/>
                <a:sym typeface="Poppins SemiBold"/>
              </a:rPr>
              <a:t>Les étapes du vote d’un budget ?</a:t>
            </a:r>
            <a:endParaRPr sz="2100" dirty="0">
              <a:solidFill>
                <a:schemeClr val="lt1"/>
              </a:solidFill>
              <a:latin typeface="Poppins SemiBold"/>
              <a:ea typeface="Poppins SemiBold"/>
              <a:cs typeface="Poppins SemiBold"/>
              <a:sym typeface="Poppins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 rapport d’une structure de notation pour mesurer la santé budgétaire de la commune.</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 rapport produit par le comptable public avec ses orientations pour les années à venir pour améliorer la situation budgétaire de la commune.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 document produit par la commune pour éclairer le débat budgétaire en faisant le point sur les finances et sur les orientations de la municipalité pour les prochaines années.</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Une analyse produite par les élus d’opposition pour demander à la majorité de modifier des décisions budgétaires.</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Qu’est-ce que le Rapport d’Orientation Budgétaire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626717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 rapport d’une structure de notation pour mesurer la santé budgétaire de la commune.</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 rapport produit par le comptable public avec ses orientations pour les années à venir pour améliorer la situation budgétaire de la commune.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Un document produit par la commune pour éclairer le débat budgétaire en faisant le point sur les finances et sur les orientations de la municipalité pour les prochaines années.</a:t>
            </a:r>
            <a:endParaRPr sz="1500"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Une analyse produite par les élus d’opposition pour demander à la majorité de modifier des décisions budgétaires.</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Qu’est-ce que le Rapport d’Orientation Budgétaire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807173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70"/>
        <p:cNvGrpSpPr/>
        <p:nvPr/>
      </p:nvGrpSpPr>
      <p:grpSpPr>
        <a:xfrm>
          <a:off x="0" y="0"/>
          <a:ext cx="0" cy="0"/>
          <a:chOff x="0" y="0"/>
          <a:chExt cx="0" cy="0"/>
        </a:xfrm>
      </p:grpSpPr>
      <p:sp>
        <p:nvSpPr>
          <p:cNvPr id="171" name="Google Shape;171;p30"/>
          <p:cNvSpPr txBox="1"/>
          <p:nvPr>
            <p:custDataLst>
              <p:tags r:id="rId1"/>
            </p:custDataLst>
          </p:nvPr>
        </p:nvSpPr>
        <p:spPr>
          <a:xfrm>
            <a:off x="843839" y="1695744"/>
            <a:ext cx="3242997" cy="50010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fr-FR" altLang="ko" sz="1400" dirty="0">
                <a:solidFill>
                  <a:schemeClr val="lt1"/>
                </a:solidFill>
                <a:latin typeface="Poppins SemiBold"/>
                <a:ea typeface="Poppins SemiBold"/>
                <a:cs typeface="Poppins SemiBold"/>
                <a:sym typeface="Poppins SemiBold"/>
              </a:rPr>
              <a:t>Un contenu renforcé depui</a:t>
            </a:r>
            <a:r>
              <a:rPr lang="fr-FR" altLang="ko" dirty="0">
                <a:solidFill>
                  <a:schemeClr val="lt1"/>
                </a:solidFill>
                <a:latin typeface="Poppins SemiBold"/>
                <a:ea typeface="Poppins SemiBold"/>
                <a:cs typeface="Poppins SemiBold"/>
                <a:sym typeface="Poppins SemiBold"/>
              </a:rPr>
              <a:t>s la Loi </a:t>
            </a:r>
            <a:r>
              <a:rPr lang="fr-FR" altLang="ko" dirty="0" err="1">
                <a:solidFill>
                  <a:schemeClr val="lt1"/>
                </a:solidFill>
                <a:latin typeface="Poppins SemiBold"/>
                <a:ea typeface="Poppins SemiBold"/>
                <a:cs typeface="Poppins SemiBold"/>
                <a:sym typeface="Poppins SemiBold"/>
              </a:rPr>
              <a:t>NOTRe</a:t>
            </a:r>
            <a:r>
              <a:rPr lang="fr-FR" altLang="ko" dirty="0">
                <a:solidFill>
                  <a:schemeClr val="lt1"/>
                </a:solidFill>
                <a:latin typeface="Poppins SemiBold"/>
                <a:ea typeface="Poppins SemiBold"/>
                <a:cs typeface="Poppins SemiBold"/>
                <a:sym typeface="Poppins SemiBold"/>
              </a:rPr>
              <a:t> </a:t>
            </a:r>
            <a:endParaRPr sz="1400" dirty="0">
              <a:solidFill>
                <a:schemeClr val="lt1"/>
              </a:solidFill>
              <a:latin typeface="Poppins SemiBold"/>
              <a:ea typeface="Poppins SemiBold"/>
              <a:cs typeface="Poppins SemiBold"/>
              <a:sym typeface="Poppins SemiBold"/>
            </a:endParaRPr>
          </a:p>
        </p:txBody>
      </p:sp>
      <p:sp>
        <p:nvSpPr>
          <p:cNvPr id="172" name="Google Shape;172;p30"/>
          <p:cNvSpPr txBox="1"/>
          <p:nvPr>
            <p:custDataLst>
              <p:tags r:id="rId2"/>
            </p:custDataLst>
          </p:nvPr>
        </p:nvSpPr>
        <p:spPr>
          <a:xfrm>
            <a:off x="843838" y="2309690"/>
            <a:ext cx="3242998" cy="2269822"/>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fr-FR" altLang="ko" sz="1100" dirty="0">
                <a:solidFill>
                  <a:schemeClr val="lt1"/>
                </a:solidFill>
                <a:latin typeface="Poppins SemiBold"/>
                <a:ea typeface="Poppins SemiBold"/>
                <a:cs typeface="Poppins SemiBold"/>
                <a:sym typeface="Poppins SemiBold"/>
              </a:rPr>
              <a:t>Si avant la Loi </a:t>
            </a:r>
            <a:r>
              <a:rPr lang="fr-FR" altLang="ko" sz="1100" dirty="0" err="1">
                <a:solidFill>
                  <a:schemeClr val="lt1"/>
                </a:solidFill>
                <a:latin typeface="Poppins SemiBold"/>
                <a:ea typeface="Poppins SemiBold"/>
                <a:cs typeface="Poppins SemiBold"/>
                <a:sym typeface="Poppins SemiBold"/>
              </a:rPr>
              <a:t>NOTRe</a:t>
            </a:r>
            <a:r>
              <a:rPr lang="fr-FR" altLang="ko" sz="1100" dirty="0">
                <a:solidFill>
                  <a:schemeClr val="lt1"/>
                </a:solidFill>
                <a:latin typeface="Poppins SemiBold"/>
                <a:ea typeface="Poppins SemiBold"/>
                <a:cs typeface="Poppins SemiBold"/>
                <a:sym typeface="Poppins SemiBold"/>
              </a:rPr>
              <a:t> on parlait de Débat d’Orientation Budgétaire, depuis le 1</a:t>
            </a:r>
            <a:r>
              <a:rPr lang="fr-FR" altLang="ko" sz="1100" baseline="30000" dirty="0">
                <a:solidFill>
                  <a:schemeClr val="lt1"/>
                </a:solidFill>
                <a:latin typeface="Poppins SemiBold"/>
                <a:ea typeface="Poppins SemiBold"/>
                <a:cs typeface="Poppins SemiBold"/>
                <a:sym typeface="Poppins SemiBold"/>
              </a:rPr>
              <a:t>er</a:t>
            </a:r>
            <a:r>
              <a:rPr lang="fr-FR" altLang="ko" sz="1100" dirty="0">
                <a:solidFill>
                  <a:schemeClr val="lt1"/>
                </a:solidFill>
                <a:latin typeface="Poppins SemiBold"/>
                <a:ea typeface="Poppins SemiBold"/>
                <a:cs typeface="Poppins SemiBold"/>
                <a:sym typeface="Poppins SemiBold"/>
              </a:rPr>
              <a:t> janvier 2016 ce DOB doit se faire sur la base d’un document produit par les services municipaux sous le contrôle du Maire qui a vocation à cadre le débat du budget, en prenant en compte :</a:t>
            </a:r>
          </a:p>
          <a:p>
            <a:pPr marL="0" marR="0" lvl="0" indent="0" algn="just" rtl="0">
              <a:spcBef>
                <a:spcPts val="0"/>
              </a:spcBef>
              <a:spcAft>
                <a:spcPts val="0"/>
              </a:spcAft>
              <a:buNone/>
            </a:pPr>
            <a:endParaRPr lang="fr-FR" altLang="ko" sz="1100" dirty="0">
              <a:solidFill>
                <a:schemeClr val="lt1"/>
              </a:solidFill>
              <a:latin typeface="Poppins SemiBold"/>
              <a:ea typeface="Poppins SemiBold"/>
              <a:cs typeface="Poppins SemiBold"/>
              <a:sym typeface="Poppins SemiBold"/>
            </a:endParaRPr>
          </a:p>
          <a:p>
            <a:pPr marL="228600" marR="0" lvl="0" indent="-228600" algn="just" rtl="0">
              <a:spcBef>
                <a:spcPts val="0"/>
              </a:spcBef>
              <a:spcAft>
                <a:spcPts val="0"/>
              </a:spcAft>
              <a:buFont typeface="+mj-lt"/>
              <a:buAutoNum type="arabicPeriod"/>
            </a:pPr>
            <a:r>
              <a:rPr lang="fr-FR" altLang="ko" sz="1100" dirty="0">
                <a:solidFill>
                  <a:schemeClr val="lt1"/>
                </a:solidFill>
                <a:latin typeface="Poppins SemiBold"/>
                <a:ea typeface="Poppins SemiBold"/>
                <a:cs typeface="Poppins SemiBold"/>
                <a:sym typeface="Poppins SemiBold"/>
              </a:rPr>
              <a:t>Le contexte financier national et international</a:t>
            </a:r>
          </a:p>
          <a:p>
            <a:pPr marL="228600" marR="0" lvl="0" indent="-228600" algn="just" rtl="0">
              <a:spcBef>
                <a:spcPts val="0"/>
              </a:spcBef>
              <a:spcAft>
                <a:spcPts val="0"/>
              </a:spcAft>
              <a:buFont typeface="+mj-lt"/>
              <a:buAutoNum type="arabicPeriod"/>
            </a:pPr>
            <a:r>
              <a:rPr lang="fr-FR" altLang="ko" sz="1100" dirty="0">
                <a:solidFill>
                  <a:schemeClr val="lt1"/>
                </a:solidFill>
                <a:latin typeface="Poppins SemiBold"/>
                <a:ea typeface="Poppins SemiBold"/>
                <a:cs typeface="Poppins SemiBold"/>
                <a:sym typeface="Poppins SemiBold"/>
              </a:rPr>
              <a:t>La situation financière de la collectivité</a:t>
            </a:r>
          </a:p>
          <a:p>
            <a:pPr marL="228600" marR="0" lvl="0" indent="-228600" algn="just" rtl="0">
              <a:spcBef>
                <a:spcPts val="0"/>
              </a:spcBef>
              <a:spcAft>
                <a:spcPts val="0"/>
              </a:spcAft>
              <a:buFont typeface="+mj-lt"/>
              <a:buAutoNum type="arabicPeriod"/>
            </a:pPr>
            <a:r>
              <a:rPr lang="fr-FR" altLang="ko" sz="1100" dirty="0">
                <a:solidFill>
                  <a:schemeClr val="lt1"/>
                </a:solidFill>
                <a:latin typeface="Poppins SemiBold"/>
                <a:ea typeface="Poppins SemiBold"/>
                <a:cs typeface="Poppins SemiBold"/>
                <a:sym typeface="Poppins SemiBold"/>
              </a:rPr>
              <a:t>Les orientations budgétaires pour les prochaines années.</a:t>
            </a:r>
          </a:p>
        </p:txBody>
      </p:sp>
      <p:sp>
        <p:nvSpPr>
          <p:cNvPr id="174" name="Google Shape;174;p30"/>
          <p:cNvSpPr>
            <a:spLocks noGrp="1"/>
          </p:cNvSpPr>
          <p:nvPr>
            <p:ph type="pic" idx="2"/>
            <p:custDataLst>
              <p:tags r:id="rId3"/>
            </p:custDataLst>
          </p:nvPr>
        </p:nvSpPr>
        <p:spPr>
          <a:xfrm>
            <a:off x="4860795" y="915455"/>
            <a:ext cx="3312590" cy="3312590"/>
          </a:xfrm>
          <a:prstGeom prst="roundRect">
            <a:avLst>
              <a:gd name="adj" fmla="val 7583"/>
            </a:avLst>
          </a:prstGeom>
          <a:solidFill>
            <a:srgbClr val="F2F2F2"/>
          </a:solidFill>
          <a:ln>
            <a:noFill/>
          </a:ln>
        </p:spPr>
      </p:sp>
      <p:sp>
        <p:nvSpPr>
          <p:cNvPr id="175" name="Google Shape;175;p30"/>
          <p:cNvSpPr/>
          <p:nvPr>
            <p:custDataLst>
              <p:tags r:id="rId4"/>
            </p:custDataLst>
          </p:nvPr>
        </p:nvSpPr>
        <p:spPr>
          <a:xfrm>
            <a:off x="749319" y="606591"/>
            <a:ext cx="3613207" cy="955241"/>
          </a:xfrm>
          <a:custGeom>
            <a:avLst/>
            <a:gdLst/>
            <a:ahLst/>
            <a:cxnLst/>
            <a:rect l="l" t="t" r="r" b="b"/>
            <a:pathLst>
              <a:path w="4817610" h="1273655" extrusionOk="0">
                <a:moveTo>
                  <a:pt x="4817871" y="865202"/>
                </a:moveTo>
                <a:lnTo>
                  <a:pt x="4817871" y="234036"/>
                </a:lnTo>
                <a:cubicBezTo>
                  <a:pt x="4817871" y="105706"/>
                  <a:pt x="4712878" y="713"/>
                  <a:pt x="4584548" y="713"/>
                </a:cubicBezTo>
                <a:lnTo>
                  <a:pt x="234036" y="713"/>
                </a:lnTo>
                <a:cubicBezTo>
                  <a:pt x="105707" y="713"/>
                  <a:pt x="713" y="105706"/>
                  <a:pt x="713" y="234036"/>
                </a:cubicBezTo>
                <a:lnTo>
                  <a:pt x="713" y="865202"/>
                </a:lnTo>
                <a:cubicBezTo>
                  <a:pt x="713" y="993531"/>
                  <a:pt x="105707" y="1098525"/>
                  <a:pt x="234036" y="1098525"/>
                </a:cubicBezTo>
                <a:lnTo>
                  <a:pt x="4468836" y="1098525"/>
                </a:lnTo>
                <a:cubicBezTo>
                  <a:pt x="4525683" y="1160492"/>
                  <a:pt x="4610052" y="1229564"/>
                  <a:pt x="4736364" y="1272471"/>
                </a:cubicBezTo>
                <a:cubicBezTo>
                  <a:pt x="4747835" y="1276355"/>
                  <a:pt x="4758434" y="1264853"/>
                  <a:pt x="4753044" y="1254224"/>
                </a:cubicBezTo>
                <a:cubicBezTo>
                  <a:pt x="4734707" y="1217942"/>
                  <a:pt x="4697582" y="1163503"/>
                  <a:pt x="4693156" y="1071486"/>
                </a:cubicBezTo>
                <a:cubicBezTo>
                  <a:pt x="4767166" y="1032223"/>
                  <a:pt x="4817871" y="954358"/>
                  <a:pt x="4817871" y="865202"/>
                </a:cubicBezTo>
                <a:close/>
              </a:path>
            </a:pathLst>
          </a:custGeom>
          <a:solidFill>
            <a:srgbClr val="FFCC43"/>
          </a:solidFill>
          <a:ln>
            <a:noFill/>
          </a:ln>
        </p:spPr>
        <p:txBody>
          <a:bodyPr spcFirstLastPara="1" wrap="square" lIns="189000" tIns="34275" rIns="189000" bIns="189000" anchor="ctr" anchorCtr="0">
            <a:noAutofit/>
          </a:bodyPr>
          <a:lstStyle/>
          <a:p>
            <a:pPr marL="0" marR="0" lvl="0" indent="0" algn="ctr" rtl="0">
              <a:spcBef>
                <a:spcPts val="0"/>
              </a:spcBef>
              <a:spcAft>
                <a:spcPts val="0"/>
              </a:spcAft>
              <a:buNone/>
            </a:pPr>
            <a:r>
              <a:rPr lang="fr-FR" altLang="ko" sz="2100" b="1" dirty="0">
                <a:solidFill>
                  <a:schemeClr val="tx1"/>
                </a:solidFill>
                <a:latin typeface="Poppins Light"/>
                <a:ea typeface="Poppins Light"/>
                <a:cs typeface="Poppins Light"/>
                <a:sym typeface="Poppins Light"/>
              </a:rPr>
              <a:t>Contenu du ROB</a:t>
            </a:r>
            <a:endParaRPr sz="2100" b="1" dirty="0">
              <a:solidFill>
                <a:schemeClr val="tx1"/>
              </a:solidFill>
              <a:latin typeface="Poppins Light"/>
              <a:ea typeface="Poppins Light"/>
              <a:cs typeface="Poppins Light"/>
              <a:sym typeface="Poppins Light"/>
            </a:endParaRPr>
          </a:p>
        </p:txBody>
      </p:sp>
      <p:pic>
        <p:nvPicPr>
          <p:cNvPr id="176" name="Google Shape;176;p30"/>
          <p:cNvPicPr preferRelativeResize="0"/>
          <p:nvPr>
            <p:custDataLst>
              <p:tags r:id="rId5"/>
            </p:custDataLst>
          </p:nvPr>
        </p:nvPicPr>
        <p:blipFill rotWithShape="1">
          <a:blip r:embed="rId10">
            <a:alphaModFix/>
          </a:blip>
          <a:srcRect t="9475"/>
          <a:stretch/>
        </p:blipFill>
        <p:spPr>
          <a:xfrm>
            <a:off x="4124603" y="-284632"/>
            <a:ext cx="2348865" cy="1561832"/>
          </a:xfrm>
          <a:prstGeom prst="rect">
            <a:avLst/>
          </a:prstGeom>
          <a:noFill/>
          <a:ln>
            <a:noFill/>
          </a:ln>
        </p:spPr>
      </p:pic>
      <p:pic>
        <p:nvPicPr>
          <p:cNvPr id="177" name="Google Shape;177;p30"/>
          <p:cNvPicPr preferRelativeResize="0"/>
          <p:nvPr>
            <p:custDataLst>
              <p:tags r:id="rId6"/>
            </p:custDataLst>
          </p:nvPr>
        </p:nvPicPr>
        <p:blipFill rotWithShape="1">
          <a:blip r:embed="rId10">
            <a:alphaModFix/>
          </a:blip>
          <a:srcRect t="24993"/>
          <a:stretch/>
        </p:blipFill>
        <p:spPr>
          <a:xfrm rot="10800000">
            <a:off x="6517090" y="3849395"/>
            <a:ext cx="2348865" cy="1294106"/>
          </a:xfrm>
          <a:prstGeom prst="rect">
            <a:avLst/>
          </a:prstGeom>
          <a:noFill/>
          <a:ln>
            <a:noFill/>
          </a:ln>
        </p:spPr>
      </p:pic>
      <p:sp>
        <p:nvSpPr>
          <p:cNvPr id="3" name="ZoneTexte 2">
            <a:extLst>
              <a:ext uri="{FF2B5EF4-FFF2-40B4-BE49-F238E27FC236}">
                <a16:creationId xmlns:a16="http://schemas.microsoft.com/office/drawing/2014/main" id="{4AC0FFBF-1DDC-B088-601A-2E8DFD034B75}"/>
              </a:ext>
            </a:extLst>
          </p:cNvPr>
          <p:cNvSpPr txBox="1"/>
          <p:nvPr>
            <p:custDataLst>
              <p:tags r:id="rId7"/>
            </p:custDataLst>
          </p:nvPr>
        </p:nvSpPr>
        <p:spPr>
          <a:xfrm>
            <a:off x="5019398" y="1055950"/>
            <a:ext cx="2967315" cy="3031599"/>
          </a:xfrm>
          <a:prstGeom prst="rect">
            <a:avLst/>
          </a:prstGeom>
          <a:noFill/>
        </p:spPr>
        <p:txBody>
          <a:bodyPr wrap="square" rtlCol="0">
            <a:spAutoFit/>
          </a:bodyPr>
          <a:lstStyle/>
          <a:p>
            <a:pPr marL="228600" indent="-228600" algn="l">
              <a:buAutoNum type="arabicPeriod"/>
            </a:pPr>
            <a:r>
              <a:rPr lang="fr-FR" sz="1100" b="1" i="0" cap="all" dirty="0">
                <a:solidFill>
                  <a:schemeClr val="tx1"/>
                </a:solidFill>
                <a:effectLst/>
                <a:latin typeface="Century Gothic" panose="020B0502020202020204" pitchFamily="34" charset="0"/>
              </a:rPr>
              <a:t>le plan pluriannuel </a:t>
            </a:r>
            <a:r>
              <a:rPr lang="fr-FR" sz="900" b="1" i="0" cap="all" dirty="0">
                <a:solidFill>
                  <a:schemeClr val="tx1"/>
                </a:solidFill>
                <a:effectLst/>
                <a:latin typeface="Century Gothic" panose="020B0502020202020204" pitchFamily="34" charset="0"/>
              </a:rPr>
              <a:t>d’investissement (PPI), avec la prévision des dépenses et des recettes ;</a:t>
            </a:r>
          </a:p>
          <a:p>
            <a:pPr marL="228600" indent="-228600" algn="l">
              <a:buAutoNum type="arabicPeriod"/>
            </a:pPr>
            <a:r>
              <a:rPr lang="fr-FR" sz="900" b="1" i="0" cap="all" dirty="0">
                <a:solidFill>
                  <a:schemeClr val="tx1"/>
                </a:solidFill>
                <a:effectLst/>
                <a:latin typeface="Century Gothic" panose="020B0502020202020204" pitchFamily="34" charset="0"/>
              </a:rPr>
              <a:t>la fiscalité locale, qui tient aussi compte des hypothèses sur l’évolution des taux ;</a:t>
            </a:r>
          </a:p>
          <a:p>
            <a:pPr marL="228600" indent="-228600" algn="l">
              <a:buAutoNum type="arabicPeriod"/>
            </a:pPr>
            <a:r>
              <a:rPr lang="fr-FR" sz="900" b="1" i="0" cap="all" dirty="0">
                <a:solidFill>
                  <a:schemeClr val="tx1"/>
                </a:solidFill>
                <a:effectLst/>
                <a:latin typeface="Century Gothic" panose="020B0502020202020204" pitchFamily="34" charset="0"/>
              </a:rPr>
              <a:t>le contexte économique avec les orientations du Projet de Loi des Finances et les dotations de l’État </a:t>
            </a:r>
          </a:p>
          <a:p>
            <a:pPr marL="228600" indent="-228600" algn="l">
              <a:buAutoNum type="arabicPeriod"/>
            </a:pPr>
            <a:r>
              <a:rPr lang="fr-FR" sz="900" b="1" i="0" cap="all" dirty="0">
                <a:solidFill>
                  <a:schemeClr val="tx1"/>
                </a:solidFill>
                <a:effectLst/>
                <a:latin typeface="Century Gothic" panose="020B0502020202020204" pitchFamily="34" charset="0"/>
              </a:rPr>
              <a:t>la gestion et la structure de l’endettement, avec la présentation des différents ratios et indicateurs sur la capacité de désendettement, d’endettement et d’autofinancement de la commune ;</a:t>
            </a:r>
          </a:p>
          <a:p>
            <a:pPr marL="228600" indent="-228600" algn="l">
              <a:buAutoNum type="arabicPeriod"/>
            </a:pPr>
            <a:r>
              <a:rPr lang="fr-FR" sz="900" b="1" i="0" cap="all" dirty="0">
                <a:solidFill>
                  <a:schemeClr val="tx1"/>
                </a:solidFill>
                <a:effectLst/>
                <a:latin typeface="Century Gothic" panose="020B0502020202020204" pitchFamily="34" charset="0"/>
              </a:rPr>
              <a:t>l’analyse rétrospective de la gestion financière de la collectivité.</a:t>
            </a:r>
          </a:p>
          <a:p>
            <a:pPr marL="228600" indent="-228600" algn="l">
              <a:buAutoNum type="arabicPeriod"/>
            </a:pPr>
            <a:endParaRPr lang="fr-FR" sz="900" b="1" cap="all" dirty="0">
              <a:solidFill>
                <a:schemeClr val="tx1"/>
              </a:solidFill>
              <a:latin typeface="Century Gothic" panose="020B0502020202020204" pitchFamily="34" charset="0"/>
            </a:endParaRPr>
          </a:p>
          <a:p>
            <a:pPr algn="l"/>
            <a:r>
              <a:rPr lang="fr-FR" sz="900" b="1" i="0" cap="all" dirty="0">
                <a:solidFill>
                  <a:schemeClr val="tx1"/>
                </a:solidFill>
                <a:effectLst/>
                <a:latin typeface="Century Gothic" panose="020B0502020202020204" pitchFamily="34" charset="0"/>
              </a:rPr>
              <a:t>Pour les communes de + 10 000 </a:t>
            </a:r>
            <a:r>
              <a:rPr lang="fr-FR" sz="900" b="1" i="0" cap="all" dirty="0" err="1">
                <a:solidFill>
                  <a:schemeClr val="tx1"/>
                </a:solidFill>
                <a:effectLst/>
                <a:latin typeface="Century Gothic" panose="020B0502020202020204" pitchFamily="34" charset="0"/>
              </a:rPr>
              <a:t>hab</a:t>
            </a:r>
            <a:r>
              <a:rPr lang="fr-FR" sz="900" b="1" cap="all" dirty="0" err="1">
                <a:solidFill>
                  <a:schemeClr val="tx1"/>
                </a:solidFill>
                <a:latin typeface="Century Gothic" panose="020B0502020202020204" pitchFamily="34" charset="0"/>
              </a:rPr>
              <a:t>s</a:t>
            </a:r>
            <a:r>
              <a:rPr lang="fr-FR" sz="900" b="1" cap="all" dirty="0">
                <a:solidFill>
                  <a:schemeClr val="tx1"/>
                </a:solidFill>
                <a:latin typeface="Century Gothic" panose="020B0502020202020204" pitchFamily="34" charset="0"/>
              </a:rPr>
              <a:t> :</a:t>
            </a:r>
          </a:p>
          <a:p>
            <a:pPr algn="l"/>
            <a:r>
              <a:rPr lang="fr-FR" sz="900" b="1" i="0" cap="all" dirty="0">
                <a:solidFill>
                  <a:schemeClr val="tx1"/>
                </a:solidFill>
                <a:effectLst/>
                <a:latin typeface="Century Gothic" panose="020B0502020202020204" pitchFamily="34" charset="0"/>
              </a:rPr>
              <a:t>la structure des effectifs ;</a:t>
            </a:r>
          </a:p>
          <a:p>
            <a:pPr algn="l"/>
            <a:r>
              <a:rPr lang="fr-FR" sz="900" b="1" i="0" cap="all" dirty="0">
                <a:solidFill>
                  <a:schemeClr val="tx1"/>
                </a:solidFill>
                <a:effectLst/>
                <a:latin typeface="Century Gothic" panose="020B0502020202020204" pitchFamily="34" charset="0"/>
              </a:rPr>
              <a:t>Les Dépenses de Personnel</a:t>
            </a:r>
          </a:p>
          <a:p>
            <a:pPr algn="l"/>
            <a:r>
              <a:rPr lang="fr-FR" sz="900" b="1" i="0" cap="all" dirty="0">
                <a:solidFill>
                  <a:schemeClr val="tx1"/>
                </a:solidFill>
                <a:effectLst/>
                <a:latin typeface="Century Gothic" panose="020B0502020202020204" pitchFamily="34" charset="0"/>
              </a:rPr>
              <a:t>la durée effective du travail.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49"/>
          <p:cNvSpPr/>
          <p:nvPr>
            <p:custDataLst>
              <p:tags r:id="rId1"/>
            </p:custDataLst>
          </p:nvPr>
        </p:nvSpPr>
        <p:spPr>
          <a:xfrm>
            <a:off x="2352394" y="970511"/>
            <a:ext cx="4437133" cy="3200400"/>
          </a:xfrm>
          <a:custGeom>
            <a:avLst/>
            <a:gdLst/>
            <a:ahLst/>
            <a:cxnLst/>
            <a:rect l="l" t="t" r="r" b="b"/>
            <a:pathLst>
              <a:path w="5916178" h="4267200" extrusionOk="0">
                <a:moveTo>
                  <a:pt x="326524" y="1386"/>
                </a:moveTo>
                <a:cubicBezTo>
                  <a:pt x="147696" y="1386"/>
                  <a:pt x="1386" y="147696"/>
                  <a:pt x="1386" y="326524"/>
                </a:cubicBezTo>
                <a:lnTo>
                  <a:pt x="1386" y="3698409"/>
                </a:lnTo>
                <a:cubicBezTo>
                  <a:pt x="1386" y="3877237"/>
                  <a:pt x="147696" y="4023547"/>
                  <a:pt x="326524" y="4023547"/>
                </a:cubicBezTo>
                <a:lnTo>
                  <a:pt x="2802088" y="4025184"/>
                </a:lnTo>
                <a:cubicBezTo>
                  <a:pt x="2802088" y="4025184"/>
                  <a:pt x="2743891" y="4196501"/>
                  <a:pt x="2720814" y="4242110"/>
                </a:cubicBezTo>
                <a:cubicBezTo>
                  <a:pt x="2713345" y="4256922"/>
                  <a:pt x="2728115" y="4272992"/>
                  <a:pt x="2744059" y="4267537"/>
                </a:cubicBezTo>
                <a:cubicBezTo>
                  <a:pt x="2920076" y="4207788"/>
                  <a:pt x="3037644" y="4111535"/>
                  <a:pt x="3116862" y="4025142"/>
                </a:cubicBezTo>
                <a:lnTo>
                  <a:pt x="5592426" y="4023505"/>
                </a:lnTo>
                <a:cubicBezTo>
                  <a:pt x="5771254" y="4023505"/>
                  <a:pt x="5917564" y="3877195"/>
                  <a:pt x="5917564" y="3698367"/>
                </a:cubicBezTo>
                <a:lnTo>
                  <a:pt x="5917564" y="326524"/>
                </a:lnTo>
                <a:cubicBezTo>
                  <a:pt x="5917564" y="147696"/>
                  <a:pt x="5771254" y="1386"/>
                  <a:pt x="5592426" y="1386"/>
                </a:cubicBezTo>
                <a:lnTo>
                  <a:pt x="326524" y="1386"/>
                </a:lnTo>
                <a:close/>
              </a:path>
            </a:pathLst>
          </a:custGeom>
          <a:solidFill>
            <a:srgbClr val="3B5CF6"/>
          </a:solidFill>
          <a:ln>
            <a:noFill/>
          </a:ln>
        </p:spPr>
        <p:txBody>
          <a:bodyPr spcFirstLastPara="1" wrap="square" lIns="135000" tIns="54000" rIns="135000" bIns="324000" anchor="ctr" anchorCtr="0">
            <a:noAutofit/>
          </a:bodyPr>
          <a:lstStyle/>
          <a:p>
            <a:pPr marL="0" marR="0" lvl="0" indent="0" algn="ctr" rtl="0">
              <a:spcBef>
                <a:spcPts val="0"/>
              </a:spcBef>
              <a:spcAft>
                <a:spcPts val="0"/>
              </a:spcAft>
              <a:buNone/>
            </a:pPr>
            <a:r>
              <a:rPr lang="fr-FR" altLang="ko" sz="5400" dirty="0">
                <a:solidFill>
                  <a:schemeClr val="lt1"/>
                </a:solidFill>
                <a:latin typeface="Poppins SemiBold"/>
                <a:ea typeface="Poppins SemiBold"/>
                <a:cs typeface="Poppins SemiBold"/>
                <a:sym typeface="Poppins SemiBold"/>
              </a:rPr>
              <a:t>Merci</a:t>
            </a:r>
            <a:endParaRPr sz="5400" dirty="0">
              <a:solidFill>
                <a:schemeClr val="lt1"/>
              </a:solidFill>
              <a:latin typeface="Poppins SemiBold"/>
              <a:ea typeface="Poppins SemiBold"/>
              <a:cs typeface="Poppins SemiBold"/>
              <a:sym typeface="Poppins SemiBold"/>
            </a:endParaRPr>
          </a:p>
        </p:txBody>
      </p:sp>
      <p:pic>
        <p:nvPicPr>
          <p:cNvPr id="779" name="Google Shape;779;p49"/>
          <p:cNvPicPr preferRelativeResize="0"/>
          <p:nvPr>
            <p:custDataLst>
              <p:tags r:id="rId2"/>
            </p:custDataLst>
          </p:nvPr>
        </p:nvPicPr>
        <p:blipFill rotWithShape="1">
          <a:blip r:embed="rId6">
            <a:alphaModFix/>
          </a:blip>
          <a:srcRect/>
          <a:stretch/>
        </p:blipFill>
        <p:spPr>
          <a:xfrm>
            <a:off x="1524076" y="0"/>
            <a:ext cx="2348865" cy="1725335"/>
          </a:xfrm>
          <a:prstGeom prst="rect">
            <a:avLst/>
          </a:prstGeom>
          <a:noFill/>
          <a:ln>
            <a:noFill/>
          </a:ln>
        </p:spPr>
      </p:pic>
      <p:pic>
        <p:nvPicPr>
          <p:cNvPr id="780" name="Google Shape;780;p49"/>
          <p:cNvPicPr preferRelativeResize="0"/>
          <p:nvPr>
            <p:custDataLst>
              <p:tags r:id="rId3"/>
            </p:custDataLst>
          </p:nvPr>
        </p:nvPicPr>
        <p:blipFill rotWithShape="1">
          <a:blip r:embed="rId6">
            <a:alphaModFix/>
          </a:blip>
          <a:srcRect/>
          <a:stretch/>
        </p:blipFill>
        <p:spPr>
          <a:xfrm rot="10800000">
            <a:off x="5543626" y="3418165"/>
            <a:ext cx="2348865" cy="17253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ABB"/>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dirty="0">
                <a:solidFill>
                  <a:schemeClr val="lt1"/>
                </a:solidFill>
                <a:latin typeface="Poppins SemiBold"/>
                <a:ea typeface="Poppins SemiBold"/>
                <a:cs typeface="Poppins SemiBold"/>
                <a:sym typeface="Poppins SemiBold"/>
              </a:rPr>
              <a:t>Les dépenses de fonctionnement permettent le fonctionnement habituel de la commune. Les autres dépenses rentrent dans la catégorie de l’investissement.</a:t>
            </a:r>
            <a:endParaRPr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d’investissements sont les dépenses de plus de 200 000€.</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rPr>
              <a:t>Les dépenses de fonctionnement ont une durée de vie qui correspond à l’annualité du budget. Les dépenses d’investissement vivent plusieurs années et modifient le patrimoine de la collectivité.</a:t>
            </a:r>
            <a:endParaRPr dirty="0">
              <a:solidFill>
                <a:schemeClr val="accent4"/>
              </a:solidFill>
              <a:effectLst>
                <a:outerShdw blurRad="38100" dist="38100" dir="2700000" algn="tl">
                  <a:srgbClr val="000000">
                    <a:alpha val="43137"/>
                  </a:srgbClr>
                </a:outerShdw>
              </a:effectLst>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Les dépenses de fonctionnement s’amortissent.</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Qu’est-ce qui différencie Fonctionnement et Investissement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05908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p:nvPr>
            <p:custDataLst>
              <p:tags r:id="rId1"/>
            </p:custDataLst>
          </p:nvPr>
        </p:nvSpPr>
        <p:spPr>
          <a:xfrm>
            <a:off x="1396405" y="2269370"/>
            <a:ext cx="2890851"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200" dirty="0">
                <a:solidFill>
                  <a:schemeClr val="lt1"/>
                </a:solidFill>
                <a:latin typeface="Poppins SemiBold"/>
                <a:ea typeface="Poppins SemiBold"/>
                <a:cs typeface="Poppins SemiBold"/>
                <a:sym typeface="Poppins SemiBold"/>
              </a:rPr>
              <a:t>Elles doivent avoir une durée de vie supérieure à 1 année.</a:t>
            </a:r>
            <a:endParaRPr sz="1200" dirty="0">
              <a:solidFill>
                <a:schemeClr val="lt1"/>
              </a:solidFill>
              <a:latin typeface="Poppins SemiBold"/>
              <a:ea typeface="Poppins SemiBold"/>
              <a:cs typeface="Poppins SemiBold"/>
              <a:sym typeface="Poppins SemiBold"/>
            </a:endParaRPr>
          </a:p>
        </p:txBody>
      </p:sp>
      <p:sp>
        <p:nvSpPr>
          <p:cNvPr id="239" name="Google Shape;239;p35"/>
          <p:cNvSpPr txBox="1"/>
          <p:nvPr>
            <p:custDataLst>
              <p:tags r:id="rId2"/>
            </p:custDataLst>
          </p:nvPr>
        </p:nvSpPr>
        <p:spPr>
          <a:xfrm>
            <a:off x="4856744" y="2269370"/>
            <a:ext cx="2890851"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sz="1200" dirty="0">
                <a:solidFill>
                  <a:schemeClr val="lt1"/>
                </a:solidFill>
                <a:latin typeface="Poppins SemiBold"/>
                <a:ea typeface="Poppins SemiBold"/>
                <a:cs typeface="Poppins SemiBold"/>
                <a:sym typeface="Poppins SemiBold"/>
              </a:rPr>
              <a:t>Elles  doivent améliorer la valeur du patrimoine de la collectivité.</a:t>
            </a:r>
            <a:endParaRPr sz="1200" dirty="0">
              <a:solidFill>
                <a:schemeClr val="lt1"/>
              </a:solidFill>
              <a:latin typeface="Poppins SemiBold"/>
              <a:ea typeface="Poppins SemiBold"/>
              <a:cs typeface="Poppins SemiBold"/>
              <a:sym typeface="Poppins SemiBold"/>
            </a:endParaRPr>
          </a:p>
        </p:txBody>
      </p:sp>
      <p:sp>
        <p:nvSpPr>
          <p:cNvPr id="240" name="Google Shape;240;p35"/>
          <p:cNvSpPr txBox="1"/>
          <p:nvPr>
            <p:custDataLst>
              <p:tags r:id="rId3"/>
            </p:custDataLst>
          </p:nvPr>
        </p:nvSpPr>
        <p:spPr>
          <a:xfrm>
            <a:off x="1396405" y="3819780"/>
            <a:ext cx="2890851"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200" dirty="0">
                <a:solidFill>
                  <a:schemeClr val="lt1"/>
                </a:solidFill>
                <a:latin typeface="Poppins SemiBold"/>
                <a:ea typeface="Poppins SemiBold"/>
                <a:cs typeface="Poppins SemiBold"/>
                <a:sym typeface="Poppins SemiBold"/>
              </a:rPr>
              <a:t>Elles permettent à la collectivité de récupérer la TVA.</a:t>
            </a:r>
            <a:endParaRPr sz="1200" dirty="0">
              <a:solidFill>
                <a:schemeClr val="lt1"/>
              </a:solidFill>
              <a:latin typeface="Poppins SemiBold"/>
              <a:ea typeface="Poppins SemiBold"/>
              <a:cs typeface="Poppins SemiBold"/>
              <a:sym typeface="Poppins SemiBold"/>
            </a:endParaRPr>
          </a:p>
        </p:txBody>
      </p:sp>
      <p:sp>
        <p:nvSpPr>
          <p:cNvPr id="241" name="Google Shape;241;p35"/>
          <p:cNvSpPr txBox="1"/>
          <p:nvPr>
            <p:custDataLst>
              <p:tags r:id="rId4"/>
            </p:custDataLst>
          </p:nvPr>
        </p:nvSpPr>
        <p:spPr>
          <a:xfrm>
            <a:off x="4856744" y="3819780"/>
            <a:ext cx="2890851"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200" dirty="0">
                <a:solidFill>
                  <a:schemeClr val="lt1"/>
                </a:solidFill>
                <a:latin typeface="Poppins SemiBold"/>
                <a:ea typeface="Poppins SemiBold"/>
                <a:cs typeface="Poppins SemiBold"/>
                <a:sym typeface="Poppins SemiBold"/>
              </a:rPr>
              <a:t>Elles sont finançables par l’emprunt.</a:t>
            </a:r>
            <a:endParaRPr sz="1200" dirty="0">
              <a:solidFill>
                <a:schemeClr val="lt1"/>
              </a:solidFill>
              <a:latin typeface="Poppins SemiBold"/>
              <a:ea typeface="Poppins SemiBold"/>
              <a:cs typeface="Poppins SemiBold"/>
              <a:sym typeface="Poppins SemiBold"/>
            </a:endParaRPr>
          </a:p>
        </p:txBody>
      </p:sp>
      <p:sp>
        <p:nvSpPr>
          <p:cNvPr id="261" name="Google Shape;261;p35"/>
          <p:cNvSpPr/>
          <p:nvPr>
            <p:custDataLst>
              <p:tags r:id="rId5"/>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sz="1800" b="1" dirty="0">
                <a:solidFill>
                  <a:schemeClr val="dk1"/>
                </a:solidFill>
                <a:latin typeface="Poppins Light"/>
                <a:ea typeface="Poppins Light"/>
                <a:cs typeface="Poppins Light"/>
                <a:sym typeface="Poppins Light"/>
              </a:rPr>
              <a:t>Les dépenses d’investissement</a:t>
            </a:r>
            <a:endParaRPr sz="1800" b="1" dirty="0">
              <a:solidFill>
                <a:schemeClr val="dk1"/>
              </a:solidFill>
              <a:latin typeface="Poppins Light"/>
              <a:ea typeface="Poppins Light"/>
              <a:cs typeface="Poppins Light"/>
              <a:sym typeface="Poppins Light"/>
            </a:endParaRPr>
          </a:p>
        </p:txBody>
      </p:sp>
      <p:pic>
        <p:nvPicPr>
          <p:cNvPr id="3" name="Google Shape;588;p47">
            <a:extLst>
              <a:ext uri="{FF2B5EF4-FFF2-40B4-BE49-F238E27FC236}">
                <a16:creationId xmlns:a16="http://schemas.microsoft.com/office/drawing/2014/main" id="{79F4E3BF-F501-0D16-711A-E9B51B87E75C}"/>
              </a:ext>
            </a:extLst>
          </p:cNvPr>
          <p:cNvPicPr preferRelativeResize="0"/>
          <p:nvPr>
            <p:custDataLst>
              <p:tags r:id="rId6"/>
            </p:custDataLst>
          </p:nvPr>
        </p:nvPicPr>
        <p:blipFill rotWithShape="1">
          <a:blip r:embed="rId12">
            <a:alphaModFix/>
          </a:blip>
          <a:srcRect/>
          <a:stretch/>
        </p:blipFill>
        <p:spPr>
          <a:xfrm>
            <a:off x="6109617" y="1666189"/>
            <a:ext cx="481766" cy="302840"/>
          </a:xfrm>
          <a:prstGeom prst="rect">
            <a:avLst/>
          </a:prstGeom>
          <a:noFill/>
          <a:ln>
            <a:noFill/>
          </a:ln>
        </p:spPr>
      </p:pic>
      <p:pic>
        <p:nvPicPr>
          <p:cNvPr id="4" name="Google Shape;605;p47">
            <a:extLst>
              <a:ext uri="{FF2B5EF4-FFF2-40B4-BE49-F238E27FC236}">
                <a16:creationId xmlns:a16="http://schemas.microsoft.com/office/drawing/2014/main" id="{EEB92888-FF24-3D40-A9D5-9F4438C97B11}"/>
              </a:ext>
            </a:extLst>
          </p:cNvPr>
          <p:cNvPicPr preferRelativeResize="0"/>
          <p:nvPr>
            <p:custDataLst>
              <p:tags r:id="rId7"/>
            </p:custDataLst>
          </p:nvPr>
        </p:nvPicPr>
        <p:blipFill rotWithShape="1">
          <a:blip r:embed="rId13">
            <a:alphaModFix/>
          </a:blip>
          <a:srcRect/>
          <a:stretch/>
        </p:blipFill>
        <p:spPr>
          <a:xfrm>
            <a:off x="2655942" y="1666189"/>
            <a:ext cx="371778" cy="340080"/>
          </a:xfrm>
          <a:prstGeom prst="rect">
            <a:avLst/>
          </a:prstGeom>
          <a:noFill/>
          <a:ln>
            <a:noFill/>
          </a:ln>
        </p:spPr>
      </p:pic>
      <p:sp>
        <p:nvSpPr>
          <p:cNvPr id="5" name="Google Shape;240;p35">
            <a:extLst>
              <a:ext uri="{FF2B5EF4-FFF2-40B4-BE49-F238E27FC236}">
                <a16:creationId xmlns:a16="http://schemas.microsoft.com/office/drawing/2014/main" id="{D5CCED89-2F0E-6507-2FAD-E9B8DED46F29}"/>
              </a:ext>
            </a:extLst>
          </p:cNvPr>
          <p:cNvSpPr txBox="1"/>
          <p:nvPr>
            <p:custDataLst>
              <p:tags r:id="rId8"/>
            </p:custDataLst>
          </p:nvPr>
        </p:nvSpPr>
        <p:spPr>
          <a:xfrm>
            <a:off x="1442469" y="3381056"/>
            <a:ext cx="2890851" cy="31544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fr-FR" altLang="ko" sz="1600" dirty="0">
                <a:solidFill>
                  <a:schemeClr val="lt1"/>
                </a:solidFill>
                <a:latin typeface="Poppins SemiBold"/>
                <a:ea typeface="Poppins SemiBold"/>
                <a:cs typeface="Poppins SemiBold"/>
                <a:sym typeface="Poppins SemiBold"/>
              </a:rPr>
              <a:t>FCTVA</a:t>
            </a:r>
            <a:endParaRPr sz="1600" dirty="0">
              <a:solidFill>
                <a:schemeClr val="lt1"/>
              </a:solidFill>
              <a:latin typeface="Poppins SemiBold"/>
              <a:ea typeface="Poppins SemiBold"/>
              <a:cs typeface="Poppins SemiBold"/>
              <a:sym typeface="Poppins SemiBold"/>
            </a:endParaRPr>
          </a:p>
        </p:txBody>
      </p:sp>
      <p:pic>
        <p:nvPicPr>
          <p:cNvPr id="6" name="Google Shape;582;p47">
            <a:extLst>
              <a:ext uri="{FF2B5EF4-FFF2-40B4-BE49-F238E27FC236}">
                <a16:creationId xmlns:a16="http://schemas.microsoft.com/office/drawing/2014/main" id="{2A03BADA-3934-EFB4-41E9-662AAF4608B5}"/>
              </a:ext>
            </a:extLst>
          </p:cNvPr>
          <p:cNvPicPr preferRelativeResize="0"/>
          <p:nvPr>
            <p:custDataLst>
              <p:tags r:id="rId9"/>
            </p:custDataLst>
          </p:nvPr>
        </p:nvPicPr>
        <p:blipFill rotWithShape="1">
          <a:blip r:embed="rId14">
            <a:alphaModFix/>
          </a:blip>
          <a:srcRect/>
          <a:stretch/>
        </p:blipFill>
        <p:spPr>
          <a:xfrm>
            <a:off x="6172746" y="3295435"/>
            <a:ext cx="418637" cy="389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Impôts sur le revenu des habitants de la commune et TVA.</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416742" y="3363104"/>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Taxe d’habitation et Taxe professionnelle.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Cotisation Foncière des Entreprises et Cotisation sur la Valeur Ajoutée des Entreprises de la commune.</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416742" y="1837964"/>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lt1"/>
                </a:solidFill>
                <a:latin typeface="Poppins SemiBold"/>
                <a:cs typeface="Poppins SemiBold"/>
                <a:sym typeface="Poppins SemiBold"/>
              </a:rPr>
              <a:t>Taxes foncières et Dotations de l’Etat.</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principales ressources financières d’une commune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00851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Impôts sur le revenu des habitants de la commune et TVA.</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416742" y="3363104"/>
            <a:ext cx="2948630" cy="300083"/>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Taxe d’habitation et Taxe professionnelle.</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Cotisation Foncière des Entreprises et Cotisation sur la Valeur Ajoutée des Entreprises de la commune.</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416742" y="1837964"/>
            <a:ext cx="2948630" cy="300082"/>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fr-FR" sz="1500" dirty="0">
                <a:solidFill>
                  <a:schemeClr val="accent4"/>
                </a:solidFill>
                <a:effectLst>
                  <a:outerShdw blurRad="38100" dist="38100" dir="2700000" algn="tl">
                    <a:srgbClr val="000000">
                      <a:alpha val="43137"/>
                    </a:srgbClr>
                  </a:outerShdw>
                </a:effectLst>
                <a:latin typeface="Poppins SemiBold"/>
                <a:cs typeface="Poppins SemiBold"/>
                <a:sym typeface="Poppins SemiBold"/>
              </a:rPr>
              <a:t>Taxes foncières et Dotations de l’Etat.</a:t>
            </a:r>
            <a:endParaRPr sz="1100" dirty="0">
              <a:solidFill>
                <a:schemeClr val="accent4"/>
              </a:solidFill>
              <a:effectLst>
                <a:outerShdw blurRad="38100" dist="38100" dir="2700000" algn="tl">
                  <a:srgbClr val="000000">
                    <a:alpha val="43137"/>
                  </a:srgbClr>
                </a:outerShdw>
              </a:effectLst>
            </a:endParaRPr>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932943" y="548171"/>
            <a:ext cx="527685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principales ressources financière d’une commune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37660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352"/>
        <p:cNvGrpSpPr/>
        <p:nvPr/>
      </p:nvGrpSpPr>
      <p:grpSpPr>
        <a:xfrm>
          <a:off x="0" y="0"/>
          <a:ext cx="0" cy="0"/>
          <a:chOff x="0" y="0"/>
          <a:chExt cx="0" cy="0"/>
        </a:xfrm>
      </p:grpSpPr>
      <p:sp>
        <p:nvSpPr>
          <p:cNvPr id="353" name="Google Shape;353;p42"/>
          <p:cNvSpPr/>
          <p:nvPr>
            <p:custDataLst>
              <p:tags r:id="rId1"/>
            </p:custDataLst>
          </p:nvPr>
        </p:nvSpPr>
        <p:spPr>
          <a:xfrm>
            <a:off x="526845" y="971550"/>
            <a:ext cx="8028709" cy="3200400"/>
          </a:xfrm>
          <a:custGeom>
            <a:avLst/>
            <a:gdLst/>
            <a:ahLst/>
            <a:cxnLst/>
            <a:rect l="l" t="t" r="r" b="b"/>
            <a:pathLst>
              <a:path w="5916178" h="4267200" extrusionOk="0">
                <a:moveTo>
                  <a:pt x="326524" y="1386"/>
                </a:moveTo>
                <a:cubicBezTo>
                  <a:pt x="147696" y="1386"/>
                  <a:pt x="1386" y="147696"/>
                  <a:pt x="1386" y="326524"/>
                </a:cubicBezTo>
                <a:lnTo>
                  <a:pt x="1386" y="3698409"/>
                </a:lnTo>
                <a:cubicBezTo>
                  <a:pt x="1386" y="3877237"/>
                  <a:pt x="147696" y="4023547"/>
                  <a:pt x="326524" y="4023547"/>
                </a:cubicBezTo>
                <a:lnTo>
                  <a:pt x="2802088" y="4025184"/>
                </a:lnTo>
                <a:cubicBezTo>
                  <a:pt x="2802088" y="4025184"/>
                  <a:pt x="2743891" y="4196501"/>
                  <a:pt x="2720814" y="4242110"/>
                </a:cubicBezTo>
                <a:cubicBezTo>
                  <a:pt x="2713345" y="4256922"/>
                  <a:pt x="2728115" y="4272992"/>
                  <a:pt x="2744059" y="4267537"/>
                </a:cubicBezTo>
                <a:cubicBezTo>
                  <a:pt x="2920076" y="4207788"/>
                  <a:pt x="3037644" y="4111535"/>
                  <a:pt x="3116862" y="4025142"/>
                </a:cubicBezTo>
                <a:lnTo>
                  <a:pt x="5592426" y="4023505"/>
                </a:lnTo>
                <a:cubicBezTo>
                  <a:pt x="5771254" y="4023505"/>
                  <a:pt x="5917564" y="3877195"/>
                  <a:pt x="5917564" y="3698367"/>
                </a:cubicBezTo>
                <a:lnTo>
                  <a:pt x="5917564" y="326524"/>
                </a:lnTo>
                <a:cubicBezTo>
                  <a:pt x="5917564" y="147696"/>
                  <a:pt x="5771254" y="1386"/>
                  <a:pt x="5592426" y="1386"/>
                </a:cubicBezTo>
                <a:lnTo>
                  <a:pt x="326524" y="1386"/>
                </a:lnTo>
                <a:close/>
              </a:path>
            </a:pathLst>
          </a:custGeom>
          <a:solidFill>
            <a:srgbClr val="FFCC43"/>
          </a:solidFill>
          <a:ln>
            <a:noFill/>
          </a:ln>
        </p:spPr>
        <p:txBody>
          <a:bodyPr spcFirstLastPara="1" wrap="square" lIns="135000" tIns="54000" rIns="135000" bIns="378000" anchor="ctr" anchorCtr="0">
            <a:noAutofit/>
          </a:bodyPr>
          <a:lstStyle/>
          <a:p>
            <a:pPr marL="0" marR="0" lvl="0" indent="0" algn="ctr" rtl="0">
              <a:spcBef>
                <a:spcPts val="0"/>
              </a:spcBef>
              <a:spcAft>
                <a:spcPts val="0"/>
              </a:spcAft>
              <a:buNone/>
            </a:pPr>
            <a:endParaRPr sz="3600">
              <a:solidFill>
                <a:schemeClr val="dk1"/>
              </a:solidFill>
              <a:latin typeface="Poppins SemiBold"/>
              <a:ea typeface="Poppins SemiBold"/>
              <a:cs typeface="Poppins SemiBold"/>
              <a:sym typeface="Poppins SemiBold"/>
            </a:endParaRPr>
          </a:p>
        </p:txBody>
      </p:sp>
      <p:pic>
        <p:nvPicPr>
          <p:cNvPr id="354" name="Google Shape;354;p42"/>
          <p:cNvPicPr preferRelativeResize="0"/>
          <p:nvPr>
            <p:custDataLst>
              <p:tags r:id="rId2"/>
            </p:custDataLst>
          </p:nvPr>
        </p:nvPicPr>
        <p:blipFill rotWithShape="1">
          <a:blip r:embed="rId7">
            <a:alphaModFix/>
          </a:blip>
          <a:srcRect/>
          <a:stretch/>
        </p:blipFill>
        <p:spPr>
          <a:xfrm>
            <a:off x="4897" y="-83573"/>
            <a:ext cx="1895204" cy="1254281"/>
          </a:xfrm>
          <a:prstGeom prst="rect">
            <a:avLst/>
          </a:prstGeom>
          <a:noFill/>
          <a:ln>
            <a:noFill/>
          </a:ln>
        </p:spPr>
      </p:pic>
      <p:pic>
        <p:nvPicPr>
          <p:cNvPr id="355" name="Google Shape;355;p42"/>
          <p:cNvPicPr preferRelativeResize="0"/>
          <p:nvPr>
            <p:custDataLst>
              <p:tags r:id="rId3"/>
            </p:custDataLst>
          </p:nvPr>
        </p:nvPicPr>
        <p:blipFill rotWithShape="1">
          <a:blip r:embed="rId7">
            <a:alphaModFix/>
          </a:blip>
          <a:srcRect/>
          <a:stretch/>
        </p:blipFill>
        <p:spPr>
          <a:xfrm rot="10800000">
            <a:off x="7607952" y="3760248"/>
            <a:ext cx="1702301" cy="821326"/>
          </a:xfrm>
          <a:prstGeom prst="rect">
            <a:avLst/>
          </a:prstGeom>
          <a:noFill/>
          <a:ln>
            <a:noFill/>
          </a:ln>
        </p:spPr>
      </p:pic>
      <p:sp>
        <p:nvSpPr>
          <p:cNvPr id="2" name="Google Shape;109;p25">
            <a:extLst>
              <a:ext uri="{FF2B5EF4-FFF2-40B4-BE49-F238E27FC236}">
                <a16:creationId xmlns:a16="http://schemas.microsoft.com/office/drawing/2014/main" id="{CC4DB269-14B7-0F5A-1209-F5F3A79B56A4}"/>
              </a:ext>
            </a:extLst>
          </p:cNvPr>
          <p:cNvSpPr/>
          <p:nvPr>
            <p:custDataLst>
              <p:tags r:id="rId4"/>
            </p:custDataLst>
          </p:nvPr>
        </p:nvSpPr>
        <p:spPr>
          <a:xfrm>
            <a:off x="696562" y="1170708"/>
            <a:ext cx="7689273" cy="2691885"/>
          </a:xfrm>
          <a:custGeom>
            <a:avLst/>
            <a:gdLst/>
            <a:ahLst/>
            <a:cxnLst/>
            <a:rect l="l" t="t" r="r" b="b"/>
            <a:pathLst>
              <a:path w="4591018" h="2374084" extrusionOk="0">
                <a:moveTo>
                  <a:pt x="2475" y="1613878"/>
                </a:moveTo>
                <a:lnTo>
                  <a:pt x="2475" y="437387"/>
                </a:lnTo>
                <a:cubicBezTo>
                  <a:pt x="2475" y="198183"/>
                  <a:pt x="198183" y="2475"/>
                  <a:pt x="437387" y="2475"/>
                </a:cubicBezTo>
                <a:lnTo>
                  <a:pt x="4157739" y="2475"/>
                </a:lnTo>
                <a:cubicBezTo>
                  <a:pt x="4396944" y="2475"/>
                  <a:pt x="4592651" y="198183"/>
                  <a:pt x="4592651" y="437387"/>
                </a:cubicBezTo>
                <a:lnTo>
                  <a:pt x="4592651" y="1613878"/>
                </a:lnTo>
                <a:cubicBezTo>
                  <a:pt x="4592651" y="1853082"/>
                  <a:pt x="4396944" y="2048790"/>
                  <a:pt x="4157739" y="2048790"/>
                </a:cubicBezTo>
                <a:lnTo>
                  <a:pt x="653019" y="2048790"/>
                </a:lnTo>
                <a:cubicBezTo>
                  <a:pt x="547055" y="2164295"/>
                  <a:pt x="389793" y="2293045"/>
                  <a:pt x="154349" y="2373023"/>
                </a:cubicBezTo>
                <a:cubicBezTo>
                  <a:pt x="132966" y="2380264"/>
                  <a:pt x="113210" y="2358824"/>
                  <a:pt x="123256" y="2339012"/>
                </a:cubicBezTo>
                <a:cubicBezTo>
                  <a:pt x="157436" y="2271381"/>
                  <a:pt x="226638" y="2169907"/>
                  <a:pt x="234888" y="1998390"/>
                </a:cubicBezTo>
                <a:cubicBezTo>
                  <a:pt x="96990" y="1925203"/>
                  <a:pt x="2475" y="1780064"/>
                  <a:pt x="2475" y="1613878"/>
                </a:cubicBezTo>
                <a:close/>
              </a:path>
            </a:pathLst>
          </a:custGeom>
          <a:solidFill>
            <a:srgbClr val="FFCC43"/>
          </a:solidFill>
          <a:ln>
            <a:noFill/>
          </a:ln>
        </p:spPr>
        <p:txBody>
          <a:bodyPr spcFirstLastPara="1" wrap="square" lIns="189000" tIns="34275" rIns="189000" bIns="297000" anchor="ctr" anchorCtr="0">
            <a:noAutofit/>
          </a:bodyPr>
          <a:lstStyle/>
          <a:p>
            <a:pPr marL="0" marR="0" lvl="0" indent="0" algn="just" rtl="0">
              <a:spcBef>
                <a:spcPts val="0"/>
              </a:spcBef>
              <a:spcAft>
                <a:spcPts val="0"/>
              </a:spcAft>
              <a:buNone/>
            </a:pPr>
            <a:r>
              <a:rPr lang="fr-FR" altLang="ko" sz="1500" dirty="0">
                <a:solidFill>
                  <a:schemeClr val="dk1"/>
                </a:solidFill>
                <a:latin typeface="Poppins Light"/>
                <a:ea typeface="Poppins Light"/>
                <a:cs typeface="Poppins Light"/>
                <a:sym typeface="Poppins Light"/>
              </a:rPr>
              <a:t>Depuis la disparition de la Taxe Professionnelle en 2010, l’attribution de la CFE/CVAE aux communautés de communes, et la disparition de la Taxe d’Habitation entre 2018 et 2023, les principales ressources des communes sont les Taxes Foncières (propriétés bâties / non bâties) et les dotations de l’État.</a:t>
            </a:r>
          </a:p>
          <a:p>
            <a:pPr marL="0" marR="0" lvl="0" indent="0" algn="just" rtl="0">
              <a:spcBef>
                <a:spcPts val="0"/>
              </a:spcBef>
              <a:spcAft>
                <a:spcPts val="0"/>
              </a:spcAft>
              <a:buNone/>
            </a:pPr>
            <a:endParaRPr lang="fr-FR" sz="1500"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sz="1500" dirty="0">
                <a:solidFill>
                  <a:schemeClr val="dk1"/>
                </a:solidFill>
                <a:latin typeface="Poppins Light"/>
                <a:ea typeface="Poppins Light"/>
                <a:cs typeface="Poppins Light"/>
                <a:sym typeface="Poppins Light"/>
              </a:rPr>
              <a:t>Ces recettes représentent entre 50 et 80% des recettes des communes.</a:t>
            </a:r>
          </a:p>
          <a:p>
            <a:pPr marL="0" marR="0" lvl="0" indent="0" algn="just" rtl="0">
              <a:spcBef>
                <a:spcPts val="0"/>
              </a:spcBef>
              <a:spcAft>
                <a:spcPts val="0"/>
              </a:spcAft>
              <a:buNone/>
            </a:pPr>
            <a:endParaRPr lang="fr-FR" sz="1500" dirty="0">
              <a:solidFill>
                <a:schemeClr val="dk1"/>
              </a:solidFill>
              <a:latin typeface="Poppins Light"/>
              <a:ea typeface="Poppins Light"/>
              <a:cs typeface="Poppins Light"/>
              <a:sym typeface="Poppins Light"/>
            </a:endParaRPr>
          </a:p>
          <a:p>
            <a:pPr marL="0" marR="0" lvl="0" indent="0" algn="just" rtl="0">
              <a:spcBef>
                <a:spcPts val="0"/>
              </a:spcBef>
              <a:spcAft>
                <a:spcPts val="0"/>
              </a:spcAft>
              <a:buNone/>
            </a:pPr>
            <a:r>
              <a:rPr lang="fr-FR" sz="1500" dirty="0">
                <a:solidFill>
                  <a:schemeClr val="dk1"/>
                </a:solidFill>
                <a:latin typeface="Poppins Light"/>
                <a:ea typeface="Poppins Light"/>
                <a:cs typeface="Poppins Light"/>
                <a:sym typeface="Poppins Light"/>
              </a:rPr>
              <a:t>À Saint Pierre du Perray, le produit des services est aussi important. Mais cette recette vient simplement financer, partiellement, des services apportés à la population. En particulier en faveur de l’enfance et de la jeunesse.</a:t>
            </a:r>
            <a:endParaRPr sz="1500" dirty="0">
              <a:solidFill>
                <a:schemeClr val="dk1"/>
              </a:solidFill>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1"/>
        <p:cNvGrpSpPr/>
        <p:nvPr/>
      </p:nvGrpSpPr>
      <p:grpSpPr>
        <a:xfrm>
          <a:off x="0" y="0"/>
          <a:ext cx="0" cy="0"/>
          <a:chOff x="0" y="0"/>
          <a:chExt cx="0" cy="0"/>
        </a:xfrm>
      </p:grpSpPr>
      <p:sp>
        <p:nvSpPr>
          <p:cNvPr id="183" name="Google Shape;183;p31"/>
          <p:cNvSpPr/>
          <p:nvPr>
            <p:custDataLst>
              <p:tags r:id="rId1"/>
            </p:custDataLst>
          </p:nvPr>
        </p:nvSpPr>
        <p:spPr>
          <a:xfrm>
            <a:off x="142840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de Solidarité Urbaine (DSU)</a:t>
            </a:r>
            <a:endParaRPr sz="1500" dirty="0">
              <a:solidFill>
                <a:schemeClr val="lt1"/>
              </a:solidFill>
              <a:latin typeface="Poppins SemiBold"/>
              <a:ea typeface="Poppins SemiBold"/>
              <a:cs typeface="Poppins SemiBold"/>
              <a:sym typeface="Poppins SemiBold"/>
            </a:endParaRPr>
          </a:p>
        </p:txBody>
      </p:sp>
      <p:sp>
        <p:nvSpPr>
          <p:cNvPr id="185" name="Google Shape;185;p31"/>
          <p:cNvSpPr/>
          <p:nvPr>
            <p:custDataLst>
              <p:tags r:id="rId2"/>
            </p:custDataLst>
          </p:nvPr>
        </p:nvSpPr>
        <p:spPr>
          <a:xfrm>
            <a:off x="5368251" y="1812509"/>
            <a:ext cx="2948630" cy="30008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Nationale de Péréquation (DNP)</a:t>
            </a:r>
            <a:endParaRPr sz="1500" dirty="0">
              <a:solidFill>
                <a:schemeClr val="lt1"/>
              </a:solidFill>
              <a:latin typeface="Poppins SemiBold"/>
              <a:ea typeface="Poppins SemiBold"/>
              <a:cs typeface="Poppins SemiBold"/>
              <a:sym typeface="Poppins SemiBold"/>
            </a:endParaRPr>
          </a:p>
        </p:txBody>
      </p:sp>
      <p:sp>
        <p:nvSpPr>
          <p:cNvPr id="187" name="Google Shape;187;p31"/>
          <p:cNvSpPr/>
          <p:nvPr>
            <p:custDataLst>
              <p:tags r:id="rId3"/>
            </p:custDataLst>
          </p:nvPr>
        </p:nvSpPr>
        <p:spPr>
          <a:xfrm>
            <a:off x="142840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Forfaitaire (DF)</a:t>
            </a:r>
            <a:endParaRPr sz="1500" dirty="0">
              <a:solidFill>
                <a:schemeClr val="lt1"/>
              </a:solidFill>
              <a:latin typeface="Poppins SemiBold"/>
              <a:ea typeface="Poppins SemiBold"/>
              <a:cs typeface="Poppins SemiBold"/>
              <a:sym typeface="Poppins SemiBold"/>
            </a:endParaRPr>
          </a:p>
        </p:txBody>
      </p:sp>
      <p:sp>
        <p:nvSpPr>
          <p:cNvPr id="189" name="Google Shape;189;p31"/>
          <p:cNvSpPr/>
          <p:nvPr>
            <p:custDataLst>
              <p:tags r:id="rId4"/>
            </p:custDataLst>
          </p:nvPr>
        </p:nvSpPr>
        <p:spPr>
          <a:xfrm>
            <a:off x="5368251" y="3363105"/>
            <a:ext cx="2948630"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fr-FR" altLang="ko" sz="1500" dirty="0">
                <a:solidFill>
                  <a:schemeClr val="lt1"/>
                </a:solidFill>
                <a:latin typeface="Poppins SemiBold"/>
                <a:ea typeface="Poppins SemiBold"/>
                <a:cs typeface="Poppins SemiBold"/>
                <a:sym typeface="Poppins SemiBold"/>
              </a:rPr>
              <a:t>Dotation de Solidarité Rurale (DSR)</a:t>
            </a:r>
            <a:endParaRPr sz="1100" dirty="0"/>
          </a:p>
        </p:txBody>
      </p:sp>
      <p:sp>
        <p:nvSpPr>
          <p:cNvPr id="190" name="Google Shape;190;p31"/>
          <p:cNvSpPr/>
          <p:nvPr>
            <p:custDataLst>
              <p:tags r:id="rId5"/>
            </p:custDataLst>
          </p:nvPr>
        </p:nvSpPr>
        <p:spPr>
          <a:xfrm>
            <a:off x="998569"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1</a:t>
            </a:r>
            <a:endParaRPr sz="1400">
              <a:solidFill>
                <a:schemeClr val="dk1"/>
              </a:solidFill>
              <a:latin typeface="Poppins SemiBold"/>
              <a:ea typeface="Poppins SemiBold"/>
              <a:cs typeface="Poppins SemiBold"/>
              <a:sym typeface="Poppins SemiBold"/>
            </a:endParaRPr>
          </a:p>
        </p:txBody>
      </p:sp>
      <p:sp>
        <p:nvSpPr>
          <p:cNvPr id="191" name="Google Shape;191;p31"/>
          <p:cNvSpPr/>
          <p:nvPr>
            <p:custDataLst>
              <p:tags r:id="rId6"/>
            </p:custDataLst>
          </p:nvPr>
        </p:nvSpPr>
        <p:spPr>
          <a:xfrm>
            <a:off x="4939198" y="1817253"/>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3</a:t>
            </a:r>
            <a:endParaRPr sz="1400">
              <a:solidFill>
                <a:schemeClr val="dk1"/>
              </a:solidFill>
              <a:latin typeface="Poppins SemiBold"/>
              <a:ea typeface="Poppins SemiBold"/>
              <a:cs typeface="Poppins SemiBold"/>
              <a:sym typeface="Poppins SemiBold"/>
            </a:endParaRPr>
          </a:p>
        </p:txBody>
      </p:sp>
      <p:sp>
        <p:nvSpPr>
          <p:cNvPr id="192" name="Google Shape;192;p31"/>
          <p:cNvSpPr/>
          <p:nvPr>
            <p:custDataLst>
              <p:tags r:id="rId7"/>
            </p:custDataLst>
          </p:nvPr>
        </p:nvSpPr>
        <p:spPr>
          <a:xfrm>
            <a:off x="998569"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2</a:t>
            </a:r>
            <a:endParaRPr sz="1400">
              <a:solidFill>
                <a:schemeClr val="dk1"/>
              </a:solidFill>
              <a:latin typeface="Poppins SemiBold"/>
              <a:ea typeface="Poppins SemiBold"/>
              <a:cs typeface="Poppins SemiBold"/>
              <a:sym typeface="Poppins SemiBold"/>
            </a:endParaRPr>
          </a:p>
        </p:txBody>
      </p:sp>
      <p:sp>
        <p:nvSpPr>
          <p:cNvPr id="193" name="Google Shape;193;p31"/>
          <p:cNvSpPr/>
          <p:nvPr>
            <p:custDataLst>
              <p:tags r:id="rId8"/>
            </p:custDataLst>
          </p:nvPr>
        </p:nvSpPr>
        <p:spPr>
          <a:xfrm>
            <a:off x="4939198" y="3365477"/>
            <a:ext cx="341505" cy="341505"/>
          </a:xfrm>
          <a:prstGeom prst="ellipse">
            <a:avLst/>
          </a:prstGeom>
          <a:solidFill>
            <a:srgbClr val="FFCC43"/>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ko" sz="1400">
                <a:solidFill>
                  <a:schemeClr val="dk1"/>
                </a:solidFill>
                <a:latin typeface="Poppins SemiBold"/>
                <a:ea typeface="Poppins SemiBold"/>
                <a:cs typeface="Poppins SemiBold"/>
                <a:sym typeface="Poppins SemiBold"/>
              </a:rPr>
              <a:t>4</a:t>
            </a:r>
            <a:endParaRPr sz="1400">
              <a:solidFill>
                <a:schemeClr val="dk1"/>
              </a:solidFill>
              <a:latin typeface="Poppins SemiBold"/>
              <a:ea typeface="Poppins SemiBold"/>
              <a:cs typeface="Poppins SemiBold"/>
              <a:sym typeface="Poppins SemiBold"/>
            </a:endParaRPr>
          </a:p>
        </p:txBody>
      </p:sp>
      <p:sp>
        <p:nvSpPr>
          <p:cNvPr id="194" name="Google Shape;194;p31"/>
          <p:cNvSpPr/>
          <p:nvPr>
            <p:custDataLst>
              <p:tags r:id="rId9"/>
            </p:custDataLst>
          </p:nvPr>
        </p:nvSpPr>
        <p:spPr>
          <a:xfrm>
            <a:off x="1052946" y="548171"/>
            <a:ext cx="7135090" cy="817678"/>
          </a:xfrm>
          <a:custGeom>
            <a:avLst/>
            <a:gdLst/>
            <a:ahLst/>
            <a:cxnLst/>
            <a:rect l="l" t="t" r="r" b="b"/>
            <a:pathLst>
              <a:path w="7035800" h="1090238" extrusionOk="0">
                <a:moveTo>
                  <a:pt x="254545" y="843"/>
                </a:moveTo>
                <a:cubicBezTo>
                  <a:pt x="115007" y="843"/>
                  <a:pt x="843" y="115007"/>
                  <a:pt x="843" y="254545"/>
                </a:cubicBezTo>
                <a:lnTo>
                  <a:pt x="843" y="646179"/>
                </a:lnTo>
                <a:cubicBezTo>
                  <a:pt x="843" y="785716"/>
                  <a:pt x="115007" y="899880"/>
                  <a:pt x="254545" y="899880"/>
                </a:cubicBezTo>
                <a:lnTo>
                  <a:pt x="3397573" y="901157"/>
                </a:lnTo>
                <a:cubicBezTo>
                  <a:pt x="3397573" y="901157"/>
                  <a:pt x="3350035" y="1034834"/>
                  <a:pt x="3332061" y="1070422"/>
                </a:cubicBezTo>
                <a:cubicBezTo>
                  <a:pt x="3326233" y="1081980"/>
                  <a:pt x="3337757" y="1094519"/>
                  <a:pt x="3350199" y="1090263"/>
                </a:cubicBezTo>
                <a:cubicBezTo>
                  <a:pt x="3487542" y="1043641"/>
                  <a:pt x="3579279" y="968536"/>
                  <a:pt x="3641092" y="901125"/>
                </a:cubicBezTo>
                <a:lnTo>
                  <a:pt x="6784121" y="899848"/>
                </a:lnTo>
                <a:cubicBezTo>
                  <a:pt x="6923658" y="899848"/>
                  <a:pt x="7037822" y="785684"/>
                  <a:pt x="7037822" y="646146"/>
                </a:cubicBezTo>
                <a:lnTo>
                  <a:pt x="7037822" y="254545"/>
                </a:lnTo>
                <a:cubicBezTo>
                  <a:pt x="7037822" y="115007"/>
                  <a:pt x="6923658" y="843"/>
                  <a:pt x="6784121" y="843"/>
                </a:cubicBezTo>
                <a:lnTo>
                  <a:pt x="254545" y="843"/>
                </a:lnTo>
                <a:close/>
              </a:path>
            </a:pathLst>
          </a:custGeom>
          <a:solidFill>
            <a:srgbClr val="FFCC43"/>
          </a:solidFill>
          <a:ln>
            <a:noFill/>
          </a:ln>
        </p:spPr>
        <p:txBody>
          <a:bodyPr spcFirstLastPara="1" wrap="square" lIns="189000" tIns="54000" rIns="189000" bIns="189000" anchor="ctr" anchorCtr="0">
            <a:noAutofit/>
          </a:bodyPr>
          <a:lstStyle/>
          <a:p>
            <a:pPr marL="0" marR="0" lvl="0" indent="0" algn="ctr" rtl="0">
              <a:spcBef>
                <a:spcPts val="0"/>
              </a:spcBef>
              <a:spcAft>
                <a:spcPts val="0"/>
              </a:spcAft>
              <a:buNone/>
            </a:pPr>
            <a:r>
              <a:rPr lang="fr-FR" altLang="ko" sz="1800" b="1" dirty="0">
                <a:solidFill>
                  <a:schemeClr val="dk1"/>
                </a:solidFill>
                <a:latin typeface="Poppins Light"/>
                <a:ea typeface="Poppins Light"/>
                <a:cs typeface="Poppins Light"/>
                <a:sym typeface="Poppins Light"/>
              </a:rPr>
              <a:t>Quelles sont les dotations de l’Etat dont bénéficient la commune de Saint Pierre du Perray ?</a:t>
            </a:r>
            <a:endParaRPr sz="1800" b="1" dirty="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2843741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9"/>
</p:tagLst>
</file>

<file path=ppt/tags/tag105.xml><?xml version="1.0" encoding="utf-8"?>
<p:tagLst xmlns:a="http://schemas.openxmlformats.org/drawingml/2006/main" xmlns:r="http://schemas.openxmlformats.org/officeDocument/2006/relationships" xmlns:p="http://schemas.openxmlformats.org/presentationml/2006/main">
  <p:tag name="NUM" val="10"/>
</p:tagLst>
</file>

<file path=ppt/tags/tag106.xml><?xml version="1.0" encoding="utf-8"?>
<p:tagLst xmlns:a="http://schemas.openxmlformats.org/drawingml/2006/main" xmlns:r="http://schemas.openxmlformats.org/officeDocument/2006/relationships" xmlns:p="http://schemas.openxmlformats.org/presentationml/2006/main">
  <p:tag name="NUM" val="11"/>
</p:tagLst>
</file>

<file path=ppt/tags/tag107.xml><?xml version="1.0" encoding="utf-8"?>
<p:tagLst xmlns:a="http://schemas.openxmlformats.org/drawingml/2006/main" xmlns:r="http://schemas.openxmlformats.org/officeDocument/2006/relationships" xmlns:p="http://schemas.openxmlformats.org/presentationml/2006/main">
  <p:tag name="NUM" val="12"/>
</p:tagLst>
</file>

<file path=ppt/tags/tag108.xml><?xml version="1.0" encoding="utf-8"?>
<p:tagLst xmlns:a="http://schemas.openxmlformats.org/drawingml/2006/main" xmlns:r="http://schemas.openxmlformats.org/officeDocument/2006/relationships" xmlns:p="http://schemas.openxmlformats.org/presentationml/2006/main">
  <p:tag name="NUM" val="13"/>
</p:tagLst>
</file>

<file path=ppt/tags/tag109.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5"/>
</p:tagLst>
</file>

<file path=ppt/tags/tag111.xml><?xml version="1.0" encoding="utf-8"?>
<p:tagLst xmlns:a="http://schemas.openxmlformats.org/drawingml/2006/main" xmlns:r="http://schemas.openxmlformats.org/officeDocument/2006/relationships" xmlns:p="http://schemas.openxmlformats.org/presentationml/2006/main">
  <p:tag name="NUM" val="16"/>
</p:tagLst>
</file>

<file path=ppt/tags/tag112.xml><?xml version="1.0" encoding="utf-8"?>
<p:tagLst xmlns:a="http://schemas.openxmlformats.org/drawingml/2006/main" xmlns:r="http://schemas.openxmlformats.org/officeDocument/2006/relationships" xmlns:p="http://schemas.openxmlformats.org/presentationml/2006/main">
  <p:tag name="NUM" val="17"/>
</p:tagLst>
</file>

<file path=ppt/tags/tag113.xml><?xml version="1.0" encoding="utf-8"?>
<p:tagLst xmlns:a="http://schemas.openxmlformats.org/drawingml/2006/main" xmlns:r="http://schemas.openxmlformats.org/officeDocument/2006/relationships" xmlns:p="http://schemas.openxmlformats.org/presentationml/2006/main">
  <p:tag name="NUM" val="18"/>
</p:tagLst>
</file>

<file path=ppt/tags/tag114.xml><?xml version="1.0" encoding="utf-8"?>
<p:tagLst xmlns:a="http://schemas.openxmlformats.org/drawingml/2006/main" xmlns:r="http://schemas.openxmlformats.org/officeDocument/2006/relationships" xmlns:p="http://schemas.openxmlformats.org/presentationml/2006/main">
  <p:tag name="NUM" val="19"/>
</p:tagLst>
</file>

<file path=ppt/tags/tag115.xml><?xml version="1.0" encoding="utf-8"?>
<p:tagLst xmlns:a="http://schemas.openxmlformats.org/drawingml/2006/main" xmlns:r="http://schemas.openxmlformats.org/officeDocument/2006/relationships" xmlns:p="http://schemas.openxmlformats.org/presentationml/2006/main">
  <p:tag name="NUM" val="20"/>
</p:tagLst>
</file>

<file path=ppt/tags/tag116.xml><?xml version="1.0" encoding="utf-8"?>
<p:tagLst xmlns:a="http://schemas.openxmlformats.org/drawingml/2006/main" xmlns:r="http://schemas.openxmlformats.org/officeDocument/2006/relationships" xmlns:p="http://schemas.openxmlformats.org/presentationml/2006/main">
  <p:tag name="NUM" val="21"/>
</p:tagLst>
</file>

<file path=ppt/tags/tag117.xml><?xml version="1.0" encoding="utf-8"?>
<p:tagLst xmlns:a="http://schemas.openxmlformats.org/drawingml/2006/main" xmlns:r="http://schemas.openxmlformats.org/officeDocument/2006/relationships" xmlns:p="http://schemas.openxmlformats.org/presentationml/2006/main">
  <p:tag name="NUM" val="22"/>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7"/>
</p:tagLst>
</file>

<file path=ppt/tags/tag125.xml><?xml version="1.0" encoding="utf-8"?>
<p:tagLst xmlns:a="http://schemas.openxmlformats.org/drawingml/2006/main" xmlns:r="http://schemas.openxmlformats.org/officeDocument/2006/relationships" xmlns:p="http://schemas.openxmlformats.org/presentationml/2006/main">
  <p:tag name="NUM" val="8"/>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9"/>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7"/>
</p:tagLst>
</file>

<file path=ppt/tags/tag156.xml><?xml version="1.0" encoding="utf-8"?>
<p:tagLst xmlns:a="http://schemas.openxmlformats.org/drawingml/2006/main" xmlns:r="http://schemas.openxmlformats.org/officeDocument/2006/relationships" xmlns:p="http://schemas.openxmlformats.org/presentationml/2006/main">
  <p:tag name="NUM" val="8"/>
</p:tagLst>
</file>

<file path=ppt/tags/tag157.xml><?xml version="1.0" encoding="utf-8"?>
<p:tagLst xmlns:a="http://schemas.openxmlformats.org/drawingml/2006/main" xmlns:r="http://schemas.openxmlformats.org/officeDocument/2006/relationships" xmlns:p="http://schemas.openxmlformats.org/presentationml/2006/main">
  <p:tag name="NUM" val="9"/>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7"/>
</p:tagLst>
</file>

<file path=ppt/tags/tag169.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9"/>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9"/>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6"/>
</p:tagLst>
</file>

<file path=ppt/tags/tag19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00.xml><?xml version="1.0" encoding="utf-8"?>
<p:tagLst xmlns:a="http://schemas.openxmlformats.org/drawingml/2006/main" xmlns:r="http://schemas.openxmlformats.org/officeDocument/2006/relationships" xmlns:p="http://schemas.openxmlformats.org/presentationml/2006/main">
  <p:tag name="NUM" val="8"/>
</p:tagLst>
</file>

<file path=ppt/tags/tag201.xml><?xml version="1.0" encoding="utf-8"?>
<p:tagLst xmlns:a="http://schemas.openxmlformats.org/drawingml/2006/main" xmlns:r="http://schemas.openxmlformats.org/officeDocument/2006/relationships" xmlns:p="http://schemas.openxmlformats.org/presentationml/2006/main">
  <p:tag name="NUM" val="9"/>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8"/>
</p:tagLst>
</file>

<file path=ppt/tags/tag215.xml><?xml version="1.0" encoding="utf-8"?>
<p:tagLst xmlns:a="http://schemas.openxmlformats.org/drawingml/2006/main" xmlns:r="http://schemas.openxmlformats.org/officeDocument/2006/relationships" xmlns:p="http://schemas.openxmlformats.org/presentationml/2006/main">
  <p:tag name="NUM" val="9"/>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8"/>
</p:tagLst>
</file>

<file path=ppt/tags/tag224.xml><?xml version="1.0" encoding="utf-8"?>
<p:tagLst xmlns:a="http://schemas.openxmlformats.org/drawingml/2006/main" xmlns:r="http://schemas.openxmlformats.org/officeDocument/2006/relationships" xmlns:p="http://schemas.openxmlformats.org/presentationml/2006/main">
  <p:tag name="NUM" val="9"/>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9"/>
</p:tagLst>
</file>

<file path=ppt/tags/tag234.xml><?xml version="1.0" encoding="utf-8"?>
<p:tagLst xmlns:a="http://schemas.openxmlformats.org/drawingml/2006/main" xmlns:r="http://schemas.openxmlformats.org/officeDocument/2006/relationships" xmlns:p="http://schemas.openxmlformats.org/presentationml/2006/main">
  <p:tag name="NUM" val="10"/>
</p:tagLst>
</file>

<file path=ppt/tags/tag235.xml><?xml version="1.0" encoding="utf-8"?>
<p:tagLst xmlns:a="http://schemas.openxmlformats.org/drawingml/2006/main" xmlns:r="http://schemas.openxmlformats.org/officeDocument/2006/relationships" xmlns:p="http://schemas.openxmlformats.org/presentationml/2006/main">
  <p:tag name="NUM" val="11"/>
</p:tagLst>
</file>

<file path=ppt/tags/tag236.xml><?xml version="1.0" encoding="utf-8"?>
<p:tagLst xmlns:a="http://schemas.openxmlformats.org/drawingml/2006/main" xmlns:r="http://schemas.openxmlformats.org/officeDocument/2006/relationships" xmlns:p="http://schemas.openxmlformats.org/presentationml/2006/main">
  <p:tag name="NUM" val="12"/>
</p:tagLst>
</file>

<file path=ppt/tags/tag237.xml><?xml version="1.0" encoding="utf-8"?>
<p:tagLst xmlns:a="http://schemas.openxmlformats.org/drawingml/2006/main" xmlns:r="http://schemas.openxmlformats.org/officeDocument/2006/relationships" xmlns:p="http://schemas.openxmlformats.org/presentationml/2006/main">
  <p:tag name="NUM" val="13"/>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5"/>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4"/>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6"/>
</p:tagLst>
</file>

<file path=ppt/tags/tag267.xml><?xml version="1.0" encoding="utf-8"?>
<p:tagLst xmlns:a="http://schemas.openxmlformats.org/drawingml/2006/main" xmlns:r="http://schemas.openxmlformats.org/officeDocument/2006/relationships" xmlns:p="http://schemas.openxmlformats.org/presentationml/2006/main">
  <p:tag name="NUM" val="7"/>
</p:tagLst>
</file>

<file path=ppt/tags/tag268.xml><?xml version="1.0" encoding="utf-8"?>
<p:tagLst xmlns:a="http://schemas.openxmlformats.org/drawingml/2006/main" xmlns:r="http://schemas.openxmlformats.org/officeDocument/2006/relationships" xmlns:p="http://schemas.openxmlformats.org/presentationml/2006/main">
  <p:tag name="NUM" val="8"/>
</p:tagLst>
</file>

<file path=ppt/tags/tag269.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5"/>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7"/>
</p:tagLst>
</file>

<file path=ppt/tags/tag277.xml><?xml version="1.0" encoding="utf-8"?>
<p:tagLst xmlns:a="http://schemas.openxmlformats.org/drawingml/2006/main" xmlns:r="http://schemas.openxmlformats.org/officeDocument/2006/relationships" xmlns:p="http://schemas.openxmlformats.org/presentationml/2006/main">
  <p:tag name="NUM" val="8"/>
</p:tagLst>
</file>

<file path=ppt/tags/tag278.xml><?xml version="1.0" encoding="utf-8"?>
<p:tagLst xmlns:a="http://schemas.openxmlformats.org/drawingml/2006/main" xmlns:r="http://schemas.openxmlformats.org/officeDocument/2006/relationships" xmlns:p="http://schemas.openxmlformats.org/presentationml/2006/main">
  <p:tag name="NUM" val="9"/>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7"/>
</p:tagLst>
</file>

<file path=ppt/tags/tag286.xml><?xml version="1.0" encoding="utf-8"?>
<p:tagLst xmlns:a="http://schemas.openxmlformats.org/drawingml/2006/main" xmlns:r="http://schemas.openxmlformats.org/officeDocument/2006/relationships" xmlns:p="http://schemas.openxmlformats.org/presentationml/2006/main">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NUM" val="10"/>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8"/>
</p:tagLst>
</file>

<file path=ppt/tags/tag297.xml><?xml version="1.0" encoding="utf-8"?>
<p:tagLst xmlns:a="http://schemas.openxmlformats.org/drawingml/2006/main" xmlns:r="http://schemas.openxmlformats.org/officeDocument/2006/relationships" xmlns:p="http://schemas.openxmlformats.org/presentationml/2006/main">
  <p:tag name="NUM" val="9"/>
</p:tagLst>
</file>

<file path=ppt/tags/tag298.xml><?xml version="1.0" encoding="utf-8"?>
<p:tagLst xmlns:a="http://schemas.openxmlformats.org/drawingml/2006/main" xmlns:r="http://schemas.openxmlformats.org/officeDocument/2006/relationships" xmlns:p="http://schemas.openxmlformats.org/presentationml/2006/main">
  <p:tag name="NUM" val="1"/>
</p:tagLst>
</file>

<file path=ppt/tags/tag29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00.xml><?xml version="1.0" encoding="utf-8"?>
<p:tagLst xmlns:a="http://schemas.openxmlformats.org/drawingml/2006/main" xmlns:r="http://schemas.openxmlformats.org/officeDocument/2006/relationships" xmlns:p="http://schemas.openxmlformats.org/presentationml/2006/main">
  <p:tag name="NUM" val="3"/>
</p:tagLst>
</file>

<file path=ppt/tags/tag301.xml><?xml version="1.0" encoding="utf-8"?>
<p:tagLst xmlns:a="http://schemas.openxmlformats.org/drawingml/2006/main" xmlns:r="http://schemas.openxmlformats.org/officeDocument/2006/relationships" xmlns:p="http://schemas.openxmlformats.org/presentationml/2006/main">
  <p:tag name="NUM" val="4"/>
</p:tagLst>
</file>

<file path=ppt/tags/tag302.xml><?xml version="1.0" encoding="utf-8"?>
<p:tagLst xmlns:a="http://schemas.openxmlformats.org/drawingml/2006/main" xmlns:r="http://schemas.openxmlformats.org/officeDocument/2006/relationships" xmlns:p="http://schemas.openxmlformats.org/presentationml/2006/main">
  <p:tag name="NUM" val="5"/>
</p:tagLst>
</file>

<file path=ppt/tags/tag303.xml><?xml version="1.0" encoding="utf-8"?>
<p:tagLst xmlns:a="http://schemas.openxmlformats.org/drawingml/2006/main" xmlns:r="http://schemas.openxmlformats.org/officeDocument/2006/relationships" xmlns:p="http://schemas.openxmlformats.org/presentationml/2006/main">
  <p:tag name="NUM" val="6"/>
</p:tagLst>
</file>

<file path=ppt/tags/tag304.xml><?xml version="1.0" encoding="utf-8"?>
<p:tagLst xmlns:a="http://schemas.openxmlformats.org/drawingml/2006/main" xmlns:r="http://schemas.openxmlformats.org/officeDocument/2006/relationships" xmlns:p="http://schemas.openxmlformats.org/presentationml/2006/main">
  <p:tag name="NUM" val="7"/>
</p:tagLst>
</file>

<file path=ppt/tags/tag305.xml><?xml version="1.0" encoding="utf-8"?>
<p:tagLst xmlns:a="http://schemas.openxmlformats.org/drawingml/2006/main" xmlns:r="http://schemas.openxmlformats.org/officeDocument/2006/relationships" xmlns:p="http://schemas.openxmlformats.org/presentationml/2006/main">
  <p:tag name="NUM" val="8"/>
</p:tagLst>
</file>

<file path=ppt/tags/tag306.xml><?xml version="1.0" encoding="utf-8"?>
<p:tagLst xmlns:a="http://schemas.openxmlformats.org/drawingml/2006/main" xmlns:r="http://schemas.openxmlformats.org/officeDocument/2006/relationships" xmlns:p="http://schemas.openxmlformats.org/presentationml/2006/main">
  <p:tag name="NUM" val="9"/>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10.xml><?xml version="1.0" encoding="utf-8"?>
<p:tagLst xmlns:a="http://schemas.openxmlformats.org/drawingml/2006/main" xmlns:r="http://schemas.openxmlformats.org/officeDocument/2006/relationships" xmlns:p="http://schemas.openxmlformats.org/presentationml/2006/main">
  <p:tag name="NUM" val="4"/>
</p:tagLst>
</file>

<file path=ppt/tags/tag311.xml><?xml version="1.0" encoding="utf-8"?>
<p:tagLst xmlns:a="http://schemas.openxmlformats.org/drawingml/2006/main" xmlns:r="http://schemas.openxmlformats.org/officeDocument/2006/relationships" xmlns:p="http://schemas.openxmlformats.org/presentationml/2006/main">
  <p:tag name="NUM" val="5"/>
</p:tagLst>
</file>

<file path=ppt/tags/tag312.xml><?xml version="1.0" encoding="utf-8"?>
<p:tagLst xmlns:a="http://schemas.openxmlformats.org/drawingml/2006/main" xmlns:r="http://schemas.openxmlformats.org/officeDocument/2006/relationships" xmlns:p="http://schemas.openxmlformats.org/presentationml/2006/main">
  <p:tag name="NUM" val="6"/>
</p:tagLst>
</file>

<file path=ppt/tags/tag313.xml><?xml version="1.0" encoding="utf-8"?>
<p:tagLst xmlns:a="http://schemas.openxmlformats.org/drawingml/2006/main" xmlns:r="http://schemas.openxmlformats.org/officeDocument/2006/relationships" xmlns:p="http://schemas.openxmlformats.org/presentationml/2006/main">
  <p:tag name="NUM" val="7"/>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MON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3205</Words>
  <Application>Microsoft Office PowerPoint</Application>
  <PresentationFormat>Affichage à l'écran (16:9)</PresentationFormat>
  <Paragraphs>346</Paragraphs>
  <Slides>39</Slides>
  <Notes>39</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39</vt:i4>
      </vt:variant>
    </vt:vector>
  </HeadingPairs>
  <TitlesOfParts>
    <vt:vector size="45" baseType="lpstr">
      <vt:lpstr>Arial</vt:lpstr>
      <vt:lpstr>Poppins Light</vt:lpstr>
      <vt:lpstr>Century Gothic</vt:lpstr>
      <vt:lpstr>Poppins SemiBold</vt:lpstr>
      <vt:lpstr>Simple Light</vt:lpstr>
      <vt:lpstr>PPTMON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 Uvalle</dc:creator>
  <cp:lastModifiedBy>Corinne Uvalle</cp:lastModifiedBy>
  <cp:revision>21</cp:revision>
  <dcterms:modified xsi:type="dcterms:W3CDTF">2023-05-24T15:50:56Z</dcterms:modified>
</cp:coreProperties>
</file>