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20" r:id="rId2"/>
    <p:sldId id="380" r:id="rId3"/>
    <p:sldId id="381" r:id="rId4"/>
    <p:sldId id="382" r:id="rId5"/>
    <p:sldId id="389" r:id="rId6"/>
    <p:sldId id="390" r:id="rId7"/>
    <p:sldId id="391" r:id="rId8"/>
    <p:sldId id="401" r:id="rId9"/>
    <p:sldId id="393" r:id="rId10"/>
    <p:sldId id="385" r:id="rId11"/>
    <p:sldId id="363" r:id="rId12"/>
    <p:sldId id="364" r:id="rId13"/>
    <p:sldId id="397" r:id="rId14"/>
    <p:sldId id="403" r:id="rId15"/>
    <p:sldId id="402" r:id="rId16"/>
    <p:sldId id="398" r:id="rId17"/>
    <p:sldId id="395" r:id="rId18"/>
    <p:sldId id="396" r:id="rId19"/>
    <p:sldId id="360" r:id="rId20"/>
    <p:sldId id="325" r:id="rId21"/>
    <p:sldId id="280" r:id="rId22"/>
  </p:sldIdLst>
  <p:sldSz cx="9144000" cy="6858000" type="screen4x3"/>
  <p:notesSz cx="6797675"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72" autoAdjust="0"/>
    <p:restoredTop sz="94660"/>
  </p:normalViewPr>
  <p:slideViewPr>
    <p:cSldViewPr>
      <p:cViewPr varScale="1">
        <p:scale>
          <a:sx n="95" d="100"/>
          <a:sy n="95" d="100"/>
        </p:scale>
        <p:origin x="53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2"/>
            <a:ext cx="2945659" cy="496490"/>
          </a:xfrm>
          <a:prstGeom prst="rect">
            <a:avLst/>
          </a:prstGeom>
        </p:spPr>
        <p:txBody>
          <a:bodyPr vert="horz" lIns="91413" tIns="45706" rIns="91413" bIns="45706" rtlCol="0"/>
          <a:lstStyle>
            <a:lvl1pPr algn="l">
              <a:defRPr sz="1200"/>
            </a:lvl1pPr>
          </a:lstStyle>
          <a:p>
            <a:endParaRPr lang="fr-FR" dirty="0"/>
          </a:p>
        </p:txBody>
      </p:sp>
      <p:sp>
        <p:nvSpPr>
          <p:cNvPr id="3" name="Espace réservé de la date 2"/>
          <p:cNvSpPr>
            <a:spLocks noGrp="1"/>
          </p:cNvSpPr>
          <p:nvPr>
            <p:ph type="dt" sz="quarter" idx="1"/>
          </p:nvPr>
        </p:nvSpPr>
        <p:spPr>
          <a:xfrm>
            <a:off x="3850447" y="2"/>
            <a:ext cx="2945659" cy="496490"/>
          </a:xfrm>
          <a:prstGeom prst="rect">
            <a:avLst/>
          </a:prstGeom>
        </p:spPr>
        <p:txBody>
          <a:bodyPr vert="horz" lIns="91413" tIns="45706" rIns="91413" bIns="45706" rtlCol="0"/>
          <a:lstStyle>
            <a:lvl1pPr algn="r">
              <a:defRPr sz="1200"/>
            </a:lvl1pPr>
          </a:lstStyle>
          <a:p>
            <a:fld id="{B34F9E3F-62A6-4C51-AEA1-E7D2314B74C1}" type="datetimeFigureOut">
              <a:rPr lang="fr-FR" smtClean="0"/>
              <a:t>08/06/2023</a:t>
            </a:fld>
            <a:endParaRPr lang="fr-FR" dirty="0"/>
          </a:p>
        </p:txBody>
      </p:sp>
      <p:sp>
        <p:nvSpPr>
          <p:cNvPr id="4" name="Espace réservé du pied de page 3"/>
          <p:cNvSpPr>
            <a:spLocks noGrp="1"/>
          </p:cNvSpPr>
          <p:nvPr>
            <p:ph type="ftr" sz="quarter" idx="2"/>
          </p:nvPr>
        </p:nvSpPr>
        <p:spPr>
          <a:xfrm>
            <a:off x="4" y="9431602"/>
            <a:ext cx="2945659" cy="496490"/>
          </a:xfrm>
          <a:prstGeom prst="rect">
            <a:avLst/>
          </a:prstGeom>
        </p:spPr>
        <p:txBody>
          <a:bodyPr vert="horz" lIns="91413" tIns="45706" rIns="91413" bIns="45706"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447" y="9431602"/>
            <a:ext cx="2945659" cy="496490"/>
          </a:xfrm>
          <a:prstGeom prst="rect">
            <a:avLst/>
          </a:prstGeom>
        </p:spPr>
        <p:txBody>
          <a:bodyPr vert="horz" lIns="91413" tIns="45706" rIns="91413" bIns="45706" rtlCol="0" anchor="b"/>
          <a:lstStyle>
            <a:lvl1pPr algn="r">
              <a:defRPr sz="1200"/>
            </a:lvl1pPr>
          </a:lstStyle>
          <a:p>
            <a:fld id="{C2F417C7-29E6-48D6-BD9A-840586A704E3}" type="slidenum">
              <a:rPr lang="fr-FR" smtClean="0"/>
              <a:t>‹N°›</a:t>
            </a:fld>
            <a:endParaRPr lang="fr-FR" dirty="0"/>
          </a:p>
        </p:txBody>
      </p:sp>
    </p:spTree>
    <p:extLst>
      <p:ext uri="{BB962C8B-B14F-4D97-AF65-F5344CB8AC3E}">
        <p14:creationId xmlns:p14="http://schemas.microsoft.com/office/powerpoint/2010/main" val="2392251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555"/>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49688" y="0"/>
            <a:ext cx="2946400" cy="498555"/>
          </a:xfrm>
          <a:prstGeom prst="rect">
            <a:avLst/>
          </a:prstGeom>
        </p:spPr>
        <p:txBody>
          <a:bodyPr vert="horz" lIns="91440" tIns="45720" rIns="91440" bIns="45720" rtlCol="0"/>
          <a:lstStyle>
            <a:lvl1pPr algn="r">
              <a:defRPr sz="1200"/>
            </a:lvl1pPr>
          </a:lstStyle>
          <a:p>
            <a:fld id="{699C4166-83D4-4807-944A-6963DD6EE668}" type="datetimeFigureOut">
              <a:rPr lang="fr-FR" smtClean="0"/>
              <a:t>08/06/2023</a:t>
            </a:fld>
            <a:endParaRPr lang="fr-FR" dirty="0"/>
          </a:p>
        </p:txBody>
      </p:sp>
      <p:sp>
        <p:nvSpPr>
          <p:cNvPr id="4" name="Espace réservé de l'image des diapositives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450" y="4779140"/>
            <a:ext cx="5438775" cy="39090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259"/>
            <a:ext cx="2946400" cy="498555"/>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49688" y="9431259"/>
            <a:ext cx="2946400" cy="498555"/>
          </a:xfrm>
          <a:prstGeom prst="rect">
            <a:avLst/>
          </a:prstGeom>
        </p:spPr>
        <p:txBody>
          <a:bodyPr vert="horz" lIns="91440" tIns="45720" rIns="91440" bIns="45720" rtlCol="0" anchor="b"/>
          <a:lstStyle>
            <a:lvl1pPr algn="r">
              <a:defRPr sz="1200"/>
            </a:lvl1pPr>
          </a:lstStyle>
          <a:p>
            <a:fld id="{F36F4F35-3FAB-4F24-91EF-BFAC83FF05EA}" type="slidenum">
              <a:rPr lang="fr-FR" smtClean="0"/>
              <a:t>‹N°›</a:t>
            </a:fld>
            <a:endParaRPr lang="fr-FR" dirty="0"/>
          </a:p>
        </p:txBody>
      </p:sp>
    </p:spTree>
    <p:extLst>
      <p:ext uri="{BB962C8B-B14F-4D97-AF65-F5344CB8AC3E}">
        <p14:creationId xmlns:p14="http://schemas.microsoft.com/office/powerpoint/2010/main" val="3349486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EA523064-428C-4761-AA10-F15C945483F1}" type="datetimeFigureOut">
              <a:rPr lang="fr-FR" smtClean="0"/>
              <a:t>08/06/2023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496FF7F-05B8-470B-ADCF-6CA721E072EB}" type="slidenum">
              <a:rPr lang="fr-FR" smtClean="0"/>
              <a:t>‹N°›</a:t>
            </a:fld>
            <a:endParaRPr lang="fr-FR" dirty="0"/>
          </a:p>
        </p:txBody>
      </p:sp>
    </p:spTree>
    <p:extLst>
      <p:ext uri="{BB962C8B-B14F-4D97-AF65-F5344CB8AC3E}">
        <p14:creationId xmlns:p14="http://schemas.microsoft.com/office/powerpoint/2010/main" val="2502772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A523064-428C-4761-AA10-F15C945483F1}" type="datetimeFigureOut">
              <a:rPr lang="fr-FR" smtClean="0"/>
              <a:t>08/06/2023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496FF7F-05B8-470B-ADCF-6CA721E072EB}" type="slidenum">
              <a:rPr lang="fr-FR" smtClean="0"/>
              <a:t>‹N°›</a:t>
            </a:fld>
            <a:endParaRPr lang="fr-FR" dirty="0"/>
          </a:p>
        </p:txBody>
      </p:sp>
    </p:spTree>
    <p:extLst>
      <p:ext uri="{BB962C8B-B14F-4D97-AF65-F5344CB8AC3E}">
        <p14:creationId xmlns:p14="http://schemas.microsoft.com/office/powerpoint/2010/main" val="1120431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A523064-428C-4761-AA10-F15C945483F1}" type="datetimeFigureOut">
              <a:rPr lang="fr-FR" smtClean="0"/>
              <a:t>08/06/2023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496FF7F-05B8-470B-ADCF-6CA721E072EB}" type="slidenum">
              <a:rPr lang="fr-FR" smtClean="0"/>
              <a:t>‹N°›</a:t>
            </a:fld>
            <a:endParaRPr lang="fr-FR" dirty="0"/>
          </a:p>
        </p:txBody>
      </p:sp>
    </p:spTree>
    <p:extLst>
      <p:ext uri="{BB962C8B-B14F-4D97-AF65-F5344CB8AC3E}">
        <p14:creationId xmlns:p14="http://schemas.microsoft.com/office/powerpoint/2010/main" val="2496745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A523064-428C-4761-AA10-F15C945483F1}" type="datetimeFigureOut">
              <a:rPr lang="fr-FR" smtClean="0"/>
              <a:t>08/06/2023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496FF7F-05B8-470B-ADCF-6CA721E072EB}" type="slidenum">
              <a:rPr lang="fr-FR" smtClean="0"/>
              <a:t>‹N°›</a:t>
            </a:fld>
            <a:endParaRPr lang="fr-FR" dirty="0"/>
          </a:p>
        </p:txBody>
      </p:sp>
    </p:spTree>
    <p:extLst>
      <p:ext uri="{BB962C8B-B14F-4D97-AF65-F5344CB8AC3E}">
        <p14:creationId xmlns:p14="http://schemas.microsoft.com/office/powerpoint/2010/main" val="290556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A523064-428C-4761-AA10-F15C945483F1}" type="datetimeFigureOut">
              <a:rPr lang="fr-FR" smtClean="0"/>
              <a:t>08/06/2023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496FF7F-05B8-470B-ADCF-6CA721E072EB}" type="slidenum">
              <a:rPr lang="fr-FR" smtClean="0"/>
              <a:t>‹N°›</a:t>
            </a:fld>
            <a:endParaRPr lang="fr-FR" dirty="0"/>
          </a:p>
        </p:txBody>
      </p:sp>
    </p:spTree>
    <p:extLst>
      <p:ext uri="{BB962C8B-B14F-4D97-AF65-F5344CB8AC3E}">
        <p14:creationId xmlns:p14="http://schemas.microsoft.com/office/powerpoint/2010/main" val="2185522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A523064-428C-4761-AA10-F15C945483F1}" type="datetimeFigureOut">
              <a:rPr lang="fr-FR" smtClean="0"/>
              <a:t>08/06/2023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496FF7F-05B8-470B-ADCF-6CA721E072EB}" type="slidenum">
              <a:rPr lang="fr-FR" smtClean="0"/>
              <a:t>‹N°›</a:t>
            </a:fld>
            <a:endParaRPr lang="fr-FR" dirty="0"/>
          </a:p>
        </p:txBody>
      </p:sp>
    </p:spTree>
    <p:extLst>
      <p:ext uri="{BB962C8B-B14F-4D97-AF65-F5344CB8AC3E}">
        <p14:creationId xmlns:p14="http://schemas.microsoft.com/office/powerpoint/2010/main" val="371963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A523064-428C-4761-AA10-F15C945483F1}" type="datetimeFigureOut">
              <a:rPr lang="fr-FR" smtClean="0"/>
              <a:t>08/06/2023</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5496FF7F-05B8-470B-ADCF-6CA721E072EB}" type="slidenum">
              <a:rPr lang="fr-FR" smtClean="0"/>
              <a:t>‹N°›</a:t>
            </a:fld>
            <a:endParaRPr lang="fr-FR" dirty="0"/>
          </a:p>
        </p:txBody>
      </p:sp>
    </p:spTree>
    <p:extLst>
      <p:ext uri="{BB962C8B-B14F-4D97-AF65-F5344CB8AC3E}">
        <p14:creationId xmlns:p14="http://schemas.microsoft.com/office/powerpoint/2010/main" val="290292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A523064-428C-4761-AA10-F15C945483F1}" type="datetimeFigureOut">
              <a:rPr lang="fr-FR" smtClean="0"/>
              <a:t>08/06/2023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496FF7F-05B8-470B-ADCF-6CA721E072EB}" type="slidenum">
              <a:rPr lang="fr-FR" smtClean="0"/>
              <a:t>‹N°›</a:t>
            </a:fld>
            <a:endParaRPr lang="fr-FR" dirty="0"/>
          </a:p>
        </p:txBody>
      </p:sp>
    </p:spTree>
    <p:extLst>
      <p:ext uri="{BB962C8B-B14F-4D97-AF65-F5344CB8AC3E}">
        <p14:creationId xmlns:p14="http://schemas.microsoft.com/office/powerpoint/2010/main" val="1725136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A523064-428C-4761-AA10-F15C945483F1}" type="datetimeFigureOut">
              <a:rPr lang="fr-FR" smtClean="0"/>
              <a:t>08/06/2023</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496FF7F-05B8-470B-ADCF-6CA721E072EB}" type="slidenum">
              <a:rPr lang="fr-FR" smtClean="0"/>
              <a:t>‹N°›</a:t>
            </a:fld>
            <a:endParaRPr lang="fr-FR" dirty="0"/>
          </a:p>
        </p:txBody>
      </p:sp>
    </p:spTree>
    <p:extLst>
      <p:ext uri="{BB962C8B-B14F-4D97-AF65-F5344CB8AC3E}">
        <p14:creationId xmlns:p14="http://schemas.microsoft.com/office/powerpoint/2010/main" val="415585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A523064-428C-4761-AA10-F15C945483F1}" type="datetimeFigureOut">
              <a:rPr lang="fr-FR" smtClean="0"/>
              <a:t>08/06/2023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496FF7F-05B8-470B-ADCF-6CA721E072EB}" type="slidenum">
              <a:rPr lang="fr-FR" smtClean="0"/>
              <a:t>‹N°›</a:t>
            </a:fld>
            <a:endParaRPr lang="fr-FR" dirty="0"/>
          </a:p>
        </p:txBody>
      </p:sp>
    </p:spTree>
    <p:extLst>
      <p:ext uri="{BB962C8B-B14F-4D97-AF65-F5344CB8AC3E}">
        <p14:creationId xmlns:p14="http://schemas.microsoft.com/office/powerpoint/2010/main" val="3805972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A523064-428C-4761-AA10-F15C945483F1}" type="datetimeFigureOut">
              <a:rPr lang="fr-FR" smtClean="0"/>
              <a:t>08/06/2023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496FF7F-05B8-470B-ADCF-6CA721E072EB}" type="slidenum">
              <a:rPr lang="fr-FR" smtClean="0"/>
              <a:t>‹N°›</a:t>
            </a:fld>
            <a:endParaRPr lang="fr-FR" dirty="0"/>
          </a:p>
        </p:txBody>
      </p:sp>
    </p:spTree>
    <p:extLst>
      <p:ext uri="{BB962C8B-B14F-4D97-AF65-F5344CB8AC3E}">
        <p14:creationId xmlns:p14="http://schemas.microsoft.com/office/powerpoint/2010/main" val="139549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23064-428C-4761-AA10-F15C945483F1}" type="datetimeFigureOut">
              <a:rPr lang="fr-FR" smtClean="0"/>
              <a:t>08/06/2023</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6FF7F-05B8-470B-ADCF-6CA721E072EB}" type="slidenum">
              <a:rPr lang="fr-FR" smtClean="0"/>
              <a:t>‹N°›</a:t>
            </a:fld>
            <a:endParaRPr lang="fr-FR" dirty="0"/>
          </a:p>
        </p:txBody>
      </p:sp>
    </p:spTree>
    <p:extLst>
      <p:ext uri="{BB962C8B-B14F-4D97-AF65-F5344CB8AC3E}">
        <p14:creationId xmlns:p14="http://schemas.microsoft.com/office/powerpoint/2010/main" val="3174582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7.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A85B95-FD72-485C-B17B-4199D1F88242}"/>
              </a:ext>
            </a:extLst>
          </p:cNvPr>
          <p:cNvSpPr>
            <a:spLocks noGrp="1"/>
          </p:cNvSpPr>
          <p:nvPr>
            <p:ph type="title"/>
          </p:nvPr>
        </p:nvSpPr>
        <p:spPr>
          <a:xfrm>
            <a:off x="107504" y="4978362"/>
            <a:ext cx="8292795" cy="1512168"/>
          </a:xfrm>
        </p:spPr>
        <p:txBody>
          <a:bodyPr>
            <a:normAutofit fontScale="90000"/>
          </a:bodyPr>
          <a:lstStyle/>
          <a:p>
            <a:pPr algn="l"/>
            <a:br>
              <a:rPr lang="fr-FR" sz="3600" dirty="0">
                <a:latin typeface="Gill Sans MT" panose="020B0502020104020203" pitchFamily="34" charset="0"/>
              </a:rPr>
            </a:br>
            <a:r>
              <a:rPr lang="fr-FR" sz="3600" dirty="0">
                <a:latin typeface="Gill Sans MT" panose="020B0502020104020203" pitchFamily="34" charset="0"/>
              </a:rPr>
              <a:t>COMITE CITOYEN </a:t>
            </a:r>
            <a:br>
              <a:rPr lang="fr-FR" sz="3600" dirty="0">
                <a:latin typeface="Gill Sans MT" panose="020B0502020104020203" pitchFamily="34" charset="0"/>
              </a:rPr>
            </a:br>
            <a:r>
              <a:rPr lang="fr-FR" sz="3600" dirty="0">
                <a:latin typeface="Gill Sans MT" panose="020B0502020104020203" pitchFamily="34" charset="0"/>
              </a:rPr>
              <a:t>BUDGETAIRE</a:t>
            </a:r>
            <a:br>
              <a:rPr lang="fr-FR" sz="2800" dirty="0">
                <a:latin typeface="Gill Sans MT" panose="020B0502020104020203" pitchFamily="34" charset="0"/>
              </a:rPr>
            </a:br>
            <a:r>
              <a:rPr lang="fr-FR" sz="2800" dirty="0">
                <a:latin typeface="Gill Sans MT" panose="020B0502020104020203" pitchFamily="34" charset="0"/>
              </a:rPr>
              <a:t>03 juin 2023</a:t>
            </a:r>
            <a:br>
              <a:rPr lang="fr-FR" sz="2800" dirty="0">
                <a:solidFill>
                  <a:schemeClr val="tx1"/>
                </a:solidFill>
                <a:latin typeface="Gill Sans MT" panose="020B0502020104020203" pitchFamily="34" charset="0"/>
              </a:rPr>
            </a:br>
            <a:endParaRPr lang="fr-FR" sz="3500" dirty="0"/>
          </a:p>
        </p:txBody>
      </p:sp>
      <p:pic>
        <p:nvPicPr>
          <p:cNvPr id="2050" name="Picture 2" descr="Afficher l’image source">
            <a:extLst>
              <a:ext uri="{FF2B5EF4-FFF2-40B4-BE49-F238E27FC236}">
                <a16:creationId xmlns:a16="http://schemas.microsoft.com/office/drawing/2014/main" id="{FD776E4F-ECA5-4C6B-89C5-7CFCC1451A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47" b="10672"/>
          <a:stretch/>
        </p:blipFill>
        <p:spPr bwMode="auto">
          <a:xfrm>
            <a:off x="20" y="2872"/>
            <a:ext cx="9143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pic>
        <p:nvPicPr>
          <p:cNvPr id="25" name="Image 24">
            <a:extLst>
              <a:ext uri="{FF2B5EF4-FFF2-40B4-BE49-F238E27FC236}">
                <a16:creationId xmlns:a16="http://schemas.microsoft.com/office/drawing/2014/main" id="{B9266717-4289-41C0-BACE-6ECCE808FF5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5422" y="341305"/>
            <a:ext cx="2166424" cy="1693378"/>
          </a:xfrm>
          <a:prstGeom prst="rect">
            <a:avLst/>
          </a:prstGeom>
          <a:noFill/>
          <a:ln>
            <a:noFill/>
          </a:ln>
        </p:spPr>
      </p:pic>
      <p:pic>
        <p:nvPicPr>
          <p:cNvPr id="4" name="Image 3" descr="Une image contenant herbe, bâtiment, extérieur, ciel&#10;&#10;Description générée automatiquement">
            <a:extLst>
              <a:ext uri="{FF2B5EF4-FFF2-40B4-BE49-F238E27FC236}">
                <a16:creationId xmlns:a16="http://schemas.microsoft.com/office/drawing/2014/main" id="{03C62556-856C-495B-AC95-88497BECA9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32049" cy="4811801"/>
          </a:xfrm>
          <a:prstGeom prst="rect">
            <a:avLst/>
          </a:prstGeom>
        </p:spPr>
      </p:pic>
      <p:pic>
        <p:nvPicPr>
          <p:cNvPr id="28" name="Image 27">
            <a:extLst>
              <a:ext uri="{FF2B5EF4-FFF2-40B4-BE49-F238E27FC236}">
                <a16:creationId xmlns:a16="http://schemas.microsoft.com/office/drawing/2014/main" id="{EB1C7F8E-8074-4DCD-BFFE-77CF22B103A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505" y="272009"/>
            <a:ext cx="1726651" cy="1285445"/>
          </a:xfrm>
          <a:prstGeom prst="rect">
            <a:avLst/>
          </a:prstGeom>
          <a:noFill/>
          <a:ln>
            <a:noFill/>
          </a:ln>
        </p:spPr>
      </p:pic>
      <p:pic>
        <p:nvPicPr>
          <p:cNvPr id="29" name="Picture 2" descr="Afficher l’image source">
            <a:extLst>
              <a:ext uri="{FF2B5EF4-FFF2-40B4-BE49-F238E27FC236}">
                <a16:creationId xmlns:a16="http://schemas.microsoft.com/office/drawing/2014/main" id="{11BD1AFB-019F-4F45-BCDC-A6C26EE1283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547" b="10672"/>
          <a:stretch/>
        </p:blipFill>
        <p:spPr bwMode="auto">
          <a:xfrm>
            <a:off x="5012271" y="4458719"/>
            <a:ext cx="4094491" cy="2057976"/>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253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457200" y="188640"/>
            <a:ext cx="8229600" cy="1224136"/>
          </a:xfrm>
          <a:noFill/>
        </p:spPr>
        <p:style>
          <a:lnRef idx="3">
            <a:schemeClr val="lt1"/>
          </a:lnRef>
          <a:fillRef idx="1">
            <a:schemeClr val="accent5"/>
          </a:fillRef>
          <a:effectRef idx="1">
            <a:schemeClr val="accent5"/>
          </a:effectRef>
          <a:fontRef idx="minor">
            <a:schemeClr val="lt1"/>
          </a:fontRef>
        </p:style>
        <p:txBody>
          <a:bodyPr>
            <a:normAutofit/>
          </a:bodyPr>
          <a:lstStyle/>
          <a:p>
            <a:r>
              <a:rPr lang="fr-FR" sz="2800" dirty="0">
                <a:solidFill>
                  <a:schemeClr val="tx1"/>
                </a:solidFill>
                <a:latin typeface="Gill Sans MT" panose="020B0502020104020203" pitchFamily="34" charset="0"/>
              </a:rPr>
              <a:t>Le Budget Primitif 2023</a:t>
            </a:r>
          </a:p>
        </p:txBody>
      </p:sp>
      <p:sp>
        <p:nvSpPr>
          <p:cNvPr id="3" name="Espace réservé du contenu 2"/>
          <p:cNvSpPr>
            <a:spLocks noGrp="1"/>
          </p:cNvSpPr>
          <p:nvPr>
            <p:ph idx="1"/>
          </p:nvPr>
        </p:nvSpPr>
        <p:spPr>
          <a:xfrm>
            <a:off x="457200" y="1600200"/>
            <a:ext cx="8229600" cy="4925144"/>
          </a:xfrm>
        </p:spPr>
        <p:txBody>
          <a:bodyPr>
            <a:normAutofit fontScale="92500" lnSpcReduction="20000"/>
          </a:bodyPr>
          <a:lstStyle/>
          <a:p>
            <a:pPr marL="0" indent="0" algn="just">
              <a:buNone/>
            </a:pPr>
            <a:r>
              <a:rPr lang="fr-FR" sz="2200" b="1" dirty="0">
                <a:solidFill>
                  <a:srgbClr val="0070C0"/>
                </a:solidFill>
                <a:latin typeface="Gill Sans MT" panose="020B0502020104020203" pitchFamily="34" charset="0"/>
              </a:rPr>
              <a:t>Conclusion</a:t>
            </a:r>
            <a:r>
              <a:rPr lang="fr-FR" sz="2200" b="1" dirty="0">
                <a:latin typeface="Gill Sans MT" panose="020B0502020104020203" pitchFamily="34" charset="0"/>
              </a:rPr>
              <a:t>: </a:t>
            </a:r>
          </a:p>
          <a:p>
            <a:pPr algn="just">
              <a:buFontTx/>
              <a:buChar char="-"/>
            </a:pPr>
            <a:r>
              <a:rPr lang="fr-FR" sz="2600" b="1" dirty="0">
                <a:latin typeface="Gill Sans MT" panose="020B0502020104020203" pitchFamily="34" charset="0"/>
              </a:rPr>
              <a:t>2023 sera fortement marquée par la hausse des prix de l’énergie et des produits manufacturés encore plus qu’en 2022, (+12% sur la restauration collective, +5% d’inflation, +3,5% de point d’indice en année pleine)</a:t>
            </a:r>
          </a:p>
          <a:p>
            <a:pPr algn="just">
              <a:buFontTx/>
              <a:buChar char="-"/>
            </a:pPr>
            <a:r>
              <a:rPr lang="fr-FR" sz="2600" b="1" dirty="0">
                <a:latin typeface="Gill Sans MT" panose="020B0502020104020203" pitchFamily="34" charset="0"/>
              </a:rPr>
              <a:t>Le BP 2023 présenté contient, malgré tout, les dépenses de fonctionnement pour préserver notre capacité d’autofinancement tout en maintenant la qualité du service public. </a:t>
            </a:r>
          </a:p>
          <a:p>
            <a:pPr algn="just">
              <a:buFontTx/>
              <a:buChar char="-"/>
            </a:pPr>
            <a:r>
              <a:rPr lang="fr-FR" sz="2600" b="1" dirty="0">
                <a:latin typeface="Gill Sans MT" panose="020B0502020104020203" pitchFamily="34" charset="0"/>
              </a:rPr>
              <a:t>Stabilité fiscale (taux d’imposition inchangée) et optimisation de nos recettes</a:t>
            </a:r>
          </a:p>
          <a:p>
            <a:pPr algn="just">
              <a:buFontTx/>
              <a:buChar char="-"/>
            </a:pPr>
            <a:r>
              <a:rPr lang="fr-FR" sz="2600" b="1" dirty="0">
                <a:latin typeface="Gill Sans MT" panose="020B0502020104020203" pitchFamily="34" charset="0"/>
              </a:rPr>
              <a:t>2023 est le reflet de nos actions du plan de sobriété énergétique engagé pour atténuer les augmentations présentes et à venir.</a:t>
            </a:r>
          </a:p>
        </p:txBody>
      </p:sp>
      <p:pic>
        <p:nvPicPr>
          <p:cNvPr id="6" name="Image 5">
            <a:extLst>
              <a:ext uri="{FF2B5EF4-FFF2-40B4-BE49-F238E27FC236}">
                <a16:creationId xmlns:a16="http://schemas.microsoft.com/office/drawing/2014/main" id="{0F7C6956-A1D7-4561-832B-1DD0992EEB2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3" y="364654"/>
            <a:ext cx="1368152" cy="904106"/>
          </a:xfrm>
          <a:prstGeom prst="rect">
            <a:avLst/>
          </a:prstGeom>
          <a:noFill/>
          <a:ln>
            <a:noFill/>
          </a:ln>
        </p:spPr>
      </p:pic>
    </p:spTree>
    <p:extLst>
      <p:ext uri="{BB962C8B-B14F-4D97-AF65-F5344CB8AC3E}">
        <p14:creationId xmlns:p14="http://schemas.microsoft.com/office/powerpoint/2010/main" val="2403440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A85B95-FD72-485C-B17B-4199D1F88242}"/>
              </a:ext>
            </a:extLst>
          </p:cNvPr>
          <p:cNvSpPr>
            <a:spLocks noGrp="1"/>
          </p:cNvSpPr>
          <p:nvPr>
            <p:ph type="title"/>
          </p:nvPr>
        </p:nvSpPr>
        <p:spPr>
          <a:xfrm>
            <a:off x="107504" y="5229200"/>
            <a:ext cx="8292795" cy="1512168"/>
          </a:xfrm>
        </p:spPr>
        <p:txBody>
          <a:bodyPr>
            <a:normAutofit fontScale="90000"/>
          </a:bodyPr>
          <a:lstStyle/>
          <a:p>
            <a:pPr algn="l"/>
            <a:r>
              <a:rPr lang="fr-FR" sz="2200" dirty="0">
                <a:latin typeface="Gill Sans MT" panose="020B0502020104020203" pitchFamily="34" charset="0"/>
              </a:rPr>
              <a:t>PRESENTATION</a:t>
            </a:r>
            <a:br>
              <a:rPr lang="fr-FR" sz="3600" dirty="0">
                <a:latin typeface="Gill Sans MT" panose="020B0502020104020203" pitchFamily="34" charset="0"/>
              </a:rPr>
            </a:br>
            <a:r>
              <a:rPr lang="fr-FR" sz="3600" dirty="0">
                <a:latin typeface="Gill Sans MT" panose="020B0502020104020203" pitchFamily="34" charset="0"/>
              </a:rPr>
              <a:t>Compte Administratif 2022</a:t>
            </a:r>
            <a:br>
              <a:rPr lang="fr-FR" sz="2800" dirty="0">
                <a:latin typeface="Gill Sans MT" panose="020B0502020104020203" pitchFamily="34" charset="0"/>
              </a:rPr>
            </a:br>
            <a:r>
              <a:rPr lang="fr-FR" sz="2800" dirty="0">
                <a:latin typeface="Gill Sans MT" panose="020B0502020104020203" pitchFamily="34" charset="0"/>
              </a:rPr>
              <a:t>03 juin 2023</a:t>
            </a:r>
            <a:br>
              <a:rPr lang="fr-FR" sz="2800" dirty="0">
                <a:solidFill>
                  <a:schemeClr val="tx1"/>
                </a:solidFill>
                <a:latin typeface="Gill Sans MT" panose="020B0502020104020203" pitchFamily="34" charset="0"/>
              </a:rPr>
            </a:br>
            <a:endParaRPr lang="fr-FR" sz="3500" dirty="0"/>
          </a:p>
        </p:txBody>
      </p:sp>
      <p:pic>
        <p:nvPicPr>
          <p:cNvPr id="2050" name="Picture 2" descr="Afficher l’image source">
            <a:extLst>
              <a:ext uri="{FF2B5EF4-FFF2-40B4-BE49-F238E27FC236}">
                <a16:creationId xmlns:a16="http://schemas.microsoft.com/office/drawing/2014/main" id="{FD776E4F-ECA5-4C6B-89C5-7CFCC1451A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47" b="10672"/>
          <a:stretch/>
        </p:blipFill>
        <p:spPr bwMode="auto">
          <a:xfrm>
            <a:off x="20" y="2872"/>
            <a:ext cx="9143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pic>
        <p:nvPicPr>
          <p:cNvPr id="25" name="Image 24">
            <a:extLst>
              <a:ext uri="{FF2B5EF4-FFF2-40B4-BE49-F238E27FC236}">
                <a16:creationId xmlns:a16="http://schemas.microsoft.com/office/drawing/2014/main" id="{B9266717-4289-41C0-BACE-6ECCE808FF5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5422" y="341305"/>
            <a:ext cx="2166424" cy="1693378"/>
          </a:xfrm>
          <a:prstGeom prst="rect">
            <a:avLst/>
          </a:prstGeom>
          <a:noFill/>
          <a:ln>
            <a:noFill/>
          </a:ln>
        </p:spPr>
      </p:pic>
      <p:pic>
        <p:nvPicPr>
          <p:cNvPr id="4" name="Image 3" descr="Une image contenant herbe, bâtiment, extérieur, ciel&#10;&#10;Description générée automatiquement">
            <a:extLst>
              <a:ext uri="{FF2B5EF4-FFF2-40B4-BE49-F238E27FC236}">
                <a16:creationId xmlns:a16="http://schemas.microsoft.com/office/drawing/2014/main" id="{03C62556-856C-495B-AC95-88497BECA9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32049" cy="4811801"/>
          </a:xfrm>
          <a:prstGeom prst="rect">
            <a:avLst/>
          </a:prstGeom>
        </p:spPr>
      </p:pic>
      <p:pic>
        <p:nvPicPr>
          <p:cNvPr id="28" name="Image 27">
            <a:extLst>
              <a:ext uri="{FF2B5EF4-FFF2-40B4-BE49-F238E27FC236}">
                <a16:creationId xmlns:a16="http://schemas.microsoft.com/office/drawing/2014/main" id="{EB1C7F8E-8074-4DCD-BFFE-77CF22B103A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505" y="272009"/>
            <a:ext cx="1726651" cy="1285445"/>
          </a:xfrm>
          <a:prstGeom prst="rect">
            <a:avLst/>
          </a:prstGeom>
          <a:noFill/>
          <a:ln>
            <a:noFill/>
          </a:ln>
        </p:spPr>
      </p:pic>
      <p:pic>
        <p:nvPicPr>
          <p:cNvPr id="29" name="Picture 2" descr="Afficher l’image source">
            <a:extLst>
              <a:ext uri="{FF2B5EF4-FFF2-40B4-BE49-F238E27FC236}">
                <a16:creationId xmlns:a16="http://schemas.microsoft.com/office/drawing/2014/main" id="{11BD1AFB-019F-4F45-BCDC-A6C26EE1283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547" b="10672"/>
          <a:stretch/>
        </p:blipFill>
        <p:spPr bwMode="auto">
          <a:xfrm>
            <a:off x="5012271" y="4458719"/>
            <a:ext cx="4094491" cy="2057976"/>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166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457200" y="188640"/>
            <a:ext cx="8229600" cy="1224136"/>
          </a:xfrm>
          <a:noFill/>
        </p:spPr>
        <p:style>
          <a:lnRef idx="3">
            <a:schemeClr val="lt1"/>
          </a:lnRef>
          <a:fillRef idx="1">
            <a:schemeClr val="accent5"/>
          </a:fillRef>
          <a:effectRef idx="1">
            <a:schemeClr val="accent5"/>
          </a:effectRef>
          <a:fontRef idx="minor">
            <a:schemeClr val="lt1"/>
          </a:fontRef>
        </p:style>
        <p:txBody>
          <a:bodyPr>
            <a:normAutofit/>
          </a:bodyPr>
          <a:lstStyle/>
          <a:p>
            <a:r>
              <a:rPr lang="fr-FR" sz="2400" dirty="0">
                <a:solidFill>
                  <a:schemeClr val="tx1"/>
                </a:solidFill>
                <a:latin typeface="Gill Sans MT" panose="020B0502020104020203" pitchFamily="34" charset="0"/>
              </a:rPr>
              <a:t>Compte Administratif 2022</a:t>
            </a:r>
          </a:p>
        </p:txBody>
      </p:sp>
      <p:sp>
        <p:nvSpPr>
          <p:cNvPr id="3" name="Espace réservé du contenu 2"/>
          <p:cNvSpPr>
            <a:spLocks noGrp="1"/>
          </p:cNvSpPr>
          <p:nvPr>
            <p:ph idx="1"/>
          </p:nvPr>
        </p:nvSpPr>
        <p:spPr>
          <a:xfrm>
            <a:off x="457200" y="1600200"/>
            <a:ext cx="8229600" cy="4925144"/>
          </a:xfrm>
        </p:spPr>
        <p:txBody>
          <a:bodyPr>
            <a:normAutofit/>
          </a:bodyPr>
          <a:lstStyle/>
          <a:p>
            <a:pPr marL="0" indent="0" algn="ctr">
              <a:buNone/>
            </a:pPr>
            <a:endParaRPr lang="fr-FR" sz="2000" b="1" dirty="0">
              <a:solidFill>
                <a:srgbClr val="FF0000"/>
              </a:solidFill>
              <a:latin typeface="Gill Sans MT" panose="020B0502020104020203" pitchFamily="34" charset="0"/>
            </a:endParaRPr>
          </a:p>
          <a:p>
            <a:pPr marL="0" indent="0" algn="ctr">
              <a:buNone/>
            </a:pPr>
            <a:endParaRPr lang="fr-FR" sz="2000" b="1" dirty="0">
              <a:solidFill>
                <a:srgbClr val="FF0000"/>
              </a:solidFill>
              <a:latin typeface="Gill Sans MT" panose="020B0502020104020203" pitchFamily="34" charset="0"/>
            </a:endParaRPr>
          </a:p>
          <a:p>
            <a:pPr marL="0" indent="0">
              <a:buNone/>
            </a:pPr>
            <a:endParaRPr lang="fr-FR" sz="2000" b="1" dirty="0">
              <a:solidFill>
                <a:srgbClr val="FF0000"/>
              </a:solidFill>
              <a:latin typeface="Gill Sans MT" panose="020B0502020104020203" pitchFamily="34" charset="0"/>
            </a:endParaRPr>
          </a:p>
          <a:p>
            <a:pPr algn="ctr"/>
            <a:endParaRPr lang="fr-FR" sz="2000" b="1" dirty="0">
              <a:solidFill>
                <a:srgbClr val="FF0000"/>
              </a:solidFill>
              <a:latin typeface="Gill Sans MT" panose="020B0502020104020203" pitchFamily="34" charset="0"/>
            </a:endParaRPr>
          </a:p>
          <a:p>
            <a:pPr algn="ctr"/>
            <a:endParaRPr lang="fr-FR" sz="2000" b="1" dirty="0">
              <a:solidFill>
                <a:srgbClr val="FF0000"/>
              </a:solidFill>
              <a:latin typeface="Gill Sans MT" panose="020B0502020104020203" pitchFamily="34" charset="0"/>
            </a:endParaRPr>
          </a:p>
          <a:p>
            <a:pPr algn="ctr"/>
            <a:endParaRPr lang="fr-FR" sz="2000" b="1" dirty="0">
              <a:solidFill>
                <a:srgbClr val="FF0000"/>
              </a:solidFill>
              <a:latin typeface="Gill Sans MT" panose="020B0502020104020203" pitchFamily="34" charset="0"/>
            </a:endParaRPr>
          </a:p>
          <a:p>
            <a:pPr marL="914400" lvl="2" indent="0" algn="just">
              <a:buNone/>
            </a:pPr>
            <a:endParaRPr lang="fr-FR" sz="900" b="1" dirty="0">
              <a:latin typeface="Gill Sans MT" panose="020B0502020104020203" pitchFamily="34" charset="0"/>
            </a:endParaRPr>
          </a:p>
          <a:p>
            <a:pPr marL="914400" lvl="2" indent="0" algn="just">
              <a:buNone/>
            </a:pPr>
            <a:endParaRPr lang="fr-FR" sz="900" b="1" dirty="0">
              <a:latin typeface="Gill Sans MT" panose="020B0502020104020203" pitchFamily="34" charset="0"/>
            </a:endParaRPr>
          </a:p>
          <a:p>
            <a:pPr marL="914400" lvl="2" indent="0" algn="just">
              <a:buNone/>
            </a:pPr>
            <a:endParaRPr lang="fr-FR" sz="1000" b="1" dirty="0">
              <a:latin typeface="Gill Sans MT" panose="020B0502020104020203" pitchFamily="34" charset="0"/>
            </a:endParaRPr>
          </a:p>
        </p:txBody>
      </p:sp>
      <p:pic>
        <p:nvPicPr>
          <p:cNvPr id="6" name="Image 5">
            <a:extLst>
              <a:ext uri="{FF2B5EF4-FFF2-40B4-BE49-F238E27FC236}">
                <a16:creationId xmlns:a16="http://schemas.microsoft.com/office/drawing/2014/main" id="{0F7C6956-A1D7-4561-832B-1DD0992EEB2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3" y="364654"/>
            <a:ext cx="1368152" cy="904106"/>
          </a:xfrm>
          <a:prstGeom prst="rect">
            <a:avLst/>
          </a:prstGeom>
          <a:noFill/>
          <a:ln>
            <a:noFill/>
          </a:ln>
        </p:spPr>
      </p:pic>
      <p:graphicFrame>
        <p:nvGraphicFramePr>
          <p:cNvPr id="7" name="Tableau 6">
            <a:extLst>
              <a:ext uri="{FF2B5EF4-FFF2-40B4-BE49-F238E27FC236}">
                <a16:creationId xmlns:a16="http://schemas.microsoft.com/office/drawing/2014/main" id="{1CF7166E-9A8A-1F86-5CCF-5A5B921D464F}"/>
              </a:ext>
            </a:extLst>
          </p:cNvPr>
          <p:cNvGraphicFramePr>
            <a:graphicFrameLocks noGrp="1"/>
          </p:cNvGraphicFramePr>
          <p:nvPr>
            <p:extLst>
              <p:ext uri="{D42A27DB-BD31-4B8C-83A1-F6EECF244321}">
                <p14:modId xmlns:p14="http://schemas.microsoft.com/office/powerpoint/2010/main" val="2007918862"/>
              </p:ext>
            </p:extLst>
          </p:nvPr>
        </p:nvGraphicFramePr>
        <p:xfrm>
          <a:off x="1763688" y="1600203"/>
          <a:ext cx="5472608" cy="4918643"/>
        </p:xfrm>
        <a:graphic>
          <a:graphicData uri="http://schemas.openxmlformats.org/drawingml/2006/table">
            <a:tbl>
              <a:tblPr firstRow="1" firstCol="1" bandRow="1"/>
              <a:tblGrid>
                <a:gridCol w="4187308">
                  <a:extLst>
                    <a:ext uri="{9D8B030D-6E8A-4147-A177-3AD203B41FA5}">
                      <a16:colId xmlns:a16="http://schemas.microsoft.com/office/drawing/2014/main" val="3585376478"/>
                    </a:ext>
                  </a:extLst>
                </a:gridCol>
                <a:gridCol w="1285300">
                  <a:extLst>
                    <a:ext uri="{9D8B030D-6E8A-4147-A177-3AD203B41FA5}">
                      <a16:colId xmlns:a16="http://schemas.microsoft.com/office/drawing/2014/main" val="2238541034"/>
                    </a:ext>
                  </a:extLst>
                </a:gridCol>
              </a:tblGrid>
              <a:tr h="218255">
                <a:tc>
                  <a:txBody>
                    <a:bodyPr/>
                    <a:lstStyle/>
                    <a:p>
                      <a:endParaRPr lang="fr-FR" sz="1100" dirty="0">
                        <a:effectLst/>
                        <a:latin typeface="Times New Roman" panose="02020603050405020304" pitchFamily="18" charset="0"/>
                      </a:endParaRPr>
                    </a:p>
                  </a:txBody>
                  <a:tcPr marL="37988" marR="3798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r>
                        <a:rPr lang="fr-FR" sz="1100">
                          <a:solidFill>
                            <a:srgbClr val="000000"/>
                          </a:solidFill>
                          <a:effectLst/>
                          <a:latin typeface="Calibri" panose="020F0502020204030204" pitchFamily="34" charset="0"/>
                          <a:ea typeface="Times New Roman" panose="02020603050405020304" pitchFamily="18" charset="0"/>
                        </a:rPr>
                        <a:t>2022</a:t>
                      </a:r>
                      <a:endParaRPr lang="fr-FR" sz="110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6379594"/>
                  </a:ext>
                </a:extLst>
              </a:tr>
              <a:tr h="211215">
                <a:tc>
                  <a:txBody>
                    <a:bodyPr/>
                    <a:lstStyle/>
                    <a:p>
                      <a:r>
                        <a:rPr lang="fr-FR" sz="1100" dirty="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Excédent de fonctionnement reporté (002)</a:t>
                      </a:r>
                      <a:endParaRPr lang="fr-FR" sz="1100" dirty="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r>
                        <a:rPr lang="fr-FR" sz="1100">
                          <a:effectLst/>
                          <a:latin typeface="Gill Sans MT" panose="020B0502020104020203" pitchFamily="34" charset="0"/>
                          <a:ea typeface="Times New Roman" panose="02020603050405020304" pitchFamily="18" charset="0"/>
                          <a:cs typeface="Calibri" panose="020F0502020204030204" pitchFamily="34" charset="0"/>
                        </a:rPr>
                        <a:t>0,00 €</a:t>
                      </a:r>
                      <a:endParaRPr lang="fr-FR" sz="110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53863275"/>
                  </a:ext>
                </a:extLst>
              </a:tr>
              <a:tr h="211215">
                <a:tc>
                  <a:txBody>
                    <a:bodyPr/>
                    <a:lstStyle/>
                    <a:p>
                      <a:r>
                        <a:rPr lang="fr-FR" sz="1100" dirty="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Recettes de fonctionnement</a:t>
                      </a:r>
                      <a:endParaRPr lang="fr-FR" sz="1100" dirty="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r>
                        <a:rPr lang="fr-FR" sz="1100" dirty="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15 385 267,31 €</a:t>
                      </a:r>
                      <a:endParaRPr lang="fr-FR" sz="1100" dirty="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03126266"/>
                  </a:ext>
                </a:extLst>
              </a:tr>
              <a:tr h="211215">
                <a:tc>
                  <a:txBody>
                    <a:bodyPr/>
                    <a:lstStyle/>
                    <a:p>
                      <a:r>
                        <a:rPr lang="fr-FR" sz="110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Dépenses de fonctionnement</a:t>
                      </a:r>
                      <a:endParaRPr lang="fr-FR" sz="110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r>
                        <a:rPr lang="fr-FR" sz="1100" dirty="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14 885 718,69 €</a:t>
                      </a:r>
                      <a:endParaRPr lang="fr-FR" sz="1100" dirty="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89131516"/>
                  </a:ext>
                </a:extLst>
              </a:tr>
              <a:tr h="211215">
                <a:tc>
                  <a:txBody>
                    <a:bodyPr/>
                    <a:lstStyle/>
                    <a:p>
                      <a:r>
                        <a:rPr lang="fr-FR" sz="1100" b="1">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Excédent de la section de fonctionnement </a:t>
                      </a:r>
                      <a:endParaRPr lang="fr-FR" sz="110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r>
                        <a:rPr lang="fr-FR" sz="1100" b="1" dirty="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499 548,62 €</a:t>
                      </a:r>
                      <a:endParaRPr lang="fr-FR" sz="1100" dirty="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02805007"/>
                  </a:ext>
                </a:extLst>
              </a:tr>
              <a:tr h="225296">
                <a:tc>
                  <a:txBody>
                    <a:bodyPr/>
                    <a:lstStyle/>
                    <a:p>
                      <a:r>
                        <a:rPr lang="fr-FR" sz="1100" b="1">
                          <a:solidFill>
                            <a:srgbClr val="4472C4"/>
                          </a:solidFill>
                          <a:effectLst/>
                          <a:latin typeface="Gill Sans MT" panose="020B0502020104020203" pitchFamily="34" charset="0"/>
                          <a:ea typeface="Times New Roman" panose="02020603050405020304" pitchFamily="18" charset="0"/>
                          <a:cs typeface="Calibri" panose="020F0502020204030204" pitchFamily="34" charset="0"/>
                        </a:rPr>
                        <a:t>Reprise du résultat de la Caisse des Ecoles</a:t>
                      </a:r>
                      <a:endParaRPr lang="fr-FR" sz="110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r>
                        <a:rPr lang="fr-FR" sz="1100" b="1">
                          <a:solidFill>
                            <a:srgbClr val="4472C4"/>
                          </a:solidFill>
                          <a:effectLst/>
                          <a:latin typeface="Gill Sans MT" panose="020B0502020104020203" pitchFamily="34" charset="0"/>
                          <a:ea typeface="Times New Roman" panose="02020603050405020304" pitchFamily="18" charset="0"/>
                          <a:cs typeface="Calibri" panose="020F0502020204030204" pitchFamily="34" charset="0"/>
                        </a:rPr>
                        <a:t>15 409,51 €</a:t>
                      </a:r>
                      <a:endParaRPr lang="fr-FR" sz="110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63789499"/>
                  </a:ext>
                </a:extLst>
              </a:tr>
              <a:tr h="211215">
                <a:tc>
                  <a:txBody>
                    <a:bodyPr/>
                    <a:lstStyle/>
                    <a:p>
                      <a:r>
                        <a:rPr lang="fr-FR" sz="110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Solde d'exécution de la section d'investissement reporté (001)</a:t>
                      </a:r>
                      <a:endParaRPr lang="fr-FR" sz="110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r>
                        <a:rPr lang="fr-FR" sz="1100">
                          <a:solidFill>
                            <a:srgbClr val="FF0000"/>
                          </a:solidFill>
                          <a:effectLst/>
                          <a:latin typeface="Gill Sans MT" panose="020B0502020104020203" pitchFamily="34" charset="0"/>
                          <a:ea typeface="Times New Roman" panose="02020603050405020304" pitchFamily="18" charset="0"/>
                          <a:cs typeface="Calibri" panose="020F0502020204030204" pitchFamily="34" charset="0"/>
                        </a:rPr>
                        <a:t>-809 095,17 €</a:t>
                      </a:r>
                      <a:endParaRPr lang="fr-FR" sz="110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79147224"/>
                  </a:ext>
                </a:extLst>
              </a:tr>
              <a:tr h="211215">
                <a:tc>
                  <a:txBody>
                    <a:bodyPr/>
                    <a:lstStyle/>
                    <a:p>
                      <a:r>
                        <a:rPr lang="fr-FR" sz="110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Recettes d'investissement</a:t>
                      </a:r>
                      <a:endParaRPr lang="fr-FR" sz="110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r>
                        <a:rPr lang="fr-FR" sz="1100" dirty="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4 125 545,14 €</a:t>
                      </a:r>
                      <a:endParaRPr lang="fr-FR" sz="1100" dirty="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28879364"/>
                  </a:ext>
                </a:extLst>
              </a:tr>
              <a:tr h="211215">
                <a:tc>
                  <a:txBody>
                    <a:bodyPr/>
                    <a:lstStyle/>
                    <a:p>
                      <a:r>
                        <a:rPr lang="fr-FR" sz="110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Dépenses d'investissement</a:t>
                      </a:r>
                      <a:endParaRPr lang="fr-FR" sz="110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r>
                        <a:rPr lang="fr-FR" sz="1100" dirty="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2 692 341,01 €</a:t>
                      </a:r>
                      <a:endParaRPr lang="fr-FR" sz="1100" dirty="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12748968"/>
                  </a:ext>
                </a:extLst>
              </a:tr>
              <a:tr h="211215">
                <a:tc>
                  <a:txBody>
                    <a:bodyPr/>
                    <a:lstStyle/>
                    <a:p>
                      <a:r>
                        <a:rPr lang="fr-FR" sz="1100" b="1">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Solde d'exécution de la section d'investissement</a:t>
                      </a:r>
                      <a:endParaRPr lang="fr-FR" sz="110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r>
                        <a:rPr lang="fr-FR" sz="1100" b="1">
                          <a:effectLst/>
                          <a:latin typeface="Gill Sans MT" panose="020B0502020104020203" pitchFamily="34" charset="0"/>
                          <a:ea typeface="Times New Roman" panose="02020603050405020304" pitchFamily="18" charset="0"/>
                          <a:cs typeface="Calibri" panose="020F0502020204030204" pitchFamily="34" charset="0"/>
                        </a:rPr>
                        <a:t>624 108,96 €</a:t>
                      </a:r>
                      <a:endParaRPr lang="fr-FR" sz="110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72977853"/>
                  </a:ext>
                </a:extLst>
              </a:tr>
              <a:tr h="218255">
                <a:tc>
                  <a:txBody>
                    <a:bodyPr/>
                    <a:lstStyle/>
                    <a:p>
                      <a:r>
                        <a:rPr lang="fr-FR" sz="110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 </a:t>
                      </a:r>
                      <a:endParaRPr lang="fr-FR" sz="110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r>
                        <a:rPr lang="fr-FR" sz="1100" dirty="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 </a:t>
                      </a:r>
                      <a:endParaRPr lang="fr-FR" sz="1100" dirty="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6669808"/>
                  </a:ext>
                </a:extLst>
              </a:tr>
              <a:tr h="309782">
                <a:tc>
                  <a:txBody>
                    <a:bodyPr/>
                    <a:lstStyle/>
                    <a:p>
                      <a:r>
                        <a:rPr lang="fr-FR" sz="1100" b="1">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Excédent de clôture (compte de gestion et compte administratif)</a:t>
                      </a:r>
                      <a:endParaRPr lang="fr-FR" sz="110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r>
                        <a:rPr lang="fr-FR" sz="1100" b="1" dirty="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1 139 067,09 €</a:t>
                      </a:r>
                      <a:endParaRPr lang="fr-FR" sz="1100" dirty="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58284683"/>
                  </a:ext>
                </a:extLst>
              </a:tr>
              <a:tr h="211215">
                <a:tc>
                  <a:txBody>
                    <a:bodyPr/>
                    <a:lstStyle/>
                    <a:p>
                      <a:r>
                        <a:rPr lang="fr-FR" sz="110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 </a:t>
                      </a:r>
                      <a:endParaRPr lang="fr-FR" sz="110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r>
                        <a:rPr lang="fr-FR" sz="1100" dirty="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 </a:t>
                      </a:r>
                      <a:endParaRPr lang="fr-FR" sz="1100" dirty="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55672600"/>
                  </a:ext>
                </a:extLst>
              </a:tr>
              <a:tr h="211215">
                <a:tc>
                  <a:txBody>
                    <a:bodyPr/>
                    <a:lstStyle/>
                    <a:p>
                      <a:r>
                        <a:rPr lang="fr-FR" sz="110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Restes à réaliser recettes</a:t>
                      </a:r>
                      <a:endParaRPr lang="fr-FR" sz="110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r>
                        <a:rPr lang="fr-FR" sz="1100" dirty="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975 295,49 €</a:t>
                      </a:r>
                      <a:endParaRPr lang="fr-FR" sz="1100" dirty="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13915459"/>
                  </a:ext>
                </a:extLst>
              </a:tr>
              <a:tr h="211215">
                <a:tc>
                  <a:txBody>
                    <a:bodyPr/>
                    <a:lstStyle/>
                    <a:p>
                      <a:r>
                        <a:rPr lang="fr-FR" sz="110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Restes à réaliser dépenses</a:t>
                      </a:r>
                      <a:endParaRPr lang="fr-FR" sz="110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r>
                        <a:rPr lang="fr-FR" sz="1100" dirty="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1 583 398,05 €</a:t>
                      </a:r>
                      <a:endParaRPr lang="fr-FR" sz="1100" dirty="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91912680"/>
                  </a:ext>
                </a:extLst>
              </a:tr>
              <a:tr h="211215">
                <a:tc>
                  <a:txBody>
                    <a:bodyPr/>
                    <a:lstStyle/>
                    <a:p>
                      <a:r>
                        <a:rPr lang="fr-FR" sz="1100" b="1">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Solde des restes à réaliser</a:t>
                      </a:r>
                      <a:endParaRPr lang="fr-FR" sz="110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r>
                        <a:rPr lang="fr-FR" sz="1100" dirty="0">
                          <a:solidFill>
                            <a:srgbClr val="FF0000"/>
                          </a:solidFill>
                          <a:effectLst/>
                          <a:latin typeface="Gill Sans MT" panose="020B0502020104020203" pitchFamily="34" charset="0"/>
                          <a:ea typeface="Times New Roman" panose="02020603050405020304" pitchFamily="18" charset="0"/>
                          <a:cs typeface="Calibri" panose="020F0502020204030204" pitchFamily="34" charset="0"/>
                        </a:rPr>
                        <a:t>-608 102,56 €</a:t>
                      </a:r>
                      <a:endParaRPr lang="fr-FR" sz="1100" dirty="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39932256"/>
                  </a:ext>
                </a:extLst>
              </a:tr>
              <a:tr h="218255">
                <a:tc>
                  <a:txBody>
                    <a:bodyPr/>
                    <a:lstStyle/>
                    <a:p>
                      <a:r>
                        <a:rPr lang="fr-FR" sz="110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 </a:t>
                      </a:r>
                      <a:endParaRPr lang="fr-FR" sz="110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r>
                        <a:rPr lang="fr-FR" sz="1100" dirty="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 </a:t>
                      </a:r>
                      <a:endParaRPr lang="fr-FR" sz="1100" dirty="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432727"/>
                  </a:ext>
                </a:extLst>
              </a:tr>
              <a:tr h="218255">
                <a:tc>
                  <a:txBody>
                    <a:bodyPr/>
                    <a:lstStyle/>
                    <a:p>
                      <a:r>
                        <a:rPr lang="fr-FR" sz="1100" b="1">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RESULTAT NET (compte de gestion)</a:t>
                      </a:r>
                      <a:endParaRPr lang="fr-FR" sz="110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r>
                        <a:rPr lang="fr-FR" sz="1100" b="1" dirty="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530 964,53 €</a:t>
                      </a:r>
                      <a:endParaRPr lang="fr-FR" sz="1100" dirty="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214953437"/>
                  </a:ext>
                </a:extLst>
              </a:tr>
              <a:tr h="211215">
                <a:tc>
                  <a:txBody>
                    <a:bodyPr/>
                    <a:lstStyle/>
                    <a:p>
                      <a:r>
                        <a:rPr lang="fr-FR" sz="110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 </a:t>
                      </a:r>
                      <a:endParaRPr lang="fr-FR" sz="110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r>
                        <a:rPr lang="fr-FR" sz="110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 </a:t>
                      </a:r>
                      <a:endParaRPr lang="fr-FR" sz="110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38994871"/>
                  </a:ext>
                </a:extLst>
              </a:tr>
              <a:tr h="211215">
                <a:tc>
                  <a:txBody>
                    <a:bodyPr/>
                    <a:lstStyle/>
                    <a:p>
                      <a:r>
                        <a:rPr lang="fr-FR" sz="110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Excédent de la section de fonctionnement </a:t>
                      </a:r>
                      <a:endParaRPr lang="fr-FR" sz="110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r>
                        <a:rPr lang="fr-FR" sz="1100" dirty="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514 958,13 €</a:t>
                      </a:r>
                      <a:endParaRPr lang="fr-FR" sz="1100" dirty="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74984934"/>
                  </a:ext>
                </a:extLst>
              </a:tr>
              <a:tr h="309782">
                <a:tc>
                  <a:txBody>
                    <a:bodyPr/>
                    <a:lstStyle/>
                    <a:p>
                      <a:r>
                        <a:rPr lang="fr-FR" sz="110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Besoin de financement ou excédent de la section d'investissement</a:t>
                      </a:r>
                      <a:endParaRPr lang="fr-FR" sz="110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r>
                        <a:rPr lang="fr-FR" sz="1100" dirty="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16 006,40 €</a:t>
                      </a:r>
                      <a:endParaRPr lang="fr-FR" sz="1100" dirty="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111403"/>
                  </a:ext>
                </a:extLst>
              </a:tr>
              <a:tr h="218255">
                <a:tc>
                  <a:txBody>
                    <a:bodyPr/>
                    <a:lstStyle/>
                    <a:p>
                      <a:r>
                        <a:rPr lang="fr-FR" sz="1100" b="1">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RESULTAT FINAL (Compte Administratif)</a:t>
                      </a:r>
                      <a:endParaRPr lang="fr-FR" sz="110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r>
                        <a:rPr lang="fr-FR" sz="1100" b="1" dirty="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530 964,53 €</a:t>
                      </a:r>
                      <a:endParaRPr lang="fr-FR" sz="1100" dirty="0">
                        <a:effectLst/>
                        <a:latin typeface="Times New Roman" panose="02020603050405020304" pitchFamily="18" charset="0"/>
                        <a:ea typeface="Times New Roman" panose="02020603050405020304" pitchFamily="18" charset="0"/>
                      </a:endParaRPr>
                    </a:p>
                  </a:txBody>
                  <a:tcPr marL="37988" marR="37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40064575"/>
                  </a:ext>
                </a:extLst>
              </a:tr>
            </a:tbl>
          </a:graphicData>
        </a:graphic>
      </p:graphicFrame>
    </p:spTree>
    <p:extLst>
      <p:ext uri="{BB962C8B-B14F-4D97-AF65-F5344CB8AC3E}">
        <p14:creationId xmlns:p14="http://schemas.microsoft.com/office/powerpoint/2010/main" val="2454253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A85B95-FD72-485C-B17B-4199D1F88242}"/>
              </a:ext>
            </a:extLst>
          </p:cNvPr>
          <p:cNvSpPr>
            <a:spLocks noGrp="1"/>
          </p:cNvSpPr>
          <p:nvPr>
            <p:ph type="title"/>
          </p:nvPr>
        </p:nvSpPr>
        <p:spPr>
          <a:xfrm>
            <a:off x="107504" y="5229200"/>
            <a:ext cx="8292795" cy="1512168"/>
          </a:xfrm>
        </p:spPr>
        <p:txBody>
          <a:bodyPr>
            <a:normAutofit fontScale="90000"/>
          </a:bodyPr>
          <a:lstStyle/>
          <a:p>
            <a:pPr algn="l"/>
            <a:r>
              <a:rPr lang="fr-FR" sz="2200" dirty="0">
                <a:latin typeface="Gill Sans MT" panose="020B0502020104020203" pitchFamily="34" charset="0"/>
              </a:rPr>
              <a:t>PRESENTATION </a:t>
            </a:r>
            <a:br>
              <a:rPr lang="fr-FR" sz="3600" dirty="0">
                <a:latin typeface="Gill Sans MT" panose="020B0502020104020203" pitchFamily="34" charset="0"/>
              </a:rPr>
            </a:br>
            <a:r>
              <a:rPr lang="fr-FR" dirty="0">
                <a:latin typeface="Gill Sans MT" panose="020B0502020104020203" pitchFamily="34" charset="0"/>
              </a:rPr>
              <a:t>En fonctionnement</a:t>
            </a:r>
            <a:br>
              <a:rPr lang="fr-FR" sz="4400" dirty="0">
                <a:latin typeface="Gill Sans MT" panose="020B0502020104020203" pitchFamily="34" charset="0"/>
              </a:rPr>
            </a:br>
            <a:br>
              <a:rPr lang="fr-FR" sz="2800" dirty="0">
                <a:solidFill>
                  <a:schemeClr val="tx1"/>
                </a:solidFill>
                <a:latin typeface="Gill Sans MT" panose="020B0502020104020203" pitchFamily="34" charset="0"/>
              </a:rPr>
            </a:br>
            <a:endParaRPr lang="fr-FR" sz="3500" dirty="0"/>
          </a:p>
        </p:txBody>
      </p:sp>
      <p:pic>
        <p:nvPicPr>
          <p:cNvPr id="2050" name="Picture 2" descr="Afficher l’image source">
            <a:extLst>
              <a:ext uri="{FF2B5EF4-FFF2-40B4-BE49-F238E27FC236}">
                <a16:creationId xmlns:a16="http://schemas.microsoft.com/office/drawing/2014/main" id="{FD776E4F-ECA5-4C6B-89C5-7CFCC1451A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47" b="10672"/>
          <a:stretch/>
        </p:blipFill>
        <p:spPr bwMode="auto">
          <a:xfrm>
            <a:off x="20" y="2872"/>
            <a:ext cx="9143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pic>
        <p:nvPicPr>
          <p:cNvPr id="25" name="Image 24">
            <a:extLst>
              <a:ext uri="{FF2B5EF4-FFF2-40B4-BE49-F238E27FC236}">
                <a16:creationId xmlns:a16="http://schemas.microsoft.com/office/drawing/2014/main" id="{B9266717-4289-41C0-BACE-6ECCE808FF5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5422" y="341305"/>
            <a:ext cx="2166424" cy="1693378"/>
          </a:xfrm>
          <a:prstGeom prst="rect">
            <a:avLst/>
          </a:prstGeom>
          <a:noFill/>
          <a:ln>
            <a:noFill/>
          </a:ln>
        </p:spPr>
      </p:pic>
      <p:pic>
        <p:nvPicPr>
          <p:cNvPr id="4" name="Image 3" descr="Une image contenant herbe, bâtiment, extérieur, ciel&#10;&#10;Description générée automatiquement">
            <a:extLst>
              <a:ext uri="{FF2B5EF4-FFF2-40B4-BE49-F238E27FC236}">
                <a16:creationId xmlns:a16="http://schemas.microsoft.com/office/drawing/2014/main" id="{03C62556-856C-495B-AC95-88497BECA9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32049" cy="4811801"/>
          </a:xfrm>
          <a:prstGeom prst="rect">
            <a:avLst/>
          </a:prstGeom>
        </p:spPr>
      </p:pic>
      <p:pic>
        <p:nvPicPr>
          <p:cNvPr id="28" name="Image 27">
            <a:extLst>
              <a:ext uri="{FF2B5EF4-FFF2-40B4-BE49-F238E27FC236}">
                <a16:creationId xmlns:a16="http://schemas.microsoft.com/office/drawing/2014/main" id="{EB1C7F8E-8074-4DCD-BFFE-77CF22B103A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505" y="272009"/>
            <a:ext cx="1726651" cy="1285445"/>
          </a:xfrm>
          <a:prstGeom prst="rect">
            <a:avLst/>
          </a:prstGeom>
          <a:noFill/>
          <a:ln>
            <a:noFill/>
          </a:ln>
        </p:spPr>
      </p:pic>
      <p:pic>
        <p:nvPicPr>
          <p:cNvPr id="29" name="Picture 2" descr="Afficher l’image source">
            <a:extLst>
              <a:ext uri="{FF2B5EF4-FFF2-40B4-BE49-F238E27FC236}">
                <a16:creationId xmlns:a16="http://schemas.microsoft.com/office/drawing/2014/main" id="{11BD1AFB-019F-4F45-BCDC-A6C26EE1283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547" b="10672"/>
          <a:stretch/>
        </p:blipFill>
        <p:spPr bwMode="auto">
          <a:xfrm>
            <a:off x="5012271" y="4458719"/>
            <a:ext cx="4094491" cy="2057976"/>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296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457200" y="188640"/>
            <a:ext cx="8229600" cy="1224136"/>
          </a:xfrm>
          <a:noFill/>
        </p:spPr>
        <p:style>
          <a:lnRef idx="3">
            <a:schemeClr val="lt1"/>
          </a:lnRef>
          <a:fillRef idx="1">
            <a:schemeClr val="accent5"/>
          </a:fillRef>
          <a:effectRef idx="1">
            <a:schemeClr val="accent5"/>
          </a:effectRef>
          <a:fontRef idx="minor">
            <a:schemeClr val="lt1"/>
          </a:fontRef>
        </p:style>
        <p:txBody>
          <a:bodyPr>
            <a:normAutofit/>
          </a:bodyPr>
          <a:lstStyle/>
          <a:p>
            <a:r>
              <a:rPr lang="fr-FR" sz="2800" dirty="0">
                <a:solidFill>
                  <a:schemeClr val="tx1"/>
                </a:solidFill>
                <a:latin typeface="Gill Sans MT" panose="020B0502020104020203" pitchFamily="34" charset="0"/>
              </a:rPr>
              <a:t>2022</a:t>
            </a:r>
          </a:p>
        </p:txBody>
      </p:sp>
      <p:sp>
        <p:nvSpPr>
          <p:cNvPr id="3" name="Espace réservé du contenu 2"/>
          <p:cNvSpPr>
            <a:spLocks noGrp="1"/>
          </p:cNvSpPr>
          <p:nvPr>
            <p:ph idx="1"/>
          </p:nvPr>
        </p:nvSpPr>
        <p:spPr>
          <a:xfrm>
            <a:off x="457200" y="1600200"/>
            <a:ext cx="8229600" cy="4925144"/>
          </a:xfrm>
        </p:spPr>
        <p:txBody>
          <a:bodyPr>
            <a:normAutofit/>
          </a:bodyPr>
          <a:lstStyle/>
          <a:p>
            <a:pPr marL="0" indent="0" algn="just">
              <a:buNone/>
            </a:pPr>
            <a:r>
              <a:rPr lang="fr-FR" sz="2200" b="1" dirty="0">
                <a:solidFill>
                  <a:srgbClr val="0070C0"/>
                </a:solidFill>
                <a:latin typeface="Gill Sans MT" panose="020B0502020104020203" pitchFamily="34" charset="0"/>
              </a:rPr>
              <a:t>En recettes </a:t>
            </a:r>
            <a:r>
              <a:rPr lang="fr-FR" sz="2200" b="1" dirty="0">
                <a:latin typeface="Gill Sans MT" panose="020B0502020104020203" pitchFamily="34" charset="0"/>
              </a:rPr>
              <a:t>: </a:t>
            </a:r>
          </a:p>
          <a:p>
            <a:pPr marL="0" indent="0" algn="just">
              <a:buNone/>
            </a:pPr>
            <a:endParaRPr lang="fr-FR" sz="2200" b="1" dirty="0">
              <a:latin typeface="Gill Sans MT" panose="020B0502020104020203" pitchFamily="34" charset="0"/>
            </a:endParaRPr>
          </a:p>
        </p:txBody>
      </p:sp>
      <p:pic>
        <p:nvPicPr>
          <p:cNvPr id="6" name="Image 5">
            <a:extLst>
              <a:ext uri="{FF2B5EF4-FFF2-40B4-BE49-F238E27FC236}">
                <a16:creationId xmlns:a16="http://schemas.microsoft.com/office/drawing/2014/main" id="{0F7C6956-A1D7-4561-832B-1DD0992EEB2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3" y="364654"/>
            <a:ext cx="1368152" cy="904106"/>
          </a:xfrm>
          <a:prstGeom prst="rect">
            <a:avLst/>
          </a:prstGeom>
          <a:noFill/>
          <a:ln>
            <a:noFill/>
          </a:ln>
        </p:spPr>
      </p:pic>
      <p:graphicFrame>
        <p:nvGraphicFramePr>
          <p:cNvPr id="5" name="Tableau 4">
            <a:extLst>
              <a:ext uri="{FF2B5EF4-FFF2-40B4-BE49-F238E27FC236}">
                <a16:creationId xmlns:a16="http://schemas.microsoft.com/office/drawing/2014/main" id="{70F1E070-1B57-676F-3F32-29B6C5DA5444}"/>
              </a:ext>
            </a:extLst>
          </p:cNvPr>
          <p:cNvGraphicFramePr>
            <a:graphicFrameLocks noGrp="1"/>
          </p:cNvGraphicFramePr>
          <p:nvPr>
            <p:extLst>
              <p:ext uri="{D42A27DB-BD31-4B8C-83A1-F6EECF244321}">
                <p14:modId xmlns:p14="http://schemas.microsoft.com/office/powerpoint/2010/main" val="3992752272"/>
              </p:ext>
            </p:extLst>
          </p:nvPr>
        </p:nvGraphicFramePr>
        <p:xfrm>
          <a:off x="611560" y="2204864"/>
          <a:ext cx="8075240" cy="3960440"/>
        </p:xfrm>
        <a:graphic>
          <a:graphicData uri="http://schemas.openxmlformats.org/drawingml/2006/table">
            <a:tbl>
              <a:tblPr/>
              <a:tblGrid>
                <a:gridCol w="528287">
                  <a:extLst>
                    <a:ext uri="{9D8B030D-6E8A-4147-A177-3AD203B41FA5}">
                      <a16:colId xmlns:a16="http://schemas.microsoft.com/office/drawing/2014/main" val="3049567129"/>
                    </a:ext>
                  </a:extLst>
                </a:gridCol>
                <a:gridCol w="4368257">
                  <a:extLst>
                    <a:ext uri="{9D8B030D-6E8A-4147-A177-3AD203B41FA5}">
                      <a16:colId xmlns:a16="http://schemas.microsoft.com/office/drawing/2014/main" val="2519924928"/>
                    </a:ext>
                  </a:extLst>
                </a:gridCol>
                <a:gridCol w="1656184">
                  <a:extLst>
                    <a:ext uri="{9D8B030D-6E8A-4147-A177-3AD203B41FA5}">
                      <a16:colId xmlns:a16="http://schemas.microsoft.com/office/drawing/2014/main" val="4022519770"/>
                    </a:ext>
                  </a:extLst>
                </a:gridCol>
                <a:gridCol w="1522512">
                  <a:extLst>
                    <a:ext uri="{9D8B030D-6E8A-4147-A177-3AD203B41FA5}">
                      <a16:colId xmlns:a16="http://schemas.microsoft.com/office/drawing/2014/main" val="2698727749"/>
                    </a:ext>
                  </a:extLst>
                </a:gridCol>
              </a:tblGrid>
              <a:tr h="360040">
                <a:tc>
                  <a:txBody>
                    <a:bodyPr/>
                    <a:lstStyle/>
                    <a:p>
                      <a:pPr algn="l" fontAlgn="b"/>
                      <a:endParaRPr lang="fr-FR" sz="1000" b="0" i="0" u="none" strike="noStrike">
                        <a:effectLst/>
                        <a:latin typeface="Arial Narrow" panose="020B0606020202030204" pitchFamily="34" charset="0"/>
                      </a:endParaRP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r-FR" sz="1000" b="0" i="0" u="none" strike="noStrike">
                        <a:effectLst/>
                        <a:latin typeface="Arial Narrow" panose="020B0606020202030204" pitchFamily="34" charset="0"/>
                      </a:endParaRPr>
                    </a:p>
                  </a:txBody>
                  <a:tcPr marL="7620" marR="7620" marT="762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dirty="0">
                          <a:effectLst/>
                          <a:latin typeface="Arial Narrow" panose="020B0606020202030204" pitchFamily="34" charset="0"/>
                        </a:rPr>
                        <a:t>BUDGET 2022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dirty="0">
                          <a:effectLst/>
                          <a:latin typeface="Arial Narrow" panose="020B0606020202030204" pitchFamily="34" charset="0"/>
                        </a:rPr>
                        <a:t>CA 2022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9112850"/>
                  </a:ext>
                </a:extLst>
              </a:tr>
              <a:tr h="360040">
                <a:tc>
                  <a:txBody>
                    <a:bodyPr/>
                    <a:lstStyle/>
                    <a:p>
                      <a:pPr algn="l" fontAlgn="b"/>
                      <a:r>
                        <a:rPr lang="fr-FR" sz="1400" b="0" i="0" u="none" strike="noStrike" dirty="0">
                          <a:effectLst/>
                          <a:latin typeface="Arial Narrow" panose="020B0606020202030204" pitchFamily="34" charset="0"/>
                        </a:rPr>
                        <a:t>013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Narrow" panose="020B0606020202030204" pitchFamily="34" charset="0"/>
                        </a:rPr>
                        <a:t>ATTENUATIONS DE CHARGES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55 474,00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54 429,27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3633931"/>
                  </a:ext>
                </a:extLst>
              </a:tr>
              <a:tr h="360040">
                <a:tc>
                  <a:txBody>
                    <a:bodyPr/>
                    <a:lstStyle/>
                    <a:p>
                      <a:pPr algn="l" fontAlgn="b"/>
                      <a:r>
                        <a:rPr lang="fr-FR" sz="1400" b="0" i="0" u="none" strike="noStrike">
                          <a:effectLst/>
                          <a:latin typeface="Arial Narrow" panose="020B0606020202030204" pitchFamily="34" charset="0"/>
                        </a:rPr>
                        <a:t>042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Narrow" panose="020B0606020202030204" pitchFamily="34" charset="0"/>
                        </a:rPr>
                        <a:t>OPERATIONS D'ORDRE DE TRANSFERT ENTRE SECTIONS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4 957,00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12 452,61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3225884"/>
                  </a:ext>
                </a:extLst>
              </a:tr>
              <a:tr h="360040">
                <a:tc>
                  <a:txBody>
                    <a:bodyPr/>
                    <a:lstStyle/>
                    <a:p>
                      <a:pPr algn="l" fontAlgn="b"/>
                      <a:r>
                        <a:rPr lang="fr-FR" sz="1400" b="0" i="0" u="none" strike="noStrike">
                          <a:effectLst/>
                          <a:latin typeface="Arial Narrow" panose="020B0606020202030204" pitchFamily="34" charset="0"/>
                        </a:rPr>
                        <a:t>70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Narrow" panose="020B0606020202030204" pitchFamily="34" charset="0"/>
                        </a:rPr>
                        <a:t>PRODUITS DE SERVICES, DU DOMAINE &amp; VENTES DIVERSES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1 201 530,00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1 111 437,13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526425"/>
                  </a:ext>
                </a:extLst>
              </a:tr>
              <a:tr h="360040">
                <a:tc>
                  <a:txBody>
                    <a:bodyPr/>
                    <a:lstStyle/>
                    <a:p>
                      <a:pPr algn="l" fontAlgn="b"/>
                      <a:r>
                        <a:rPr lang="fr-FR" sz="1400" b="0" i="0" u="none" strike="noStrike">
                          <a:effectLst/>
                          <a:latin typeface="Arial Narrow" panose="020B0606020202030204" pitchFamily="34" charset="0"/>
                        </a:rPr>
                        <a:t>73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a:effectLst/>
                          <a:latin typeface="Arial Narrow" panose="020B0606020202030204" pitchFamily="34" charset="0"/>
                        </a:rPr>
                        <a:t>IMPOTS ET TAXES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11 030 200,00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11 105 401,96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7867594"/>
                  </a:ext>
                </a:extLst>
              </a:tr>
              <a:tr h="360040">
                <a:tc>
                  <a:txBody>
                    <a:bodyPr/>
                    <a:lstStyle/>
                    <a:p>
                      <a:pPr algn="l" fontAlgn="b"/>
                      <a:r>
                        <a:rPr lang="fr-FR" sz="1400" b="0" i="0" u="none" strike="noStrike">
                          <a:effectLst/>
                          <a:latin typeface="Arial Narrow" panose="020B0606020202030204" pitchFamily="34" charset="0"/>
                        </a:rPr>
                        <a:t>74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Narrow" panose="020B0606020202030204" pitchFamily="34" charset="0"/>
                        </a:rPr>
                        <a:t>DOTATIONS ET PARTICIPATIONS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966 140,00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1 001 235,47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8147151"/>
                  </a:ext>
                </a:extLst>
              </a:tr>
              <a:tr h="360040">
                <a:tc>
                  <a:txBody>
                    <a:bodyPr/>
                    <a:lstStyle/>
                    <a:p>
                      <a:pPr algn="l" fontAlgn="b"/>
                      <a:r>
                        <a:rPr lang="fr-FR" sz="1400" b="0" i="0" u="none" strike="noStrike">
                          <a:effectLst/>
                          <a:latin typeface="Arial Narrow" panose="020B0606020202030204" pitchFamily="34" charset="0"/>
                        </a:rPr>
                        <a:t>75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Narrow" panose="020B0606020202030204" pitchFamily="34" charset="0"/>
                        </a:rPr>
                        <a:t>AUTRES PRODUITS DE GESTION COURANTE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204 770,00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286 180,71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7411995"/>
                  </a:ext>
                </a:extLst>
              </a:tr>
              <a:tr h="360040">
                <a:tc>
                  <a:txBody>
                    <a:bodyPr/>
                    <a:lstStyle/>
                    <a:p>
                      <a:pPr algn="l" fontAlgn="b"/>
                      <a:r>
                        <a:rPr lang="fr-FR" sz="1400" b="0" i="0" u="none" strike="noStrike">
                          <a:effectLst/>
                          <a:latin typeface="Arial Narrow" panose="020B0606020202030204" pitchFamily="34" charset="0"/>
                        </a:rPr>
                        <a:t>76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Narrow" panose="020B0606020202030204" pitchFamily="34" charset="0"/>
                        </a:rPr>
                        <a:t>PRODUITS FINANCIERS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5,00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2,68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1893928"/>
                  </a:ext>
                </a:extLst>
              </a:tr>
              <a:tr h="360040">
                <a:tc>
                  <a:txBody>
                    <a:bodyPr/>
                    <a:lstStyle/>
                    <a:p>
                      <a:pPr algn="l" fontAlgn="b"/>
                      <a:r>
                        <a:rPr lang="fr-FR" sz="1400" b="0" i="0" u="none" strike="noStrike">
                          <a:effectLst/>
                          <a:latin typeface="Arial Narrow" panose="020B0606020202030204" pitchFamily="34" charset="0"/>
                        </a:rPr>
                        <a:t>77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Narrow" panose="020B0606020202030204" pitchFamily="34" charset="0"/>
                        </a:rPr>
                        <a:t>PRODUITS EXCEPTIONNELS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377 112,00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1 655 000,13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5945195"/>
                  </a:ext>
                </a:extLst>
              </a:tr>
              <a:tr h="360040">
                <a:tc>
                  <a:txBody>
                    <a:bodyPr/>
                    <a:lstStyle/>
                    <a:p>
                      <a:pPr algn="l" fontAlgn="b"/>
                      <a:r>
                        <a:rPr lang="fr-FR" sz="1400" b="0" i="0" u="none" strike="noStrike">
                          <a:effectLst/>
                          <a:latin typeface="Arial Narrow" panose="020B0606020202030204" pitchFamily="34" charset="0"/>
                        </a:rPr>
                        <a:t>78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effectLst/>
                          <a:latin typeface="Arial Narrow" panose="020B0606020202030204" pitchFamily="34" charset="0"/>
                        </a:rPr>
                        <a:t>REPRISE SUR PROVISIONS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160 000,00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159 127,35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6574635"/>
                  </a:ext>
                </a:extLst>
              </a:tr>
              <a:tr h="360040">
                <a:tc>
                  <a:txBody>
                    <a:bodyPr/>
                    <a:lstStyle/>
                    <a:p>
                      <a:pPr algn="l" fontAlgn="b"/>
                      <a:endParaRPr lang="fr-FR" sz="1000" b="0" i="0" u="none" strike="noStrike">
                        <a:effectLst/>
                        <a:latin typeface="Arial Narrow" panose="020B0606020202030204" pitchFamily="34" charset="0"/>
                      </a:endParaRP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r-FR" sz="1000" b="0" i="0" u="none" strike="noStrike">
                        <a:effectLst/>
                        <a:latin typeface="Arial Narrow" panose="020B0606020202030204" pitchFamily="34" charset="0"/>
                      </a:endParaRPr>
                    </a:p>
                  </a:txBody>
                  <a:tcPr marL="7620" marR="7620" marT="762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r" fontAlgn="b"/>
                      <a:r>
                        <a:rPr lang="fr-FR" sz="1800" b="1" i="0" u="none" strike="noStrike" dirty="0">
                          <a:effectLst/>
                          <a:latin typeface="Arial Narrow" panose="020B0606020202030204" pitchFamily="34" charset="0"/>
                        </a:rPr>
                        <a:t>14 000 188,00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1" i="0" u="none" strike="noStrike" dirty="0">
                          <a:effectLst/>
                          <a:latin typeface="Arial Narrow" panose="020B0606020202030204" pitchFamily="34" charset="0"/>
                        </a:rPr>
                        <a:t>15 385 267,31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9199355"/>
                  </a:ext>
                </a:extLst>
              </a:tr>
            </a:tbl>
          </a:graphicData>
        </a:graphic>
      </p:graphicFrame>
    </p:spTree>
    <p:extLst>
      <p:ext uri="{BB962C8B-B14F-4D97-AF65-F5344CB8AC3E}">
        <p14:creationId xmlns:p14="http://schemas.microsoft.com/office/powerpoint/2010/main" val="347455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457200" y="188640"/>
            <a:ext cx="8229600" cy="1224136"/>
          </a:xfrm>
          <a:noFill/>
        </p:spPr>
        <p:style>
          <a:lnRef idx="3">
            <a:schemeClr val="lt1"/>
          </a:lnRef>
          <a:fillRef idx="1">
            <a:schemeClr val="accent5"/>
          </a:fillRef>
          <a:effectRef idx="1">
            <a:schemeClr val="accent5"/>
          </a:effectRef>
          <a:fontRef idx="minor">
            <a:schemeClr val="lt1"/>
          </a:fontRef>
        </p:style>
        <p:txBody>
          <a:bodyPr>
            <a:normAutofit/>
          </a:bodyPr>
          <a:lstStyle/>
          <a:p>
            <a:r>
              <a:rPr lang="fr-FR" sz="2800" dirty="0">
                <a:solidFill>
                  <a:schemeClr val="tx1"/>
                </a:solidFill>
                <a:latin typeface="Gill Sans MT" panose="020B0502020104020203" pitchFamily="34" charset="0"/>
              </a:rPr>
              <a:t>2022</a:t>
            </a:r>
          </a:p>
        </p:txBody>
      </p:sp>
      <p:sp>
        <p:nvSpPr>
          <p:cNvPr id="3" name="Espace réservé du contenu 2"/>
          <p:cNvSpPr>
            <a:spLocks noGrp="1"/>
          </p:cNvSpPr>
          <p:nvPr>
            <p:ph idx="1"/>
          </p:nvPr>
        </p:nvSpPr>
        <p:spPr>
          <a:xfrm>
            <a:off x="457200" y="1600200"/>
            <a:ext cx="8229600" cy="4925144"/>
          </a:xfrm>
        </p:spPr>
        <p:txBody>
          <a:bodyPr>
            <a:normAutofit/>
          </a:bodyPr>
          <a:lstStyle/>
          <a:p>
            <a:pPr marL="0" indent="0" algn="just">
              <a:buNone/>
            </a:pPr>
            <a:r>
              <a:rPr lang="fr-FR" sz="2200" b="1" dirty="0">
                <a:solidFill>
                  <a:srgbClr val="0070C0"/>
                </a:solidFill>
                <a:latin typeface="Gill Sans MT" panose="020B0502020104020203" pitchFamily="34" charset="0"/>
              </a:rPr>
              <a:t>En dépenses </a:t>
            </a:r>
            <a:r>
              <a:rPr lang="fr-FR" sz="2200" b="1" dirty="0">
                <a:latin typeface="Gill Sans MT" panose="020B0502020104020203" pitchFamily="34" charset="0"/>
              </a:rPr>
              <a:t>: </a:t>
            </a:r>
          </a:p>
          <a:p>
            <a:pPr marL="0" indent="0" algn="just">
              <a:buNone/>
            </a:pPr>
            <a:endParaRPr lang="fr-FR" sz="3200" b="1" dirty="0">
              <a:solidFill>
                <a:srgbClr val="0070C0"/>
              </a:solidFill>
              <a:latin typeface="Gill Sans MT" panose="020B0502020104020203" pitchFamily="34" charset="0"/>
            </a:endParaRPr>
          </a:p>
        </p:txBody>
      </p:sp>
      <p:pic>
        <p:nvPicPr>
          <p:cNvPr id="6" name="Image 5">
            <a:extLst>
              <a:ext uri="{FF2B5EF4-FFF2-40B4-BE49-F238E27FC236}">
                <a16:creationId xmlns:a16="http://schemas.microsoft.com/office/drawing/2014/main" id="{0F7C6956-A1D7-4561-832B-1DD0992EEB2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3" y="364654"/>
            <a:ext cx="1368152" cy="904106"/>
          </a:xfrm>
          <a:prstGeom prst="rect">
            <a:avLst/>
          </a:prstGeom>
          <a:noFill/>
          <a:ln>
            <a:noFill/>
          </a:ln>
        </p:spPr>
      </p:pic>
      <p:graphicFrame>
        <p:nvGraphicFramePr>
          <p:cNvPr id="5" name="Tableau 4">
            <a:extLst>
              <a:ext uri="{FF2B5EF4-FFF2-40B4-BE49-F238E27FC236}">
                <a16:creationId xmlns:a16="http://schemas.microsoft.com/office/drawing/2014/main" id="{66F107D0-72B7-9B14-650C-0D034E0AAFE2}"/>
              </a:ext>
            </a:extLst>
          </p:cNvPr>
          <p:cNvGraphicFramePr>
            <a:graphicFrameLocks noGrp="1"/>
          </p:cNvGraphicFramePr>
          <p:nvPr>
            <p:extLst>
              <p:ext uri="{D42A27DB-BD31-4B8C-83A1-F6EECF244321}">
                <p14:modId xmlns:p14="http://schemas.microsoft.com/office/powerpoint/2010/main" val="3374148084"/>
              </p:ext>
            </p:extLst>
          </p:nvPr>
        </p:nvGraphicFramePr>
        <p:xfrm>
          <a:off x="539552" y="2060848"/>
          <a:ext cx="8147249" cy="4248468"/>
        </p:xfrm>
        <a:graphic>
          <a:graphicData uri="http://schemas.openxmlformats.org/drawingml/2006/table">
            <a:tbl>
              <a:tblPr/>
              <a:tblGrid>
                <a:gridCol w="504056">
                  <a:extLst>
                    <a:ext uri="{9D8B030D-6E8A-4147-A177-3AD203B41FA5}">
                      <a16:colId xmlns:a16="http://schemas.microsoft.com/office/drawing/2014/main" val="3225631475"/>
                    </a:ext>
                  </a:extLst>
                </a:gridCol>
                <a:gridCol w="4824536">
                  <a:extLst>
                    <a:ext uri="{9D8B030D-6E8A-4147-A177-3AD203B41FA5}">
                      <a16:colId xmlns:a16="http://schemas.microsoft.com/office/drawing/2014/main" val="2803521359"/>
                    </a:ext>
                  </a:extLst>
                </a:gridCol>
                <a:gridCol w="1368152">
                  <a:extLst>
                    <a:ext uri="{9D8B030D-6E8A-4147-A177-3AD203B41FA5}">
                      <a16:colId xmlns:a16="http://schemas.microsoft.com/office/drawing/2014/main" val="3730937650"/>
                    </a:ext>
                  </a:extLst>
                </a:gridCol>
                <a:gridCol w="1450505">
                  <a:extLst>
                    <a:ext uri="{9D8B030D-6E8A-4147-A177-3AD203B41FA5}">
                      <a16:colId xmlns:a16="http://schemas.microsoft.com/office/drawing/2014/main" val="3536799333"/>
                    </a:ext>
                  </a:extLst>
                </a:gridCol>
              </a:tblGrid>
              <a:tr h="354039">
                <a:tc>
                  <a:txBody>
                    <a:bodyPr/>
                    <a:lstStyle/>
                    <a:p>
                      <a:pPr algn="l" fontAlgn="b"/>
                      <a:endParaRPr lang="fr-FR" sz="1000" b="0" i="0" u="none" strike="noStrike">
                        <a:effectLst/>
                        <a:latin typeface="Arial Narrow" panose="020B0606020202030204" pitchFamily="34" charset="0"/>
                      </a:endParaRP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r-FR" sz="1000" b="0" i="0" u="none" strike="noStrike" dirty="0">
                        <a:effectLst/>
                        <a:latin typeface="Arial Narrow" panose="020B0606020202030204" pitchFamily="34" charset="0"/>
                      </a:endParaRPr>
                    </a:p>
                  </a:txBody>
                  <a:tcPr marL="7620" marR="7620" marT="762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dirty="0">
                          <a:effectLst/>
                          <a:latin typeface="Arial Narrow" panose="020B0606020202030204" pitchFamily="34" charset="0"/>
                        </a:rPr>
                        <a:t>BUDGET 2022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dirty="0">
                          <a:effectLst/>
                          <a:latin typeface="Arial Narrow" panose="020B0606020202030204" pitchFamily="34" charset="0"/>
                        </a:rPr>
                        <a:t>REALISE 2022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3124184"/>
                  </a:ext>
                </a:extLst>
              </a:tr>
              <a:tr h="354039">
                <a:tc>
                  <a:txBody>
                    <a:bodyPr/>
                    <a:lstStyle/>
                    <a:p>
                      <a:pPr algn="l" fontAlgn="b"/>
                      <a:r>
                        <a:rPr lang="fr-FR" sz="1600" b="0" i="0" u="none" strike="noStrike" dirty="0">
                          <a:effectLst/>
                          <a:latin typeface="Arial Narrow" panose="020B0606020202030204" pitchFamily="34" charset="0"/>
                        </a:rPr>
                        <a:t>002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dirty="0">
                          <a:effectLst/>
                          <a:latin typeface="Arial Narrow" panose="020B0606020202030204" pitchFamily="34" charset="0"/>
                        </a:rPr>
                        <a:t>RESULTAT DE FONCTIONNEMENT REPORTE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4943774"/>
                  </a:ext>
                </a:extLst>
              </a:tr>
              <a:tr h="354039">
                <a:tc>
                  <a:txBody>
                    <a:bodyPr/>
                    <a:lstStyle/>
                    <a:p>
                      <a:pPr algn="l" fontAlgn="b"/>
                      <a:r>
                        <a:rPr lang="fr-FR" sz="1600" b="0" i="0" u="none" strike="noStrike">
                          <a:effectLst/>
                          <a:latin typeface="Arial Narrow" panose="020B0606020202030204" pitchFamily="34" charset="0"/>
                        </a:rPr>
                        <a:t>011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dirty="0">
                          <a:effectLst/>
                          <a:latin typeface="Arial Narrow" panose="020B0606020202030204" pitchFamily="34" charset="0"/>
                        </a:rPr>
                        <a:t>CHARGES A CARACTERE GENERAL</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4 462 066,00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4 169 291,58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3423609"/>
                  </a:ext>
                </a:extLst>
              </a:tr>
              <a:tr h="354039">
                <a:tc>
                  <a:txBody>
                    <a:bodyPr/>
                    <a:lstStyle/>
                    <a:p>
                      <a:pPr algn="l" fontAlgn="b"/>
                      <a:r>
                        <a:rPr lang="fr-FR" sz="1600" b="0" i="0" u="none" strike="noStrike">
                          <a:effectLst/>
                          <a:latin typeface="Arial Narrow" panose="020B0606020202030204" pitchFamily="34" charset="0"/>
                        </a:rPr>
                        <a:t>012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dirty="0">
                          <a:effectLst/>
                          <a:latin typeface="Arial Narrow" panose="020B0606020202030204" pitchFamily="34" charset="0"/>
                        </a:rPr>
                        <a:t>CHARGES DE PERSONNEL ET FRAIS ASSIMILES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a:effectLst/>
                          <a:latin typeface="Arial Narrow" panose="020B0606020202030204" pitchFamily="34" charset="0"/>
                        </a:rPr>
                        <a:t>7 095 000,00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7 093 879,28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63823"/>
                  </a:ext>
                </a:extLst>
              </a:tr>
              <a:tr h="354039">
                <a:tc>
                  <a:txBody>
                    <a:bodyPr/>
                    <a:lstStyle/>
                    <a:p>
                      <a:pPr algn="l" fontAlgn="b"/>
                      <a:r>
                        <a:rPr lang="fr-FR" sz="1600" b="0" i="0" u="none" strike="noStrike">
                          <a:effectLst/>
                          <a:latin typeface="Arial Narrow" panose="020B0606020202030204" pitchFamily="34" charset="0"/>
                        </a:rPr>
                        <a:t>014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dirty="0">
                          <a:effectLst/>
                          <a:latin typeface="Arial Narrow" panose="020B0606020202030204" pitchFamily="34" charset="0"/>
                        </a:rPr>
                        <a:t>ATTENUATIONS DE PRODUITS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a:effectLst/>
                          <a:latin typeface="Arial Narrow" panose="020B0606020202030204" pitchFamily="34" charset="0"/>
                        </a:rPr>
                        <a:t>70 400,00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63 701,60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2251050"/>
                  </a:ext>
                </a:extLst>
              </a:tr>
              <a:tr h="354039">
                <a:tc>
                  <a:txBody>
                    <a:bodyPr/>
                    <a:lstStyle/>
                    <a:p>
                      <a:pPr algn="l" fontAlgn="b"/>
                      <a:r>
                        <a:rPr lang="fr-FR" sz="1600" b="0" i="0" u="none" strike="noStrike">
                          <a:effectLst/>
                          <a:latin typeface="Arial Narrow" panose="020B0606020202030204" pitchFamily="34" charset="0"/>
                        </a:rPr>
                        <a:t>023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a:effectLst/>
                          <a:latin typeface="Arial Narrow" panose="020B0606020202030204" pitchFamily="34" charset="0"/>
                        </a:rPr>
                        <a:t>VIREMENT A LA SECTION D'INVESTISSEMENT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a:effectLst/>
                          <a:latin typeface="Arial Narrow" panose="020B0606020202030204" pitchFamily="34" charset="0"/>
                        </a:rPr>
                        <a:t>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8272259"/>
                  </a:ext>
                </a:extLst>
              </a:tr>
              <a:tr h="354039">
                <a:tc>
                  <a:txBody>
                    <a:bodyPr/>
                    <a:lstStyle/>
                    <a:p>
                      <a:pPr algn="l" fontAlgn="b"/>
                      <a:r>
                        <a:rPr lang="fr-FR" sz="1600" b="0" i="0" u="none" strike="noStrike">
                          <a:effectLst/>
                          <a:latin typeface="Arial Narrow" panose="020B0606020202030204" pitchFamily="34" charset="0"/>
                        </a:rPr>
                        <a:t>042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dirty="0">
                          <a:effectLst/>
                          <a:latin typeface="Arial Narrow" panose="020B0606020202030204" pitchFamily="34" charset="0"/>
                        </a:rPr>
                        <a:t>OPERATIONS D'ORDRE DE TRANSFERT ENTRE SECTIONS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a:effectLst/>
                          <a:latin typeface="Arial Narrow" panose="020B0606020202030204" pitchFamily="34" charset="0"/>
                        </a:rPr>
                        <a:t>651 940,00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1 914 958,49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2782906"/>
                  </a:ext>
                </a:extLst>
              </a:tr>
              <a:tr h="354039">
                <a:tc>
                  <a:txBody>
                    <a:bodyPr/>
                    <a:lstStyle/>
                    <a:p>
                      <a:pPr algn="l" fontAlgn="b"/>
                      <a:r>
                        <a:rPr lang="fr-FR" sz="1600" b="0" i="0" u="none" strike="noStrike">
                          <a:effectLst/>
                          <a:latin typeface="Arial Narrow" panose="020B0606020202030204" pitchFamily="34" charset="0"/>
                        </a:rPr>
                        <a:t>65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dirty="0">
                          <a:effectLst/>
                          <a:latin typeface="Arial Narrow" panose="020B0606020202030204" pitchFamily="34" charset="0"/>
                        </a:rPr>
                        <a:t>AUTRES CHARGES DE GESTION COURANTE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a:effectLst/>
                          <a:latin typeface="Arial Narrow" panose="020B0606020202030204" pitchFamily="34" charset="0"/>
                        </a:rPr>
                        <a:t>1 312 082,00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1 269 431,21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7248621"/>
                  </a:ext>
                </a:extLst>
              </a:tr>
              <a:tr h="354039">
                <a:tc>
                  <a:txBody>
                    <a:bodyPr/>
                    <a:lstStyle/>
                    <a:p>
                      <a:pPr algn="l" fontAlgn="b"/>
                      <a:r>
                        <a:rPr lang="fr-FR" sz="1600" b="0" i="0" u="none" strike="noStrike">
                          <a:effectLst/>
                          <a:latin typeface="Arial Narrow" panose="020B0606020202030204" pitchFamily="34" charset="0"/>
                        </a:rPr>
                        <a:t>66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dirty="0">
                          <a:effectLst/>
                          <a:latin typeface="Arial Narrow" panose="020B0606020202030204" pitchFamily="34" charset="0"/>
                        </a:rPr>
                        <a:t>CHARGES FINANCIERES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a:effectLst/>
                          <a:latin typeface="Arial Narrow" panose="020B0606020202030204" pitchFamily="34" charset="0"/>
                        </a:rPr>
                        <a:t>50 500,00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49 580,99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0246626"/>
                  </a:ext>
                </a:extLst>
              </a:tr>
              <a:tr h="354039">
                <a:tc>
                  <a:txBody>
                    <a:bodyPr/>
                    <a:lstStyle/>
                    <a:p>
                      <a:pPr algn="l" fontAlgn="b"/>
                      <a:r>
                        <a:rPr lang="fr-FR" sz="1600" b="0" i="0" u="none" strike="noStrike">
                          <a:effectLst/>
                          <a:latin typeface="Arial Narrow" panose="020B0606020202030204" pitchFamily="34" charset="0"/>
                        </a:rPr>
                        <a:t>67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dirty="0">
                          <a:effectLst/>
                          <a:latin typeface="Arial Narrow" panose="020B0606020202030204" pitchFamily="34" charset="0"/>
                        </a:rPr>
                        <a:t>CHARGES EXCEPTIONNELLES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a:effectLst/>
                          <a:latin typeface="Arial Narrow" panose="020B0606020202030204" pitchFamily="34" charset="0"/>
                        </a:rPr>
                        <a:t>30 400,00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8 537,30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4663893"/>
                  </a:ext>
                </a:extLst>
              </a:tr>
              <a:tr h="354039">
                <a:tc>
                  <a:txBody>
                    <a:bodyPr/>
                    <a:lstStyle/>
                    <a:p>
                      <a:pPr algn="l" fontAlgn="b"/>
                      <a:r>
                        <a:rPr lang="fr-FR" sz="1600" b="0" i="0" u="none" strike="noStrike">
                          <a:effectLst/>
                          <a:latin typeface="Arial Narrow" panose="020B0606020202030204" pitchFamily="34" charset="0"/>
                        </a:rPr>
                        <a:t>68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dirty="0">
                          <a:effectLst/>
                          <a:latin typeface="Arial Narrow" panose="020B0606020202030204" pitchFamily="34" charset="0"/>
                        </a:rPr>
                        <a:t>DOTATIONS AUX AMORTISSEMENTS ET PROVISIONS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a:effectLst/>
                          <a:latin typeface="Arial Narrow" panose="020B0606020202030204" pitchFamily="34" charset="0"/>
                        </a:rPr>
                        <a:t>327 800,00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316 338,24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8159953"/>
                  </a:ext>
                </a:extLst>
              </a:tr>
              <a:tr h="354039">
                <a:tc>
                  <a:txBody>
                    <a:bodyPr/>
                    <a:lstStyle/>
                    <a:p>
                      <a:pPr algn="l" fontAlgn="b"/>
                      <a:endParaRPr lang="fr-FR" sz="1000" b="0" i="0" u="none" strike="noStrike">
                        <a:effectLst/>
                        <a:latin typeface="Arial Narrow" panose="020B0606020202030204" pitchFamily="34" charset="0"/>
                      </a:endParaRP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r-FR" sz="1000" b="0" i="0" u="none" strike="noStrike">
                        <a:effectLst/>
                        <a:latin typeface="Arial Narrow" panose="020B0606020202030204" pitchFamily="34" charset="0"/>
                      </a:endParaRPr>
                    </a:p>
                  </a:txBody>
                  <a:tcPr marL="7620" marR="7620" marT="762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r" fontAlgn="b"/>
                      <a:r>
                        <a:rPr lang="fr-FR" sz="1800" b="1" i="0" u="none" strike="noStrike" dirty="0">
                          <a:effectLst/>
                          <a:latin typeface="Arial Narrow" panose="020B0606020202030204" pitchFamily="34" charset="0"/>
                        </a:rPr>
                        <a:t>14 000 188,00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1" i="0" u="none" strike="noStrike" dirty="0">
                          <a:effectLst/>
                          <a:latin typeface="Arial Narrow" panose="020B0606020202030204" pitchFamily="34" charset="0"/>
                        </a:rPr>
                        <a:t>14 885 718,69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6396770"/>
                  </a:ext>
                </a:extLst>
              </a:tr>
            </a:tbl>
          </a:graphicData>
        </a:graphic>
      </p:graphicFrame>
    </p:spTree>
    <p:extLst>
      <p:ext uri="{BB962C8B-B14F-4D97-AF65-F5344CB8AC3E}">
        <p14:creationId xmlns:p14="http://schemas.microsoft.com/office/powerpoint/2010/main" val="3369586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A85B95-FD72-485C-B17B-4199D1F88242}"/>
              </a:ext>
            </a:extLst>
          </p:cNvPr>
          <p:cNvSpPr>
            <a:spLocks noGrp="1"/>
          </p:cNvSpPr>
          <p:nvPr>
            <p:ph type="title"/>
          </p:nvPr>
        </p:nvSpPr>
        <p:spPr>
          <a:xfrm>
            <a:off x="107504" y="5229200"/>
            <a:ext cx="8292795" cy="1512168"/>
          </a:xfrm>
        </p:spPr>
        <p:txBody>
          <a:bodyPr>
            <a:normAutofit fontScale="90000"/>
          </a:bodyPr>
          <a:lstStyle/>
          <a:p>
            <a:pPr algn="l"/>
            <a:r>
              <a:rPr lang="fr-FR" sz="2200" dirty="0">
                <a:latin typeface="Gill Sans MT" panose="020B0502020104020203" pitchFamily="34" charset="0"/>
              </a:rPr>
              <a:t>PRESENTATION  </a:t>
            </a:r>
            <a:br>
              <a:rPr lang="fr-FR" sz="3600" dirty="0">
                <a:latin typeface="Gill Sans MT" panose="020B0502020104020203" pitchFamily="34" charset="0"/>
              </a:rPr>
            </a:br>
            <a:r>
              <a:rPr lang="fr-FR" dirty="0">
                <a:latin typeface="Gill Sans MT" panose="020B0502020104020203" pitchFamily="34" charset="0"/>
              </a:rPr>
              <a:t>En investissement</a:t>
            </a:r>
            <a:br>
              <a:rPr lang="fr-FR" sz="2800" dirty="0">
                <a:solidFill>
                  <a:schemeClr val="tx1"/>
                </a:solidFill>
                <a:latin typeface="Gill Sans MT" panose="020B0502020104020203" pitchFamily="34" charset="0"/>
              </a:rPr>
            </a:br>
            <a:endParaRPr lang="fr-FR" sz="3500" dirty="0"/>
          </a:p>
        </p:txBody>
      </p:sp>
      <p:pic>
        <p:nvPicPr>
          <p:cNvPr id="2050" name="Picture 2" descr="Afficher l’image source">
            <a:extLst>
              <a:ext uri="{FF2B5EF4-FFF2-40B4-BE49-F238E27FC236}">
                <a16:creationId xmlns:a16="http://schemas.microsoft.com/office/drawing/2014/main" id="{FD776E4F-ECA5-4C6B-89C5-7CFCC1451A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47" b="10672"/>
          <a:stretch/>
        </p:blipFill>
        <p:spPr bwMode="auto">
          <a:xfrm>
            <a:off x="20" y="2872"/>
            <a:ext cx="9143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pic>
        <p:nvPicPr>
          <p:cNvPr id="25" name="Image 24">
            <a:extLst>
              <a:ext uri="{FF2B5EF4-FFF2-40B4-BE49-F238E27FC236}">
                <a16:creationId xmlns:a16="http://schemas.microsoft.com/office/drawing/2014/main" id="{B9266717-4289-41C0-BACE-6ECCE808FF5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5422" y="341305"/>
            <a:ext cx="2166424" cy="1693378"/>
          </a:xfrm>
          <a:prstGeom prst="rect">
            <a:avLst/>
          </a:prstGeom>
          <a:noFill/>
          <a:ln>
            <a:noFill/>
          </a:ln>
        </p:spPr>
      </p:pic>
      <p:pic>
        <p:nvPicPr>
          <p:cNvPr id="4" name="Image 3" descr="Une image contenant herbe, bâtiment, extérieur, ciel&#10;&#10;Description générée automatiquement">
            <a:extLst>
              <a:ext uri="{FF2B5EF4-FFF2-40B4-BE49-F238E27FC236}">
                <a16:creationId xmlns:a16="http://schemas.microsoft.com/office/drawing/2014/main" id="{03C62556-856C-495B-AC95-88497BECA9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32049" cy="4811801"/>
          </a:xfrm>
          <a:prstGeom prst="rect">
            <a:avLst/>
          </a:prstGeom>
        </p:spPr>
      </p:pic>
      <p:pic>
        <p:nvPicPr>
          <p:cNvPr id="28" name="Image 27">
            <a:extLst>
              <a:ext uri="{FF2B5EF4-FFF2-40B4-BE49-F238E27FC236}">
                <a16:creationId xmlns:a16="http://schemas.microsoft.com/office/drawing/2014/main" id="{EB1C7F8E-8074-4DCD-BFFE-77CF22B103A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505" y="272009"/>
            <a:ext cx="1726651" cy="1285445"/>
          </a:xfrm>
          <a:prstGeom prst="rect">
            <a:avLst/>
          </a:prstGeom>
          <a:noFill/>
          <a:ln>
            <a:noFill/>
          </a:ln>
        </p:spPr>
      </p:pic>
      <p:pic>
        <p:nvPicPr>
          <p:cNvPr id="29" name="Picture 2" descr="Afficher l’image source">
            <a:extLst>
              <a:ext uri="{FF2B5EF4-FFF2-40B4-BE49-F238E27FC236}">
                <a16:creationId xmlns:a16="http://schemas.microsoft.com/office/drawing/2014/main" id="{11BD1AFB-019F-4F45-BCDC-A6C26EE1283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547" b="10672"/>
          <a:stretch/>
        </p:blipFill>
        <p:spPr bwMode="auto">
          <a:xfrm>
            <a:off x="5012271" y="4458719"/>
            <a:ext cx="4094491" cy="2057976"/>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202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457200" y="188640"/>
            <a:ext cx="8229600" cy="1224136"/>
          </a:xfrm>
          <a:noFill/>
        </p:spPr>
        <p:style>
          <a:lnRef idx="3">
            <a:schemeClr val="lt1"/>
          </a:lnRef>
          <a:fillRef idx="1">
            <a:schemeClr val="accent5"/>
          </a:fillRef>
          <a:effectRef idx="1">
            <a:schemeClr val="accent5"/>
          </a:effectRef>
          <a:fontRef idx="minor">
            <a:schemeClr val="lt1"/>
          </a:fontRef>
        </p:style>
        <p:txBody>
          <a:bodyPr>
            <a:normAutofit/>
          </a:bodyPr>
          <a:lstStyle/>
          <a:p>
            <a:r>
              <a:rPr lang="fr-FR" sz="2800" dirty="0">
                <a:solidFill>
                  <a:schemeClr val="tx1"/>
                </a:solidFill>
                <a:latin typeface="Gill Sans MT" panose="020B0502020104020203" pitchFamily="34" charset="0"/>
              </a:rPr>
              <a:t>2022</a:t>
            </a:r>
          </a:p>
        </p:txBody>
      </p:sp>
      <p:sp>
        <p:nvSpPr>
          <p:cNvPr id="3" name="Espace réservé du contenu 2"/>
          <p:cNvSpPr>
            <a:spLocks noGrp="1"/>
          </p:cNvSpPr>
          <p:nvPr>
            <p:ph idx="1"/>
          </p:nvPr>
        </p:nvSpPr>
        <p:spPr>
          <a:xfrm>
            <a:off x="457200" y="1600200"/>
            <a:ext cx="8229600" cy="4925144"/>
          </a:xfrm>
        </p:spPr>
        <p:txBody>
          <a:bodyPr>
            <a:normAutofit/>
          </a:bodyPr>
          <a:lstStyle/>
          <a:p>
            <a:pPr marL="0" indent="0" algn="just">
              <a:buNone/>
            </a:pPr>
            <a:r>
              <a:rPr lang="fr-FR" sz="2200" b="1" dirty="0">
                <a:solidFill>
                  <a:srgbClr val="0070C0"/>
                </a:solidFill>
                <a:latin typeface="Gill Sans MT" panose="020B0502020104020203" pitchFamily="34" charset="0"/>
              </a:rPr>
              <a:t>En Dépenses </a:t>
            </a:r>
            <a:r>
              <a:rPr lang="fr-FR" sz="2200" b="1" dirty="0">
                <a:latin typeface="Gill Sans MT" panose="020B0502020104020203" pitchFamily="34" charset="0"/>
              </a:rPr>
              <a:t>:</a:t>
            </a:r>
          </a:p>
          <a:p>
            <a:pPr marL="0" indent="0" algn="just">
              <a:buNone/>
            </a:pPr>
            <a:endParaRPr lang="fr-FR" sz="2200" b="1" dirty="0">
              <a:latin typeface="Gill Sans MT" panose="020B0502020104020203" pitchFamily="34" charset="0"/>
            </a:endParaRPr>
          </a:p>
          <a:p>
            <a:pPr marL="0" indent="0" algn="just">
              <a:buNone/>
            </a:pPr>
            <a:r>
              <a:rPr lang="fr-FR" sz="2200" b="1" dirty="0">
                <a:latin typeface="Gill Sans MT" panose="020B0502020104020203" pitchFamily="34" charset="0"/>
              </a:rPr>
              <a:t> </a:t>
            </a:r>
          </a:p>
        </p:txBody>
      </p:sp>
      <p:pic>
        <p:nvPicPr>
          <p:cNvPr id="6" name="Image 5">
            <a:extLst>
              <a:ext uri="{FF2B5EF4-FFF2-40B4-BE49-F238E27FC236}">
                <a16:creationId xmlns:a16="http://schemas.microsoft.com/office/drawing/2014/main" id="{0F7C6956-A1D7-4561-832B-1DD0992EEB2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3" y="364654"/>
            <a:ext cx="1368152" cy="904106"/>
          </a:xfrm>
          <a:prstGeom prst="rect">
            <a:avLst/>
          </a:prstGeom>
          <a:noFill/>
          <a:ln>
            <a:noFill/>
          </a:ln>
        </p:spPr>
      </p:pic>
      <p:graphicFrame>
        <p:nvGraphicFramePr>
          <p:cNvPr id="5" name="Tableau 4">
            <a:extLst>
              <a:ext uri="{FF2B5EF4-FFF2-40B4-BE49-F238E27FC236}">
                <a16:creationId xmlns:a16="http://schemas.microsoft.com/office/drawing/2014/main" id="{C550AD06-C1B8-A2FF-99B5-F39109CD934E}"/>
              </a:ext>
            </a:extLst>
          </p:cNvPr>
          <p:cNvGraphicFramePr>
            <a:graphicFrameLocks noGrp="1"/>
          </p:cNvGraphicFramePr>
          <p:nvPr>
            <p:extLst>
              <p:ext uri="{D42A27DB-BD31-4B8C-83A1-F6EECF244321}">
                <p14:modId xmlns:p14="http://schemas.microsoft.com/office/powerpoint/2010/main" val="2972194286"/>
              </p:ext>
            </p:extLst>
          </p:nvPr>
        </p:nvGraphicFramePr>
        <p:xfrm>
          <a:off x="611560" y="2204864"/>
          <a:ext cx="7992888" cy="3960440"/>
        </p:xfrm>
        <a:graphic>
          <a:graphicData uri="http://schemas.openxmlformats.org/drawingml/2006/table">
            <a:tbl>
              <a:tblPr/>
              <a:tblGrid>
                <a:gridCol w="504056">
                  <a:extLst>
                    <a:ext uri="{9D8B030D-6E8A-4147-A177-3AD203B41FA5}">
                      <a16:colId xmlns:a16="http://schemas.microsoft.com/office/drawing/2014/main" val="1576264042"/>
                    </a:ext>
                  </a:extLst>
                </a:gridCol>
                <a:gridCol w="4392488">
                  <a:extLst>
                    <a:ext uri="{9D8B030D-6E8A-4147-A177-3AD203B41FA5}">
                      <a16:colId xmlns:a16="http://schemas.microsoft.com/office/drawing/2014/main" val="87522533"/>
                    </a:ext>
                  </a:extLst>
                </a:gridCol>
                <a:gridCol w="1584176">
                  <a:extLst>
                    <a:ext uri="{9D8B030D-6E8A-4147-A177-3AD203B41FA5}">
                      <a16:colId xmlns:a16="http://schemas.microsoft.com/office/drawing/2014/main" val="665067151"/>
                    </a:ext>
                  </a:extLst>
                </a:gridCol>
                <a:gridCol w="1512168">
                  <a:extLst>
                    <a:ext uri="{9D8B030D-6E8A-4147-A177-3AD203B41FA5}">
                      <a16:colId xmlns:a16="http://schemas.microsoft.com/office/drawing/2014/main" val="2074495817"/>
                    </a:ext>
                  </a:extLst>
                </a:gridCol>
              </a:tblGrid>
              <a:tr h="360040">
                <a:tc>
                  <a:txBody>
                    <a:bodyPr/>
                    <a:lstStyle/>
                    <a:p>
                      <a:pPr algn="l" fontAlgn="b"/>
                      <a:endParaRPr lang="fr-FR" sz="1000" b="0" i="0" u="none" strike="noStrike">
                        <a:effectLst/>
                        <a:latin typeface="Arial Narrow" panose="020B0606020202030204" pitchFamily="34" charset="0"/>
                      </a:endParaRP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r-FR" sz="1000" b="0" i="0" u="none" strike="noStrike" dirty="0">
                        <a:effectLst/>
                        <a:latin typeface="Arial Narrow" panose="020B0606020202030204" pitchFamily="34" charset="0"/>
                      </a:endParaRPr>
                    </a:p>
                  </a:txBody>
                  <a:tcPr marL="7620" marR="7620" marT="762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dirty="0">
                          <a:effectLst/>
                          <a:latin typeface="Arial Narrow" panose="020B0606020202030204" pitchFamily="34" charset="0"/>
                        </a:rPr>
                        <a:t>BUDGET 2022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dirty="0">
                          <a:effectLst/>
                          <a:latin typeface="Arial Narrow" panose="020B0606020202030204" pitchFamily="34" charset="0"/>
                        </a:rPr>
                        <a:t>REALISE 2022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406211"/>
                  </a:ext>
                </a:extLst>
              </a:tr>
              <a:tr h="360040">
                <a:tc>
                  <a:txBody>
                    <a:bodyPr/>
                    <a:lstStyle/>
                    <a:p>
                      <a:pPr algn="l" fontAlgn="b"/>
                      <a:r>
                        <a:rPr lang="fr-FR" sz="1600" b="0" i="0" u="none" strike="noStrike" dirty="0">
                          <a:effectLst/>
                          <a:latin typeface="Arial Narrow" panose="020B0606020202030204" pitchFamily="34" charset="0"/>
                        </a:rPr>
                        <a:t>001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dirty="0">
                          <a:effectLst/>
                          <a:latin typeface="Arial Narrow" panose="020B0606020202030204" pitchFamily="34" charset="0"/>
                        </a:rPr>
                        <a:t>RESULTAT D'INVESTISSEMENT REPORTE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809 095,17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809 095,17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33180"/>
                  </a:ext>
                </a:extLst>
              </a:tr>
              <a:tr h="360040">
                <a:tc>
                  <a:txBody>
                    <a:bodyPr/>
                    <a:lstStyle/>
                    <a:p>
                      <a:pPr algn="l" fontAlgn="b"/>
                      <a:r>
                        <a:rPr lang="fr-FR" sz="1600" b="0" i="0" u="none" strike="noStrike">
                          <a:effectLst/>
                          <a:latin typeface="Arial Narrow" panose="020B0606020202030204" pitchFamily="34" charset="0"/>
                        </a:rPr>
                        <a:t>040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dirty="0">
                          <a:effectLst/>
                          <a:latin typeface="Arial Narrow" panose="020B0606020202030204" pitchFamily="34" charset="0"/>
                        </a:rPr>
                        <a:t>DIFFERENCES SUR REALISATION D'IMMOBILISATIONS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a:effectLst/>
                          <a:latin typeface="Arial Narrow" panose="020B0606020202030204" pitchFamily="34" charset="0"/>
                        </a:rPr>
                        <a:t>4 957,00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12 452,61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2725097"/>
                  </a:ext>
                </a:extLst>
              </a:tr>
              <a:tr h="360040">
                <a:tc>
                  <a:txBody>
                    <a:bodyPr/>
                    <a:lstStyle/>
                    <a:p>
                      <a:pPr algn="l" fontAlgn="b"/>
                      <a:r>
                        <a:rPr lang="fr-FR" sz="1600" b="0" i="0" u="none" strike="noStrike">
                          <a:effectLst/>
                          <a:latin typeface="Arial Narrow" panose="020B0606020202030204" pitchFamily="34" charset="0"/>
                        </a:rPr>
                        <a:t>041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dirty="0">
                          <a:effectLst/>
                          <a:latin typeface="Arial Narrow" panose="020B0606020202030204" pitchFamily="34" charset="0"/>
                        </a:rPr>
                        <a:t>OPERATIONS PATRIMONIALES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a:effectLst/>
                          <a:latin typeface="Arial Narrow" panose="020B0606020202030204" pitchFamily="34" charset="0"/>
                        </a:rPr>
                        <a:t>517 245,00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56 243,77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7736587"/>
                  </a:ext>
                </a:extLst>
              </a:tr>
              <a:tr h="360040">
                <a:tc>
                  <a:txBody>
                    <a:bodyPr/>
                    <a:lstStyle/>
                    <a:p>
                      <a:pPr algn="l" fontAlgn="b"/>
                      <a:r>
                        <a:rPr lang="fr-FR" sz="1600" b="0" i="0" u="none" strike="noStrike">
                          <a:effectLst/>
                          <a:latin typeface="Arial Narrow" panose="020B0606020202030204" pitchFamily="34" charset="0"/>
                        </a:rPr>
                        <a:t>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a:effectLst/>
                          <a:latin typeface="Arial Narrow" panose="020B0606020202030204" pitchFamily="34" charset="0"/>
                        </a:rPr>
                        <a:t>SUBVENTIONS D'INVESTISSEMENT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a:effectLst/>
                          <a:latin typeface="Arial Narrow" panose="020B0606020202030204" pitchFamily="34" charset="0"/>
                        </a:rPr>
                        <a:t>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6731742"/>
                  </a:ext>
                </a:extLst>
              </a:tr>
              <a:tr h="360040">
                <a:tc>
                  <a:txBody>
                    <a:bodyPr/>
                    <a:lstStyle/>
                    <a:p>
                      <a:pPr algn="l" fontAlgn="b"/>
                      <a:r>
                        <a:rPr lang="fr-FR" sz="1600" b="0" i="0" u="none" strike="noStrike">
                          <a:effectLst/>
                          <a:latin typeface="Arial Narrow" panose="020B0606020202030204" pitchFamily="34" charset="0"/>
                        </a:rPr>
                        <a:t>16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dirty="0">
                          <a:effectLst/>
                          <a:latin typeface="Arial Narrow" panose="020B0606020202030204" pitchFamily="34" charset="0"/>
                        </a:rPr>
                        <a:t>EMPRUNTS ET DETTES ASSIMILEES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a:effectLst/>
                          <a:latin typeface="Arial Narrow" panose="020B0606020202030204" pitchFamily="34" charset="0"/>
                        </a:rPr>
                        <a:t>366 500,00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323 666,27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8871168"/>
                  </a:ext>
                </a:extLst>
              </a:tr>
              <a:tr h="360040">
                <a:tc>
                  <a:txBody>
                    <a:bodyPr/>
                    <a:lstStyle/>
                    <a:p>
                      <a:pPr algn="l" fontAlgn="b"/>
                      <a:r>
                        <a:rPr lang="fr-FR" sz="1600" b="0" i="0" u="none" strike="noStrike">
                          <a:effectLst/>
                          <a:latin typeface="Arial Narrow" panose="020B0606020202030204" pitchFamily="34" charset="0"/>
                        </a:rPr>
                        <a:t>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dirty="0">
                          <a:effectLst/>
                          <a:latin typeface="Arial Narrow" panose="020B0606020202030204" pitchFamily="34" charset="0"/>
                        </a:rPr>
                        <a:t>IMMOBILISATIONS INCORPORELLES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a:effectLst/>
                          <a:latin typeface="Arial Narrow" panose="020B0606020202030204" pitchFamily="34" charset="0"/>
                        </a:rPr>
                        <a:t>264 630,00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141 453,55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1833980"/>
                  </a:ext>
                </a:extLst>
              </a:tr>
              <a:tr h="360040">
                <a:tc>
                  <a:txBody>
                    <a:bodyPr/>
                    <a:lstStyle/>
                    <a:p>
                      <a:pPr algn="l" fontAlgn="b"/>
                      <a:r>
                        <a:rPr lang="fr-FR" sz="1600" b="0" i="0" u="none" strike="noStrike">
                          <a:effectLst/>
                          <a:latin typeface="Arial Narrow" panose="020B0606020202030204" pitchFamily="34" charset="0"/>
                        </a:rPr>
                        <a:t>204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dirty="0">
                          <a:effectLst/>
                          <a:latin typeface="Arial Narrow" panose="020B0606020202030204" pitchFamily="34" charset="0"/>
                        </a:rPr>
                        <a:t>SUBVENTIONS D'EQUIPEMENT VERSEES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a:effectLst/>
                          <a:latin typeface="Arial Narrow" panose="020B0606020202030204" pitchFamily="34" charset="0"/>
                        </a:rPr>
                        <a:t>120 584,00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120 584,00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7730612"/>
                  </a:ext>
                </a:extLst>
              </a:tr>
              <a:tr h="360040">
                <a:tc>
                  <a:txBody>
                    <a:bodyPr/>
                    <a:lstStyle/>
                    <a:p>
                      <a:pPr algn="l" fontAlgn="b"/>
                      <a:r>
                        <a:rPr lang="fr-FR" sz="1600" b="0" i="0" u="none" strike="noStrike">
                          <a:effectLst/>
                          <a:latin typeface="Arial Narrow" panose="020B0606020202030204" pitchFamily="34" charset="0"/>
                        </a:rPr>
                        <a:t>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dirty="0">
                          <a:effectLst/>
                          <a:latin typeface="Arial Narrow" panose="020B0606020202030204" pitchFamily="34" charset="0"/>
                        </a:rPr>
                        <a:t>IMMOBILISATIONS CORPORELLES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a:effectLst/>
                          <a:latin typeface="Arial Narrow" panose="020B0606020202030204" pitchFamily="34" charset="0"/>
                        </a:rPr>
                        <a:t>3 884 924,01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2 012 804,21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9106887"/>
                  </a:ext>
                </a:extLst>
              </a:tr>
              <a:tr h="360040">
                <a:tc>
                  <a:txBody>
                    <a:bodyPr/>
                    <a:lstStyle/>
                    <a:p>
                      <a:pPr algn="l" fontAlgn="b"/>
                      <a:r>
                        <a:rPr lang="fr-FR" sz="1600" b="0" i="0" u="none" strike="noStrike">
                          <a:effectLst/>
                          <a:latin typeface="Arial Narrow" panose="020B0606020202030204" pitchFamily="34" charset="0"/>
                        </a:rPr>
                        <a:t>23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dirty="0">
                          <a:effectLst/>
                          <a:latin typeface="Arial Narrow" panose="020B0606020202030204" pitchFamily="34" charset="0"/>
                        </a:rPr>
                        <a:t>IMMOBILISATIONS EN COURS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a:effectLst/>
                          <a:latin typeface="Arial Narrow" panose="020B0606020202030204" pitchFamily="34" charset="0"/>
                        </a:rPr>
                        <a:t>1 705,64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25 136,60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1684687"/>
                  </a:ext>
                </a:extLst>
              </a:tr>
              <a:tr h="360040">
                <a:tc>
                  <a:txBody>
                    <a:bodyPr/>
                    <a:lstStyle/>
                    <a:p>
                      <a:pPr algn="l" fontAlgn="b"/>
                      <a:endParaRPr lang="fr-FR" sz="1000" b="0" i="0" u="none" strike="noStrike">
                        <a:effectLst/>
                        <a:latin typeface="Arial Narrow" panose="020B0606020202030204" pitchFamily="34" charset="0"/>
                      </a:endParaRP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r-FR" sz="1000" b="0" i="0" u="none" strike="noStrike">
                        <a:effectLst/>
                        <a:latin typeface="Arial Narrow" panose="020B0606020202030204" pitchFamily="34" charset="0"/>
                      </a:endParaRPr>
                    </a:p>
                  </a:txBody>
                  <a:tcPr marL="7620" marR="7620" marT="762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r" fontAlgn="b"/>
                      <a:r>
                        <a:rPr lang="fr-FR" sz="1800" b="1" i="0" u="none" strike="noStrike">
                          <a:effectLst/>
                          <a:latin typeface="Arial Narrow" panose="020B0606020202030204" pitchFamily="34" charset="0"/>
                        </a:rPr>
                        <a:t>5 969 640,82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1" i="0" u="none" strike="noStrike" dirty="0">
                          <a:effectLst/>
                          <a:latin typeface="Arial Narrow" panose="020B0606020202030204" pitchFamily="34" charset="0"/>
                        </a:rPr>
                        <a:t>3 501 436,18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829427"/>
                  </a:ext>
                </a:extLst>
              </a:tr>
            </a:tbl>
          </a:graphicData>
        </a:graphic>
      </p:graphicFrame>
    </p:spTree>
    <p:extLst>
      <p:ext uri="{BB962C8B-B14F-4D97-AF65-F5344CB8AC3E}">
        <p14:creationId xmlns:p14="http://schemas.microsoft.com/office/powerpoint/2010/main" val="319450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457200" y="188640"/>
            <a:ext cx="8229600" cy="1224136"/>
          </a:xfrm>
          <a:noFill/>
        </p:spPr>
        <p:style>
          <a:lnRef idx="3">
            <a:schemeClr val="lt1"/>
          </a:lnRef>
          <a:fillRef idx="1">
            <a:schemeClr val="accent5"/>
          </a:fillRef>
          <a:effectRef idx="1">
            <a:schemeClr val="accent5"/>
          </a:effectRef>
          <a:fontRef idx="minor">
            <a:schemeClr val="lt1"/>
          </a:fontRef>
        </p:style>
        <p:txBody>
          <a:bodyPr>
            <a:normAutofit/>
          </a:bodyPr>
          <a:lstStyle/>
          <a:p>
            <a:r>
              <a:rPr lang="fr-FR" sz="2800" dirty="0">
                <a:solidFill>
                  <a:schemeClr val="tx1"/>
                </a:solidFill>
                <a:latin typeface="Gill Sans MT" panose="020B0502020104020203" pitchFamily="34" charset="0"/>
              </a:rPr>
              <a:t>2022</a:t>
            </a:r>
          </a:p>
        </p:txBody>
      </p:sp>
      <p:sp>
        <p:nvSpPr>
          <p:cNvPr id="3" name="Espace réservé du contenu 2"/>
          <p:cNvSpPr>
            <a:spLocks noGrp="1"/>
          </p:cNvSpPr>
          <p:nvPr>
            <p:ph idx="1"/>
          </p:nvPr>
        </p:nvSpPr>
        <p:spPr>
          <a:xfrm>
            <a:off x="457200" y="1600200"/>
            <a:ext cx="8229600" cy="4925144"/>
          </a:xfrm>
        </p:spPr>
        <p:txBody>
          <a:bodyPr>
            <a:normAutofit/>
          </a:bodyPr>
          <a:lstStyle/>
          <a:p>
            <a:pPr marL="0" indent="0" algn="just">
              <a:buNone/>
            </a:pPr>
            <a:r>
              <a:rPr lang="fr-FR" sz="2200" b="1" dirty="0">
                <a:solidFill>
                  <a:srgbClr val="0070C0"/>
                </a:solidFill>
                <a:latin typeface="Gill Sans MT" panose="020B0502020104020203" pitchFamily="34" charset="0"/>
              </a:rPr>
              <a:t>En recettes </a:t>
            </a:r>
            <a:r>
              <a:rPr lang="fr-FR" sz="2200" b="1" dirty="0">
                <a:latin typeface="Gill Sans MT" panose="020B0502020104020203" pitchFamily="34" charset="0"/>
              </a:rPr>
              <a:t>: </a:t>
            </a:r>
          </a:p>
        </p:txBody>
      </p:sp>
      <p:pic>
        <p:nvPicPr>
          <p:cNvPr id="6" name="Image 5">
            <a:extLst>
              <a:ext uri="{FF2B5EF4-FFF2-40B4-BE49-F238E27FC236}">
                <a16:creationId xmlns:a16="http://schemas.microsoft.com/office/drawing/2014/main" id="{0F7C6956-A1D7-4561-832B-1DD0992EEB2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3" y="364654"/>
            <a:ext cx="1368152" cy="904106"/>
          </a:xfrm>
          <a:prstGeom prst="rect">
            <a:avLst/>
          </a:prstGeom>
          <a:noFill/>
          <a:ln>
            <a:noFill/>
          </a:ln>
        </p:spPr>
      </p:pic>
      <p:graphicFrame>
        <p:nvGraphicFramePr>
          <p:cNvPr id="5" name="Tableau 4">
            <a:extLst>
              <a:ext uri="{FF2B5EF4-FFF2-40B4-BE49-F238E27FC236}">
                <a16:creationId xmlns:a16="http://schemas.microsoft.com/office/drawing/2014/main" id="{F18D9D50-CF9C-91FA-BAA8-992E2B18B4DF}"/>
              </a:ext>
            </a:extLst>
          </p:cNvPr>
          <p:cNvGraphicFramePr>
            <a:graphicFrameLocks noGrp="1"/>
          </p:cNvGraphicFramePr>
          <p:nvPr>
            <p:extLst>
              <p:ext uri="{D42A27DB-BD31-4B8C-83A1-F6EECF244321}">
                <p14:modId xmlns:p14="http://schemas.microsoft.com/office/powerpoint/2010/main" val="3893225345"/>
              </p:ext>
            </p:extLst>
          </p:nvPr>
        </p:nvGraphicFramePr>
        <p:xfrm>
          <a:off x="539552" y="2060848"/>
          <a:ext cx="8229600" cy="4248475"/>
        </p:xfrm>
        <a:graphic>
          <a:graphicData uri="http://schemas.openxmlformats.org/drawingml/2006/table">
            <a:tbl>
              <a:tblPr/>
              <a:tblGrid>
                <a:gridCol w="576064">
                  <a:extLst>
                    <a:ext uri="{9D8B030D-6E8A-4147-A177-3AD203B41FA5}">
                      <a16:colId xmlns:a16="http://schemas.microsoft.com/office/drawing/2014/main" val="3984058370"/>
                    </a:ext>
                  </a:extLst>
                </a:gridCol>
                <a:gridCol w="4392488">
                  <a:extLst>
                    <a:ext uri="{9D8B030D-6E8A-4147-A177-3AD203B41FA5}">
                      <a16:colId xmlns:a16="http://schemas.microsoft.com/office/drawing/2014/main" val="2054331790"/>
                    </a:ext>
                  </a:extLst>
                </a:gridCol>
                <a:gridCol w="1584176">
                  <a:extLst>
                    <a:ext uri="{9D8B030D-6E8A-4147-A177-3AD203B41FA5}">
                      <a16:colId xmlns:a16="http://schemas.microsoft.com/office/drawing/2014/main" val="1064909449"/>
                    </a:ext>
                  </a:extLst>
                </a:gridCol>
                <a:gridCol w="1676872">
                  <a:extLst>
                    <a:ext uri="{9D8B030D-6E8A-4147-A177-3AD203B41FA5}">
                      <a16:colId xmlns:a16="http://schemas.microsoft.com/office/drawing/2014/main" val="4111788675"/>
                    </a:ext>
                  </a:extLst>
                </a:gridCol>
              </a:tblGrid>
              <a:tr h="386225">
                <a:tc>
                  <a:txBody>
                    <a:bodyPr/>
                    <a:lstStyle/>
                    <a:p>
                      <a:pPr algn="l" fontAlgn="b"/>
                      <a:endParaRPr lang="fr-FR" sz="1000" b="0" i="0" u="none" strike="noStrike">
                        <a:effectLst/>
                        <a:latin typeface="Arial Narrow" panose="020B0606020202030204" pitchFamily="34" charset="0"/>
                      </a:endParaRP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r-FR" sz="1000" b="0" i="0" u="none" strike="noStrike" dirty="0">
                        <a:effectLst/>
                        <a:latin typeface="Arial Narrow" panose="020B0606020202030204" pitchFamily="34" charset="0"/>
                      </a:endParaRPr>
                    </a:p>
                  </a:txBody>
                  <a:tcPr marL="7620" marR="7620" marT="762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dirty="0">
                          <a:effectLst/>
                          <a:latin typeface="Arial Narrow" panose="020B0606020202030204" pitchFamily="34" charset="0"/>
                        </a:rPr>
                        <a:t>BUDGET 2022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800" b="1" i="0" u="none" strike="noStrike" dirty="0">
                          <a:effectLst/>
                          <a:latin typeface="Arial Narrow" panose="020B0606020202030204" pitchFamily="34" charset="0"/>
                        </a:rPr>
                        <a:t>REALISE 2022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1992589"/>
                  </a:ext>
                </a:extLst>
              </a:tr>
              <a:tr h="386225">
                <a:tc>
                  <a:txBody>
                    <a:bodyPr/>
                    <a:lstStyle/>
                    <a:p>
                      <a:pPr algn="l" fontAlgn="b"/>
                      <a:r>
                        <a:rPr lang="fr-FR" sz="1600" b="0" i="0" u="none" strike="noStrike" dirty="0">
                          <a:effectLst/>
                          <a:latin typeface="Arial Narrow" panose="020B0606020202030204" pitchFamily="34" charset="0"/>
                        </a:rPr>
                        <a:t>001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dirty="0">
                          <a:effectLst/>
                          <a:latin typeface="Arial Narrow" panose="020B0606020202030204" pitchFamily="34" charset="0"/>
                        </a:rPr>
                        <a:t>RESULTAT D'INVESTISSEMENT REPORTE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4268070"/>
                  </a:ext>
                </a:extLst>
              </a:tr>
              <a:tr h="386225">
                <a:tc>
                  <a:txBody>
                    <a:bodyPr/>
                    <a:lstStyle/>
                    <a:p>
                      <a:pPr algn="l" fontAlgn="b"/>
                      <a:r>
                        <a:rPr lang="fr-FR" sz="1600" b="0" i="0" u="none" strike="noStrike">
                          <a:effectLst/>
                          <a:latin typeface="Arial Narrow" panose="020B0606020202030204" pitchFamily="34" charset="0"/>
                        </a:rPr>
                        <a:t>021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dirty="0">
                          <a:effectLst/>
                          <a:latin typeface="Arial Narrow" panose="020B0606020202030204" pitchFamily="34" charset="0"/>
                        </a:rPr>
                        <a:t>VIREMENT DE LA SECTION DE FONCTIONNEMENT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9851325"/>
                  </a:ext>
                </a:extLst>
              </a:tr>
              <a:tr h="386225">
                <a:tc>
                  <a:txBody>
                    <a:bodyPr/>
                    <a:lstStyle/>
                    <a:p>
                      <a:pPr algn="l" fontAlgn="b"/>
                      <a:r>
                        <a:rPr lang="fr-FR" sz="1600" b="0" i="0" u="none" strike="noStrike">
                          <a:effectLst/>
                          <a:latin typeface="Arial Narrow" panose="020B0606020202030204" pitchFamily="34" charset="0"/>
                        </a:rPr>
                        <a:t>024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dirty="0">
                          <a:effectLst/>
                          <a:latin typeface="Arial Narrow" panose="020B0606020202030204" pitchFamily="34" charset="0"/>
                        </a:rPr>
                        <a:t>PRODUITS DES CESSIONS D'IMMOBILISATIONS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a:effectLst/>
                          <a:latin typeface="Arial Narrow" panose="020B0606020202030204" pitchFamily="34" charset="0"/>
                        </a:rPr>
                        <a:t>1 883 000,00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7805704"/>
                  </a:ext>
                </a:extLst>
              </a:tr>
              <a:tr h="386225">
                <a:tc>
                  <a:txBody>
                    <a:bodyPr/>
                    <a:lstStyle/>
                    <a:p>
                      <a:pPr algn="l" fontAlgn="b"/>
                      <a:r>
                        <a:rPr lang="fr-FR" sz="1600" b="0" i="0" u="none" strike="noStrike">
                          <a:effectLst/>
                          <a:latin typeface="Arial Narrow" panose="020B0606020202030204" pitchFamily="34" charset="0"/>
                        </a:rPr>
                        <a:t>040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dirty="0">
                          <a:effectLst/>
                          <a:latin typeface="Arial Narrow" panose="020B0606020202030204" pitchFamily="34" charset="0"/>
                        </a:rPr>
                        <a:t>DIFFERENCES SUR REALISATION D'IMMOBILISATIONS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a:effectLst/>
                          <a:latin typeface="Arial Narrow" panose="020B0606020202030204" pitchFamily="34" charset="0"/>
                        </a:rPr>
                        <a:t>651 940,00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1 914 958,49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7165006"/>
                  </a:ext>
                </a:extLst>
              </a:tr>
              <a:tr h="386225">
                <a:tc>
                  <a:txBody>
                    <a:bodyPr/>
                    <a:lstStyle/>
                    <a:p>
                      <a:pPr algn="l" fontAlgn="b"/>
                      <a:r>
                        <a:rPr lang="fr-FR" sz="1600" b="0" i="0" u="none" strike="noStrike">
                          <a:effectLst/>
                          <a:latin typeface="Arial Narrow" panose="020B0606020202030204" pitchFamily="34" charset="0"/>
                        </a:rPr>
                        <a:t>041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dirty="0">
                          <a:effectLst/>
                          <a:latin typeface="Arial Narrow" panose="020B0606020202030204" pitchFamily="34" charset="0"/>
                        </a:rPr>
                        <a:t>OPERATIONS PATRIMONIALES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a:effectLst/>
                          <a:latin typeface="Arial Narrow" panose="020B0606020202030204" pitchFamily="34" charset="0"/>
                        </a:rPr>
                        <a:t>517 245,00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56 243,77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029360"/>
                  </a:ext>
                </a:extLst>
              </a:tr>
              <a:tr h="386225">
                <a:tc>
                  <a:txBody>
                    <a:bodyPr/>
                    <a:lstStyle/>
                    <a:p>
                      <a:pPr algn="l" fontAlgn="b"/>
                      <a:r>
                        <a:rPr lang="fr-FR" sz="1600" b="0" i="0" u="none" strike="noStrike">
                          <a:effectLst/>
                          <a:latin typeface="Arial Narrow" panose="020B0606020202030204" pitchFamily="34" charset="0"/>
                        </a:rPr>
                        <a:t>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dirty="0">
                          <a:effectLst/>
                          <a:latin typeface="Arial Narrow" panose="020B0606020202030204" pitchFamily="34" charset="0"/>
                        </a:rPr>
                        <a:t>DOTATIONS, FONDS DIVERS ET RESERVES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a:effectLst/>
                          <a:latin typeface="Arial Narrow" panose="020B0606020202030204" pitchFamily="34" charset="0"/>
                        </a:rPr>
                        <a:t>1 306 134,27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1 192 298,28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225205"/>
                  </a:ext>
                </a:extLst>
              </a:tr>
              <a:tr h="386225">
                <a:tc>
                  <a:txBody>
                    <a:bodyPr/>
                    <a:lstStyle/>
                    <a:p>
                      <a:pPr algn="l" fontAlgn="b"/>
                      <a:r>
                        <a:rPr lang="fr-FR" sz="1600" b="0" i="0" u="none" strike="noStrike">
                          <a:effectLst/>
                          <a:latin typeface="Arial Narrow" panose="020B0606020202030204" pitchFamily="34" charset="0"/>
                        </a:rPr>
                        <a:t>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dirty="0">
                          <a:effectLst/>
                          <a:latin typeface="Arial Narrow" panose="020B0606020202030204" pitchFamily="34" charset="0"/>
                        </a:rPr>
                        <a:t>SUBVENTIONS D'INVESTISSEMENT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a:effectLst/>
                          <a:latin typeface="Arial Narrow" panose="020B0606020202030204" pitchFamily="34" charset="0"/>
                        </a:rPr>
                        <a:t>752 930,15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114 044,60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6721001"/>
                  </a:ext>
                </a:extLst>
              </a:tr>
              <a:tr h="386225">
                <a:tc>
                  <a:txBody>
                    <a:bodyPr/>
                    <a:lstStyle/>
                    <a:p>
                      <a:pPr algn="l" fontAlgn="b"/>
                      <a:r>
                        <a:rPr lang="fr-FR" sz="1600" b="0" i="0" u="none" strike="noStrike">
                          <a:effectLst/>
                          <a:latin typeface="Arial Narrow" panose="020B0606020202030204" pitchFamily="34" charset="0"/>
                        </a:rPr>
                        <a:t>16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dirty="0">
                          <a:effectLst/>
                          <a:latin typeface="Arial Narrow" panose="020B0606020202030204" pitchFamily="34" charset="0"/>
                        </a:rPr>
                        <a:t>EMPRUNTS ET DETTES ASSIMILEES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a:effectLst/>
                          <a:latin typeface="Arial Narrow" panose="020B0606020202030204" pitchFamily="34" charset="0"/>
                        </a:rPr>
                        <a:t>858 391,40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848 000,00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2310858"/>
                  </a:ext>
                </a:extLst>
              </a:tr>
              <a:tr h="386225">
                <a:tc>
                  <a:txBody>
                    <a:bodyPr/>
                    <a:lstStyle/>
                    <a:p>
                      <a:pPr algn="l" fontAlgn="b"/>
                      <a:r>
                        <a:rPr lang="fr-FR" sz="1600" b="0" i="0" u="none" strike="noStrike">
                          <a:effectLst/>
                          <a:latin typeface="Arial Narrow" panose="020B0606020202030204" pitchFamily="34" charset="0"/>
                        </a:rPr>
                        <a:t>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600" b="0" i="0" u="none" strike="noStrike" dirty="0">
                          <a:effectLst/>
                          <a:latin typeface="Arial Narrow" panose="020B0606020202030204" pitchFamily="34" charset="0"/>
                        </a:rPr>
                        <a:t>IMMOBILISATIONS CORPORELLES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a:effectLst/>
                          <a:latin typeface="Arial Narrow" panose="020B0606020202030204" pitchFamily="34" charset="0"/>
                        </a:rPr>
                        <a:t>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0" i="0" u="none" strike="noStrike" dirty="0">
                          <a:effectLst/>
                          <a:latin typeface="Arial Narrow" panose="020B0606020202030204" pitchFamily="34" charset="0"/>
                        </a:rPr>
                        <a:t>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4204878"/>
                  </a:ext>
                </a:extLst>
              </a:tr>
              <a:tr h="386225">
                <a:tc>
                  <a:txBody>
                    <a:bodyPr/>
                    <a:lstStyle/>
                    <a:p>
                      <a:pPr algn="l" fontAlgn="b"/>
                      <a:endParaRPr lang="fr-FR" sz="1000" b="0" i="0" u="none" strike="noStrike">
                        <a:effectLst/>
                        <a:latin typeface="Arial Narrow" panose="020B0606020202030204" pitchFamily="34" charset="0"/>
                      </a:endParaRP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fr-FR" sz="1000" b="0" i="0" u="none" strike="noStrike">
                        <a:effectLst/>
                        <a:latin typeface="Arial Narrow" panose="020B0606020202030204" pitchFamily="34" charset="0"/>
                      </a:endParaRPr>
                    </a:p>
                  </a:txBody>
                  <a:tcPr marL="7620" marR="7620" marT="762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r" fontAlgn="b"/>
                      <a:r>
                        <a:rPr lang="fr-FR" sz="1800" b="1" i="0" u="none" strike="noStrike" dirty="0">
                          <a:effectLst/>
                          <a:latin typeface="Arial Narrow" panose="020B0606020202030204" pitchFamily="34" charset="0"/>
                        </a:rPr>
                        <a:t>5 969 640,82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r-FR" sz="1800" b="1" i="0" u="none" strike="noStrike" dirty="0">
                          <a:effectLst/>
                          <a:latin typeface="Arial Narrow" panose="020B0606020202030204" pitchFamily="34" charset="0"/>
                        </a:rPr>
                        <a:t>4 125 545,14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7108483"/>
                  </a:ext>
                </a:extLst>
              </a:tr>
            </a:tbl>
          </a:graphicData>
        </a:graphic>
      </p:graphicFrame>
    </p:spTree>
    <p:extLst>
      <p:ext uri="{BB962C8B-B14F-4D97-AF65-F5344CB8AC3E}">
        <p14:creationId xmlns:p14="http://schemas.microsoft.com/office/powerpoint/2010/main" val="795727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A85B95-FD72-485C-B17B-4199D1F88242}"/>
              </a:ext>
            </a:extLst>
          </p:cNvPr>
          <p:cNvSpPr>
            <a:spLocks noGrp="1"/>
          </p:cNvSpPr>
          <p:nvPr>
            <p:ph type="title"/>
          </p:nvPr>
        </p:nvSpPr>
        <p:spPr>
          <a:xfrm>
            <a:off x="107504" y="5229200"/>
            <a:ext cx="8292795" cy="1512168"/>
          </a:xfrm>
        </p:spPr>
        <p:txBody>
          <a:bodyPr>
            <a:normAutofit fontScale="90000"/>
          </a:bodyPr>
          <a:lstStyle/>
          <a:p>
            <a:pPr algn="l"/>
            <a:r>
              <a:rPr lang="fr-FR" sz="2200" dirty="0">
                <a:latin typeface="Gill Sans MT" panose="020B0502020104020203" pitchFamily="34" charset="0"/>
              </a:rPr>
              <a:t>PRESENTATION</a:t>
            </a:r>
            <a:br>
              <a:rPr lang="fr-FR" sz="3600" dirty="0">
                <a:latin typeface="Gill Sans MT" panose="020B0502020104020203" pitchFamily="34" charset="0"/>
              </a:rPr>
            </a:br>
            <a:r>
              <a:rPr lang="fr-FR" sz="4000" dirty="0">
                <a:latin typeface="Gill Sans MT" panose="020B0502020104020203" pitchFamily="34" charset="0"/>
              </a:rPr>
              <a:t>Affectation des Résultats</a:t>
            </a:r>
            <a:br>
              <a:rPr lang="fr-FR" sz="4400" dirty="0">
                <a:latin typeface="Gill Sans MT" panose="020B0502020104020203" pitchFamily="34" charset="0"/>
              </a:rPr>
            </a:br>
            <a:r>
              <a:rPr lang="fr-FR" sz="4400" dirty="0">
                <a:latin typeface="Gill Sans MT" panose="020B0502020104020203" pitchFamily="34" charset="0"/>
              </a:rPr>
              <a:t>2022</a:t>
            </a:r>
            <a:br>
              <a:rPr lang="fr-FR" sz="2800" dirty="0">
                <a:latin typeface="Gill Sans MT" panose="020B0502020104020203" pitchFamily="34" charset="0"/>
              </a:rPr>
            </a:br>
            <a:r>
              <a:rPr lang="fr-FR" sz="2800" dirty="0">
                <a:latin typeface="Gill Sans MT" panose="020B0502020104020203" pitchFamily="34" charset="0"/>
              </a:rPr>
              <a:t>03 juin 2023</a:t>
            </a:r>
            <a:br>
              <a:rPr lang="fr-FR" sz="2800" dirty="0">
                <a:solidFill>
                  <a:schemeClr val="tx1"/>
                </a:solidFill>
                <a:latin typeface="Gill Sans MT" panose="020B0502020104020203" pitchFamily="34" charset="0"/>
              </a:rPr>
            </a:br>
            <a:endParaRPr lang="fr-FR" sz="3500" dirty="0"/>
          </a:p>
        </p:txBody>
      </p:sp>
      <p:pic>
        <p:nvPicPr>
          <p:cNvPr id="2050" name="Picture 2" descr="Afficher l’image source">
            <a:extLst>
              <a:ext uri="{FF2B5EF4-FFF2-40B4-BE49-F238E27FC236}">
                <a16:creationId xmlns:a16="http://schemas.microsoft.com/office/drawing/2014/main" id="{FD776E4F-ECA5-4C6B-89C5-7CFCC1451A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47" b="10672"/>
          <a:stretch/>
        </p:blipFill>
        <p:spPr bwMode="auto">
          <a:xfrm>
            <a:off x="20" y="2872"/>
            <a:ext cx="9143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pic>
        <p:nvPicPr>
          <p:cNvPr id="25" name="Image 24">
            <a:extLst>
              <a:ext uri="{FF2B5EF4-FFF2-40B4-BE49-F238E27FC236}">
                <a16:creationId xmlns:a16="http://schemas.microsoft.com/office/drawing/2014/main" id="{B9266717-4289-41C0-BACE-6ECCE808FF5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5422" y="341305"/>
            <a:ext cx="2166424" cy="1693378"/>
          </a:xfrm>
          <a:prstGeom prst="rect">
            <a:avLst/>
          </a:prstGeom>
          <a:noFill/>
          <a:ln>
            <a:noFill/>
          </a:ln>
        </p:spPr>
      </p:pic>
      <p:pic>
        <p:nvPicPr>
          <p:cNvPr id="4" name="Image 3" descr="Une image contenant herbe, bâtiment, extérieur, ciel&#10;&#10;Description générée automatiquement">
            <a:extLst>
              <a:ext uri="{FF2B5EF4-FFF2-40B4-BE49-F238E27FC236}">
                <a16:creationId xmlns:a16="http://schemas.microsoft.com/office/drawing/2014/main" id="{03C62556-856C-495B-AC95-88497BECA9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32049" cy="4811801"/>
          </a:xfrm>
          <a:prstGeom prst="rect">
            <a:avLst/>
          </a:prstGeom>
        </p:spPr>
      </p:pic>
      <p:pic>
        <p:nvPicPr>
          <p:cNvPr id="28" name="Image 27">
            <a:extLst>
              <a:ext uri="{FF2B5EF4-FFF2-40B4-BE49-F238E27FC236}">
                <a16:creationId xmlns:a16="http://schemas.microsoft.com/office/drawing/2014/main" id="{EB1C7F8E-8074-4DCD-BFFE-77CF22B103A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505" y="272009"/>
            <a:ext cx="1726651" cy="1285445"/>
          </a:xfrm>
          <a:prstGeom prst="rect">
            <a:avLst/>
          </a:prstGeom>
          <a:noFill/>
          <a:ln>
            <a:noFill/>
          </a:ln>
        </p:spPr>
      </p:pic>
      <p:pic>
        <p:nvPicPr>
          <p:cNvPr id="29" name="Picture 2" descr="Afficher l’image source">
            <a:extLst>
              <a:ext uri="{FF2B5EF4-FFF2-40B4-BE49-F238E27FC236}">
                <a16:creationId xmlns:a16="http://schemas.microsoft.com/office/drawing/2014/main" id="{11BD1AFB-019F-4F45-BCDC-A6C26EE1283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547" b="10672"/>
          <a:stretch/>
        </p:blipFill>
        <p:spPr bwMode="auto">
          <a:xfrm>
            <a:off x="5012271" y="4458719"/>
            <a:ext cx="4094491" cy="2057976"/>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865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A85B95-FD72-485C-B17B-4199D1F88242}"/>
              </a:ext>
            </a:extLst>
          </p:cNvPr>
          <p:cNvSpPr>
            <a:spLocks noGrp="1"/>
          </p:cNvSpPr>
          <p:nvPr>
            <p:ph type="title"/>
          </p:nvPr>
        </p:nvSpPr>
        <p:spPr>
          <a:xfrm>
            <a:off x="107504" y="5229200"/>
            <a:ext cx="8292795" cy="1512168"/>
          </a:xfrm>
        </p:spPr>
        <p:txBody>
          <a:bodyPr>
            <a:normAutofit fontScale="90000"/>
          </a:bodyPr>
          <a:lstStyle/>
          <a:p>
            <a:pPr algn="l"/>
            <a:r>
              <a:rPr lang="fr-FR" sz="2200" dirty="0">
                <a:latin typeface="Gill Sans MT" panose="020B0502020104020203" pitchFamily="34" charset="0"/>
              </a:rPr>
              <a:t>PRESENTATION</a:t>
            </a:r>
            <a:br>
              <a:rPr lang="fr-FR" sz="3600" dirty="0">
                <a:latin typeface="Gill Sans MT" panose="020B0502020104020203" pitchFamily="34" charset="0"/>
              </a:rPr>
            </a:br>
            <a:r>
              <a:rPr lang="fr-FR" dirty="0">
                <a:latin typeface="Gill Sans MT" panose="020B0502020104020203" pitchFamily="34" charset="0"/>
              </a:rPr>
              <a:t>L</a:t>
            </a:r>
            <a:r>
              <a:rPr lang="fr-FR" sz="4400" dirty="0">
                <a:latin typeface="Gill Sans MT" panose="020B0502020104020203" pitchFamily="34" charset="0"/>
              </a:rPr>
              <a:t>e Budget Primitif 2023</a:t>
            </a:r>
            <a:br>
              <a:rPr lang="fr-FR" sz="4400" dirty="0">
                <a:latin typeface="Gill Sans MT" panose="020B0502020104020203" pitchFamily="34" charset="0"/>
              </a:rPr>
            </a:br>
            <a:br>
              <a:rPr lang="fr-FR" sz="2800" dirty="0">
                <a:solidFill>
                  <a:schemeClr val="tx1"/>
                </a:solidFill>
                <a:latin typeface="Gill Sans MT" panose="020B0502020104020203" pitchFamily="34" charset="0"/>
              </a:rPr>
            </a:br>
            <a:endParaRPr lang="fr-FR" sz="3500" dirty="0"/>
          </a:p>
        </p:txBody>
      </p:sp>
      <p:pic>
        <p:nvPicPr>
          <p:cNvPr id="2050" name="Picture 2" descr="Afficher l’image source">
            <a:extLst>
              <a:ext uri="{FF2B5EF4-FFF2-40B4-BE49-F238E27FC236}">
                <a16:creationId xmlns:a16="http://schemas.microsoft.com/office/drawing/2014/main" id="{FD776E4F-ECA5-4C6B-89C5-7CFCC1451A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47" b="10672"/>
          <a:stretch/>
        </p:blipFill>
        <p:spPr bwMode="auto">
          <a:xfrm>
            <a:off x="20" y="2872"/>
            <a:ext cx="9143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pic>
        <p:nvPicPr>
          <p:cNvPr id="25" name="Image 24">
            <a:extLst>
              <a:ext uri="{FF2B5EF4-FFF2-40B4-BE49-F238E27FC236}">
                <a16:creationId xmlns:a16="http://schemas.microsoft.com/office/drawing/2014/main" id="{B9266717-4289-41C0-BACE-6ECCE808FF5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5422" y="341305"/>
            <a:ext cx="2166424" cy="1693378"/>
          </a:xfrm>
          <a:prstGeom prst="rect">
            <a:avLst/>
          </a:prstGeom>
          <a:noFill/>
          <a:ln>
            <a:noFill/>
          </a:ln>
        </p:spPr>
      </p:pic>
      <p:pic>
        <p:nvPicPr>
          <p:cNvPr id="4" name="Image 3" descr="Une image contenant herbe, bâtiment, extérieur, ciel&#10;&#10;Description générée automatiquement">
            <a:extLst>
              <a:ext uri="{FF2B5EF4-FFF2-40B4-BE49-F238E27FC236}">
                <a16:creationId xmlns:a16="http://schemas.microsoft.com/office/drawing/2014/main" id="{03C62556-856C-495B-AC95-88497BECA9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32049" cy="4811801"/>
          </a:xfrm>
          <a:prstGeom prst="rect">
            <a:avLst/>
          </a:prstGeom>
        </p:spPr>
      </p:pic>
      <p:pic>
        <p:nvPicPr>
          <p:cNvPr id="28" name="Image 27">
            <a:extLst>
              <a:ext uri="{FF2B5EF4-FFF2-40B4-BE49-F238E27FC236}">
                <a16:creationId xmlns:a16="http://schemas.microsoft.com/office/drawing/2014/main" id="{EB1C7F8E-8074-4DCD-BFFE-77CF22B103A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505" y="272009"/>
            <a:ext cx="1726651" cy="1285445"/>
          </a:xfrm>
          <a:prstGeom prst="rect">
            <a:avLst/>
          </a:prstGeom>
          <a:noFill/>
          <a:ln>
            <a:noFill/>
          </a:ln>
        </p:spPr>
      </p:pic>
      <p:pic>
        <p:nvPicPr>
          <p:cNvPr id="29" name="Picture 2" descr="Afficher l’image source">
            <a:extLst>
              <a:ext uri="{FF2B5EF4-FFF2-40B4-BE49-F238E27FC236}">
                <a16:creationId xmlns:a16="http://schemas.microsoft.com/office/drawing/2014/main" id="{11BD1AFB-019F-4F45-BCDC-A6C26EE1283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547" b="10672"/>
          <a:stretch/>
        </p:blipFill>
        <p:spPr bwMode="auto">
          <a:xfrm>
            <a:off x="5012271" y="4458719"/>
            <a:ext cx="4094491" cy="2057976"/>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845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457200" y="188640"/>
            <a:ext cx="8229600" cy="1224136"/>
          </a:xfrm>
          <a:noFill/>
        </p:spPr>
        <p:style>
          <a:lnRef idx="3">
            <a:schemeClr val="lt1"/>
          </a:lnRef>
          <a:fillRef idx="1">
            <a:schemeClr val="accent5"/>
          </a:fillRef>
          <a:effectRef idx="1">
            <a:schemeClr val="accent5"/>
          </a:effectRef>
          <a:fontRef idx="minor">
            <a:schemeClr val="lt1"/>
          </a:fontRef>
        </p:style>
        <p:txBody>
          <a:bodyPr>
            <a:normAutofit/>
          </a:bodyPr>
          <a:lstStyle/>
          <a:p>
            <a:r>
              <a:rPr lang="fr-FR" sz="2400" dirty="0">
                <a:solidFill>
                  <a:schemeClr val="tx1"/>
                </a:solidFill>
                <a:latin typeface="Gill Sans MT" panose="020B0502020104020203" pitchFamily="34" charset="0"/>
              </a:rPr>
              <a:t>Affectation des Résultats 2022</a:t>
            </a:r>
          </a:p>
        </p:txBody>
      </p:sp>
      <p:sp>
        <p:nvSpPr>
          <p:cNvPr id="3" name="Espace réservé du contenu 2"/>
          <p:cNvSpPr>
            <a:spLocks noGrp="1"/>
          </p:cNvSpPr>
          <p:nvPr>
            <p:ph idx="1"/>
          </p:nvPr>
        </p:nvSpPr>
        <p:spPr>
          <a:xfrm>
            <a:off x="755576" y="1686508"/>
            <a:ext cx="8229600" cy="4925144"/>
          </a:xfrm>
        </p:spPr>
        <p:txBody>
          <a:bodyPr>
            <a:normAutofit/>
          </a:bodyPr>
          <a:lstStyle/>
          <a:p>
            <a:pPr algn="just"/>
            <a:endParaRPr lang="fr-FR" sz="2000" b="1" dirty="0">
              <a:latin typeface="Gill Sans MT" panose="020B0502020104020203" pitchFamily="34" charset="0"/>
            </a:endParaRPr>
          </a:p>
          <a:p>
            <a:pPr marL="0" indent="0" algn="ctr">
              <a:buNone/>
            </a:pPr>
            <a:endParaRPr lang="fr-FR" sz="2000" b="1" dirty="0">
              <a:solidFill>
                <a:srgbClr val="FF0000"/>
              </a:solidFill>
              <a:latin typeface="Gill Sans MT" panose="020B0502020104020203" pitchFamily="34" charset="0"/>
            </a:endParaRPr>
          </a:p>
          <a:p>
            <a:pPr algn="ctr"/>
            <a:endParaRPr lang="fr-FR" sz="2000" b="1" dirty="0">
              <a:solidFill>
                <a:srgbClr val="FF0000"/>
              </a:solidFill>
              <a:latin typeface="Gill Sans MT" panose="020B0502020104020203" pitchFamily="34" charset="0"/>
            </a:endParaRPr>
          </a:p>
          <a:p>
            <a:pPr marL="0" indent="0" algn="ctr">
              <a:buNone/>
            </a:pPr>
            <a:endParaRPr lang="fr-FR" sz="2000" b="1" dirty="0">
              <a:solidFill>
                <a:srgbClr val="FF0000"/>
              </a:solidFill>
              <a:latin typeface="Gill Sans MT" panose="020B0502020104020203" pitchFamily="34" charset="0"/>
            </a:endParaRPr>
          </a:p>
          <a:p>
            <a:pPr marL="0" indent="0">
              <a:buNone/>
            </a:pPr>
            <a:endParaRPr lang="fr-FR" sz="2000" b="1" dirty="0">
              <a:solidFill>
                <a:srgbClr val="FF0000"/>
              </a:solidFill>
              <a:latin typeface="Gill Sans MT" panose="020B0502020104020203" pitchFamily="34" charset="0"/>
            </a:endParaRPr>
          </a:p>
          <a:p>
            <a:pPr algn="ctr"/>
            <a:endParaRPr lang="fr-FR" sz="2000" b="1" dirty="0">
              <a:solidFill>
                <a:srgbClr val="FF0000"/>
              </a:solidFill>
              <a:latin typeface="Gill Sans MT" panose="020B0502020104020203" pitchFamily="34" charset="0"/>
            </a:endParaRPr>
          </a:p>
          <a:p>
            <a:pPr algn="ctr"/>
            <a:endParaRPr lang="fr-FR" sz="2000" b="1" dirty="0">
              <a:solidFill>
                <a:srgbClr val="FF0000"/>
              </a:solidFill>
              <a:latin typeface="Gill Sans MT" panose="020B0502020104020203" pitchFamily="34" charset="0"/>
            </a:endParaRPr>
          </a:p>
          <a:p>
            <a:pPr algn="just"/>
            <a:r>
              <a:rPr lang="fr-FR" sz="2000" b="1" dirty="0">
                <a:solidFill>
                  <a:srgbClr val="0070C0"/>
                </a:solidFill>
                <a:latin typeface="Gill Sans MT" panose="020B0502020104020203" pitchFamily="34" charset="0"/>
              </a:rPr>
              <a:t>001 : Excédent d’investissement : + 624 108,96 €</a:t>
            </a:r>
          </a:p>
          <a:p>
            <a:pPr algn="just"/>
            <a:r>
              <a:rPr lang="fr-FR" sz="2000" b="1" dirty="0">
                <a:solidFill>
                  <a:srgbClr val="0070C0"/>
                </a:solidFill>
                <a:latin typeface="Gill Sans MT" panose="020B0502020104020203" pitchFamily="34" charset="0"/>
              </a:rPr>
              <a:t>002: Excédent de fonctionnement :  514 958,13 € (étant donné la reprise du résultat de la caisse d’école au BP 2023 pour 15410 € le montant qui sera inscrit au BS 2023 sera de 499 548,13 €</a:t>
            </a:r>
          </a:p>
          <a:p>
            <a:pPr algn="just"/>
            <a:r>
              <a:rPr lang="fr-FR" sz="2000" b="1" dirty="0">
                <a:solidFill>
                  <a:srgbClr val="0070C0"/>
                </a:solidFill>
                <a:latin typeface="Gill Sans MT" panose="020B0502020104020203" pitchFamily="34" charset="0"/>
              </a:rPr>
              <a:t>Et les restes à réaliser pour un solde de – 608 102,56 €</a:t>
            </a:r>
          </a:p>
          <a:p>
            <a:pPr marL="914400" lvl="2" indent="0" algn="just">
              <a:buNone/>
            </a:pPr>
            <a:endParaRPr lang="fr-FR" sz="900" b="1" dirty="0">
              <a:latin typeface="Gill Sans MT" panose="020B0502020104020203" pitchFamily="34" charset="0"/>
            </a:endParaRPr>
          </a:p>
          <a:p>
            <a:pPr marL="914400" lvl="2" indent="0" algn="just">
              <a:buNone/>
            </a:pPr>
            <a:endParaRPr lang="fr-FR" sz="1000" b="1" dirty="0">
              <a:latin typeface="Gill Sans MT" panose="020B0502020104020203" pitchFamily="34" charset="0"/>
            </a:endParaRPr>
          </a:p>
        </p:txBody>
      </p:sp>
      <p:pic>
        <p:nvPicPr>
          <p:cNvPr id="6" name="Image 5">
            <a:extLst>
              <a:ext uri="{FF2B5EF4-FFF2-40B4-BE49-F238E27FC236}">
                <a16:creationId xmlns:a16="http://schemas.microsoft.com/office/drawing/2014/main" id="{0F7C6956-A1D7-4561-832B-1DD0992EEB2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3" y="364654"/>
            <a:ext cx="1368152" cy="904106"/>
          </a:xfrm>
          <a:prstGeom prst="rect">
            <a:avLst/>
          </a:prstGeom>
          <a:noFill/>
          <a:ln>
            <a:noFill/>
          </a:ln>
        </p:spPr>
      </p:pic>
      <p:graphicFrame>
        <p:nvGraphicFramePr>
          <p:cNvPr id="5" name="Tableau 4">
            <a:extLst>
              <a:ext uri="{FF2B5EF4-FFF2-40B4-BE49-F238E27FC236}">
                <a16:creationId xmlns:a16="http://schemas.microsoft.com/office/drawing/2014/main" id="{AA7FF5D2-6697-AAC8-0F92-D39BF54736DF}"/>
              </a:ext>
            </a:extLst>
          </p:cNvPr>
          <p:cNvGraphicFramePr>
            <a:graphicFrameLocks noGrp="1"/>
          </p:cNvGraphicFramePr>
          <p:nvPr>
            <p:extLst>
              <p:ext uri="{D42A27DB-BD31-4B8C-83A1-F6EECF244321}">
                <p14:modId xmlns:p14="http://schemas.microsoft.com/office/powerpoint/2010/main" val="1362956278"/>
              </p:ext>
            </p:extLst>
          </p:nvPr>
        </p:nvGraphicFramePr>
        <p:xfrm>
          <a:off x="539552" y="1988840"/>
          <a:ext cx="8229601" cy="2088231"/>
        </p:xfrm>
        <a:graphic>
          <a:graphicData uri="http://schemas.openxmlformats.org/drawingml/2006/table">
            <a:tbl>
              <a:tblPr firstRow="1" firstCol="1" bandRow="1"/>
              <a:tblGrid>
                <a:gridCol w="977241">
                  <a:extLst>
                    <a:ext uri="{9D8B030D-6E8A-4147-A177-3AD203B41FA5}">
                      <a16:colId xmlns:a16="http://schemas.microsoft.com/office/drawing/2014/main" val="2406087207"/>
                    </a:ext>
                  </a:extLst>
                </a:gridCol>
                <a:gridCol w="997711">
                  <a:extLst>
                    <a:ext uri="{9D8B030D-6E8A-4147-A177-3AD203B41FA5}">
                      <a16:colId xmlns:a16="http://schemas.microsoft.com/office/drawing/2014/main" val="1174454117"/>
                    </a:ext>
                  </a:extLst>
                </a:gridCol>
                <a:gridCol w="927204">
                  <a:extLst>
                    <a:ext uri="{9D8B030D-6E8A-4147-A177-3AD203B41FA5}">
                      <a16:colId xmlns:a16="http://schemas.microsoft.com/office/drawing/2014/main" val="280857921"/>
                    </a:ext>
                  </a:extLst>
                </a:gridCol>
                <a:gridCol w="807372">
                  <a:extLst>
                    <a:ext uri="{9D8B030D-6E8A-4147-A177-3AD203B41FA5}">
                      <a16:colId xmlns:a16="http://schemas.microsoft.com/office/drawing/2014/main" val="2357793230"/>
                    </a:ext>
                  </a:extLst>
                </a:gridCol>
                <a:gridCol w="711939">
                  <a:extLst>
                    <a:ext uri="{9D8B030D-6E8A-4147-A177-3AD203B41FA5}">
                      <a16:colId xmlns:a16="http://schemas.microsoft.com/office/drawing/2014/main" val="3338395744"/>
                    </a:ext>
                  </a:extLst>
                </a:gridCol>
                <a:gridCol w="742778">
                  <a:extLst>
                    <a:ext uri="{9D8B030D-6E8A-4147-A177-3AD203B41FA5}">
                      <a16:colId xmlns:a16="http://schemas.microsoft.com/office/drawing/2014/main" val="827366542"/>
                    </a:ext>
                  </a:extLst>
                </a:gridCol>
                <a:gridCol w="625664">
                  <a:extLst>
                    <a:ext uri="{9D8B030D-6E8A-4147-A177-3AD203B41FA5}">
                      <a16:colId xmlns:a16="http://schemas.microsoft.com/office/drawing/2014/main" val="2120249883"/>
                    </a:ext>
                  </a:extLst>
                </a:gridCol>
                <a:gridCol w="756317">
                  <a:extLst>
                    <a:ext uri="{9D8B030D-6E8A-4147-A177-3AD203B41FA5}">
                      <a16:colId xmlns:a16="http://schemas.microsoft.com/office/drawing/2014/main" val="2380547990"/>
                    </a:ext>
                  </a:extLst>
                </a:gridCol>
                <a:gridCol w="723571">
                  <a:extLst>
                    <a:ext uri="{9D8B030D-6E8A-4147-A177-3AD203B41FA5}">
                      <a16:colId xmlns:a16="http://schemas.microsoft.com/office/drawing/2014/main" val="1218806918"/>
                    </a:ext>
                  </a:extLst>
                </a:gridCol>
                <a:gridCol w="823338">
                  <a:extLst>
                    <a:ext uri="{9D8B030D-6E8A-4147-A177-3AD203B41FA5}">
                      <a16:colId xmlns:a16="http://schemas.microsoft.com/office/drawing/2014/main" val="2673619893"/>
                    </a:ext>
                  </a:extLst>
                </a:gridCol>
                <a:gridCol w="136466">
                  <a:extLst>
                    <a:ext uri="{9D8B030D-6E8A-4147-A177-3AD203B41FA5}">
                      <a16:colId xmlns:a16="http://schemas.microsoft.com/office/drawing/2014/main" val="1232330632"/>
                    </a:ext>
                  </a:extLst>
                </a:gridCol>
              </a:tblGrid>
              <a:tr h="388508">
                <a:tc rowSpan="2">
                  <a:txBody>
                    <a:bodyPr/>
                    <a:lstStyle/>
                    <a:p>
                      <a:r>
                        <a:rPr lang="fr-FR" sz="1000" dirty="0">
                          <a:solidFill>
                            <a:srgbClr val="000000"/>
                          </a:solidFill>
                          <a:effectLst/>
                          <a:latin typeface="Times New Roman" panose="02020603050405020304" pitchFamily="18" charset="0"/>
                          <a:ea typeface="Times New Roman" panose="02020603050405020304" pitchFamily="18" charset="0"/>
                        </a:rPr>
                        <a:t> </a:t>
                      </a:r>
                      <a:endParaRPr lang="fr-FR" sz="1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fr-FR" sz="800" b="1">
                          <a:solidFill>
                            <a:srgbClr val="000000"/>
                          </a:solidFill>
                          <a:effectLst/>
                          <a:latin typeface="Arial" panose="020B0604020202020204" pitchFamily="34" charset="0"/>
                          <a:ea typeface="Times New Roman" panose="02020603050405020304" pitchFamily="18" charset="0"/>
                        </a:rPr>
                        <a:t>Recettes</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fr-FR" sz="800" b="1" dirty="0">
                          <a:solidFill>
                            <a:srgbClr val="000000"/>
                          </a:solidFill>
                          <a:effectLst/>
                          <a:latin typeface="Arial" panose="020B0604020202020204" pitchFamily="34" charset="0"/>
                          <a:ea typeface="Times New Roman" panose="02020603050405020304" pitchFamily="18" charset="0"/>
                        </a:rPr>
                        <a:t>Dépenses</a:t>
                      </a:r>
                      <a:endParaRPr lang="fr-FR" sz="1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fr-FR" sz="800" b="1" dirty="0">
                          <a:solidFill>
                            <a:srgbClr val="000000"/>
                          </a:solidFill>
                          <a:effectLst/>
                          <a:latin typeface="Arial" panose="020B0604020202020204" pitchFamily="34" charset="0"/>
                          <a:ea typeface="Times New Roman" panose="02020603050405020304" pitchFamily="18" charset="0"/>
                        </a:rPr>
                        <a:t>Excédent ou déficit brut</a:t>
                      </a:r>
                      <a:endParaRPr lang="fr-FR" sz="1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fr-FR" sz="800" b="1" dirty="0">
                          <a:solidFill>
                            <a:srgbClr val="000000"/>
                          </a:solidFill>
                          <a:effectLst/>
                          <a:latin typeface="Arial" panose="020B0604020202020204" pitchFamily="34" charset="0"/>
                          <a:ea typeface="Times New Roman" panose="02020603050405020304" pitchFamily="18" charset="0"/>
                        </a:rPr>
                        <a:t>Résultat antérieur</a:t>
                      </a:r>
                      <a:endParaRPr lang="fr-FR" sz="1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fr-FR" sz="800" b="1" dirty="0">
                          <a:solidFill>
                            <a:srgbClr val="000000"/>
                          </a:solidFill>
                          <a:effectLst/>
                          <a:latin typeface="Arial" panose="020B0604020202020204" pitchFamily="34" charset="0"/>
                          <a:ea typeface="Times New Roman" panose="02020603050405020304" pitchFamily="18" charset="0"/>
                        </a:rPr>
                        <a:t>Résultat de clôture</a:t>
                      </a:r>
                      <a:endParaRPr lang="fr-FR" sz="1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fr-FR" sz="800" b="1" dirty="0">
                          <a:solidFill>
                            <a:srgbClr val="000000"/>
                          </a:solidFill>
                          <a:effectLst/>
                          <a:latin typeface="Arial" panose="020B0604020202020204" pitchFamily="34" charset="0"/>
                          <a:ea typeface="Times New Roman" panose="02020603050405020304" pitchFamily="18" charset="0"/>
                        </a:rPr>
                        <a:t>Reprise du résultat de la caisse des écoles</a:t>
                      </a:r>
                      <a:endParaRPr lang="fr-FR" sz="1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fr-FR" sz="800" b="1" dirty="0">
                          <a:solidFill>
                            <a:srgbClr val="000000"/>
                          </a:solidFill>
                          <a:effectLst/>
                          <a:latin typeface="Arial" panose="020B0604020202020204" pitchFamily="34" charset="0"/>
                          <a:ea typeface="Times New Roman" panose="02020603050405020304" pitchFamily="18" charset="0"/>
                        </a:rPr>
                        <a:t>Résultat net</a:t>
                      </a:r>
                      <a:endParaRPr lang="fr-FR" sz="1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fr-FR" sz="800" b="1">
                          <a:solidFill>
                            <a:srgbClr val="000000"/>
                          </a:solidFill>
                          <a:effectLst/>
                          <a:latin typeface="Arial" panose="020B0604020202020204" pitchFamily="34" charset="0"/>
                          <a:ea typeface="Times New Roman" panose="02020603050405020304" pitchFamily="18" charset="0"/>
                        </a:rPr>
                        <a:t>Soldes des Restes à Réaliser</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fr-FR" sz="800" b="1">
                          <a:solidFill>
                            <a:srgbClr val="000000"/>
                          </a:solidFill>
                          <a:effectLst/>
                          <a:latin typeface="Arial" panose="020B0604020202020204" pitchFamily="34" charset="0"/>
                          <a:ea typeface="Times New Roman" panose="02020603050405020304" pitchFamily="18" charset="0"/>
                        </a:rPr>
                        <a:t>Résultat net après restes à réaliser</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65865393"/>
                  </a:ext>
                </a:extLst>
              </a:tr>
              <a:tr h="49777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endParaRPr lang="fr-FR" sz="1000">
                        <a:effectLst/>
                        <a:latin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8880376"/>
                  </a:ext>
                </a:extLst>
              </a:tr>
              <a:tr h="400649">
                <a:tc>
                  <a:txBody>
                    <a:bodyPr/>
                    <a:lstStyle/>
                    <a:p>
                      <a:pPr algn="ctr"/>
                      <a:r>
                        <a:rPr lang="fr-FR" sz="800">
                          <a:solidFill>
                            <a:srgbClr val="000000"/>
                          </a:solidFill>
                          <a:effectLst/>
                          <a:latin typeface="Arial" panose="020B0604020202020204" pitchFamily="34" charset="0"/>
                          <a:ea typeface="Times New Roman" panose="02020603050405020304" pitchFamily="18" charset="0"/>
                        </a:rPr>
                        <a:t>Investissement</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800">
                          <a:solidFill>
                            <a:srgbClr val="000000"/>
                          </a:solidFill>
                          <a:effectLst/>
                          <a:latin typeface="Arial" panose="020B0604020202020204" pitchFamily="34" charset="0"/>
                          <a:ea typeface="Times New Roman" panose="02020603050405020304" pitchFamily="18" charset="0"/>
                        </a:rPr>
                        <a:t>4 125 545,14</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800">
                          <a:solidFill>
                            <a:srgbClr val="000000"/>
                          </a:solidFill>
                          <a:effectLst/>
                          <a:latin typeface="Arial" panose="020B0604020202020204" pitchFamily="34" charset="0"/>
                          <a:ea typeface="Times New Roman" panose="02020603050405020304" pitchFamily="18" charset="0"/>
                        </a:rPr>
                        <a:t>2 692 341,01</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800">
                          <a:solidFill>
                            <a:srgbClr val="000000"/>
                          </a:solidFill>
                          <a:effectLst/>
                          <a:latin typeface="Arial" panose="020B0604020202020204" pitchFamily="34" charset="0"/>
                          <a:ea typeface="Times New Roman" panose="02020603050405020304" pitchFamily="18" charset="0"/>
                        </a:rPr>
                        <a:t>1 433 204,13</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800">
                          <a:solidFill>
                            <a:srgbClr val="000000"/>
                          </a:solidFill>
                          <a:effectLst/>
                          <a:latin typeface="Arial" panose="020B0604020202020204" pitchFamily="34" charset="0"/>
                          <a:ea typeface="Times New Roman" panose="02020603050405020304" pitchFamily="18" charset="0"/>
                        </a:rPr>
                        <a:t>-809 095,17</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800">
                          <a:solidFill>
                            <a:srgbClr val="000000"/>
                          </a:solidFill>
                          <a:effectLst/>
                          <a:latin typeface="Arial" panose="020B0604020202020204" pitchFamily="34" charset="0"/>
                          <a:ea typeface="Times New Roman" panose="02020603050405020304" pitchFamily="18" charset="0"/>
                        </a:rPr>
                        <a:t>624 108,96</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800">
                          <a:solidFill>
                            <a:srgbClr val="000000"/>
                          </a:solidFill>
                          <a:effectLst/>
                          <a:latin typeface="Arial" panose="020B0604020202020204" pitchFamily="34" charset="0"/>
                          <a:ea typeface="Times New Roman" panose="02020603050405020304" pitchFamily="18" charset="0"/>
                        </a:rPr>
                        <a:t> </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800" b="1" dirty="0">
                          <a:solidFill>
                            <a:srgbClr val="000000"/>
                          </a:solidFill>
                          <a:effectLst/>
                          <a:latin typeface="Arial" panose="020B0604020202020204" pitchFamily="34" charset="0"/>
                          <a:ea typeface="Times New Roman" panose="02020603050405020304" pitchFamily="18" charset="0"/>
                        </a:rPr>
                        <a:t>624 108,96</a:t>
                      </a:r>
                      <a:endParaRPr lang="fr-FR" sz="1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800" dirty="0">
                          <a:solidFill>
                            <a:srgbClr val="000000"/>
                          </a:solidFill>
                          <a:effectLst/>
                          <a:latin typeface="Arial" panose="020B0604020202020204" pitchFamily="34" charset="0"/>
                          <a:ea typeface="Times New Roman" panose="02020603050405020304" pitchFamily="18" charset="0"/>
                        </a:rPr>
                        <a:t>-608 102,56</a:t>
                      </a:r>
                      <a:endParaRPr lang="fr-FR" sz="1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800" dirty="0">
                          <a:solidFill>
                            <a:srgbClr val="000000"/>
                          </a:solidFill>
                          <a:effectLst/>
                          <a:latin typeface="Arial" panose="020B0604020202020204" pitchFamily="34" charset="0"/>
                          <a:ea typeface="Times New Roman" panose="02020603050405020304" pitchFamily="18" charset="0"/>
                        </a:rPr>
                        <a:t>16 006,40</a:t>
                      </a:r>
                      <a:endParaRPr lang="fr-FR" sz="1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000">
                        <a:effectLst/>
                        <a:latin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96708851"/>
                  </a:ext>
                </a:extLst>
              </a:tr>
              <a:tr h="400649">
                <a:tc>
                  <a:txBody>
                    <a:bodyPr/>
                    <a:lstStyle/>
                    <a:p>
                      <a:pPr algn="ctr"/>
                      <a:r>
                        <a:rPr lang="fr-FR" sz="800">
                          <a:solidFill>
                            <a:srgbClr val="000000"/>
                          </a:solidFill>
                          <a:effectLst/>
                          <a:latin typeface="Arial" panose="020B0604020202020204" pitchFamily="34" charset="0"/>
                          <a:ea typeface="Times New Roman" panose="02020603050405020304" pitchFamily="18" charset="0"/>
                        </a:rPr>
                        <a:t>Fonctionnement</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800">
                          <a:solidFill>
                            <a:srgbClr val="000000"/>
                          </a:solidFill>
                          <a:effectLst/>
                          <a:latin typeface="Arial" panose="020B0604020202020204" pitchFamily="34" charset="0"/>
                          <a:ea typeface="Times New Roman" panose="02020603050405020304" pitchFamily="18" charset="0"/>
                        </a:rPr>
                        <a:t>15 385 267,31</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800">
                          <a:solidFill>
                            <a:srgbClr val="000000"/>
                          </a:solidFill>
                          <a:effectLst/>
                          <a:latin typeface="Arial" panose="020B0604020202020204" pitchFamily="34" charset="0"/>
                          <a:ea typeface="Times New Roman" panose="02020603050405020304" pitchFamily="18" charset="0"/>
                        </a:rPr>
                        <a:t>14 885 718,69</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800">
                          <a:solidFill>
                            <a:srgbClr val="000000"/>
                          </a:solidFill>
                          <a:effectLst/>
                          <a:latin typeface="Arial" panose="020B0604020202020204" pitchFamily="34" charset="0"/>
                          <a:ea typeface="Times New Roman" panose="02020603050405020304" pitchFamily="18" charset="0"/>
                        </a:rPr>
                        <a:t>499 548,62</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800">
                          <a:solidFill>
                            <a:srgbClr val="000000"/>
                          </a:solidFill>
                          <a:effectLst/>
                          <a:latin typeface="Arial" panose="020B0604020202020204" pitchFamily="34" charset="0"/>
                          <a:ea typeface="Times New Roman" panose="02020603050405020304" pitchFamily="18" charset="0"/>
                        </a:rPr>
                        <a:t>0,00</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800">
                          <a:solidFill>
                            <a:srgbClr val="000000"/>
                          </a:solidFill>
                          <a:effectLst/>
                          <a:latin typeface="Arial" panose="020B0604020202020204" pitchFamily="34" charset="0"/>
                          <a:ea typeface="Times New Roman" panose="02020603050405020304" pitchFamily="18" charset="0"/>
                        </a:rPr>
                        <a:t>499 548,62</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800">
                          <a:solidFill>
                            <a:srgbClr val="000000"/>
                          </a:solidFill>
                          <a:effectLst/>
                          <a:latin typeface="Arial" panose="020B0604020202020204" pitchFamily="34" charset="0"/>
                          <a:ea typeface="Times New Roman" panose="02020603050405020304" pitchFamily="18" charset="0"/>
                        </a:rPr>
                        <a:t>15 409,51</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800" b="1">
                          <a:solidFill>
                            <a:srgbClr val="000000"/>
                          </a:solidFill>
                          <a:effectLst/>
                          <a:latin typeface="Arial" panose="020B0604020202020204" pitchFamily="34" charset="0"/>
                          <a:ea typeface="Times New Roman" panose="02020603050405020304" pitchFamily="18" charset="0"/>
                        </a:rPr>
                        <a:t>514 958,13</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solidFill>
                            <a:srgbClr val="000000"/>
                          </a:solidFill>
                          <a:effectLst/>
                          <a:latin typeface="Times New Roman" panose="02020603050405020304" pitchFamily="18" charset="0"/>
                          <a:ea typeface="Times New Roman" panose="02020603050405020304" pitchFamily="18" charset="0"/>
                        </a:rPr>
                        <a:t> </a:t>
                      </a:r>
                      <a:endParaRPr lang="fr-FR" sz="1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800">
                          <a:solidFill>
                            <a:srgbClr val="000000"/>
                          </a:solidFill>
                          <a:effectLst/>
                          <a:latin typeface="Arial" panose="020B0604020202020204" pitchFamily="34" charset="0"/>
                          <a:ea typeface="Times New Roman" panose="02020603050405020304" pitchFamily="18" charset="0"/>
                        </a:rPr>
                        <a:t>514 958,13</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000">
                        <a:effectLst/>
                        <a:latin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12241966"/>
                  </a:ext>
                </a:extLst>
              </a:tr>
              <a:tr h="400649">
                <a:tc>
                  <a:txBody>
                    <a:bodyPr/>
                    <a:lstStyle/>
                    <a:p>
                      <a:pPr algn="ctr"/>
                      <a:r>
                        <a:rPr lang="fr-FR" sz="800" b="1">
                          <a:solidFill>
                            <a:srgbClr val="000000"/>
                          </a:solidFill>
                          <a:effectLst/>
                          <a:latin typeface="Arial" panose="020B0604020202020204" pitchFamily="34" charset="0"/>
                          <a:ea typeface="Times New Roman" panose="02020603050405020304" pitchFamily="18" charset="0"/>
                        </a:rPr>
                        <a:t>total</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800">
                          <a:solidFill>
                            <a:srgbClr val="000000"/>
                          </a:solidFill>
                          <a:effectLst/>
                          <a:latin typeface="Arial" panose="020B0604020202020204" pitchFamily="34" charset="0"/>
                          <a:ea typeface="Times New Roman" panose="02020603050405020304" pitchFamily="18" charset="0"/>
                        </a:rPr>
                        <a:t>19 510 812,45</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800">
                          <a:solidFill>
                            <a:srgbClr val="000000"/>
                          </a:solidFill>
                          <a:effectLst/>
                          <a:latin typeface="Arial" panose="020B0604020202020204" pitchFamily="34" charset="0"/>
                          <a:ea typeface="Times New Roman" panose="02020603050405020304" pitchFamily="18" charset="0"/>
                        </a:rPr>
                        <a:t>17 578 059,70</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800">
                          <a:solidFill>
                            <a:srgbClr val="000000"/>
                          </a:solidFill>
                          <a:effectLst/>
                          <a:latin typeface="Arial" panose="020B0604020202020204" pitchFamily="34" charset="0"/>
                          <a:ea typeface="Times New Roman" panose="02020603050405020304" pitchFamily="18" charset="0"/>
                        </a:rPr>
                        <a:t>1 932 752,75</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800">
                          <a:solidFill>
                            <a:srgbClr val="000000"/>
                          </a:solidFill>
                          <a:effectLst/>
                          <a:latin typeface="Arial" panose="020B0604020202020204" pitchFamily="34" charset="0"/>
                          <a:ea typeface="Times New Roman" panose="02020603050405020304" pitchFamily="18" charset="0"/>
                        </a:rPr>
                        <a:t>-809 095,17</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800">
                          <a:solidFill>
                            <a:srgbClr val="000000"/>
                          </a:solidFill>
                          <a:effectLst/>
                          <a:latin typeface="Arial" panose="020B0604020202020204" pitchFamily="34" charset="0"/>
                          <a:ea typeface="Times New Roman" panose="02020603050405020304" pitchFamily="18" charset="0"/>
                        </a:rPr>
                        <a:t>1 123 657,58</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800">
                          <a:solidFill>
                            <a:srgbClr val="000000"/>
                          </a:solidFill>
                          <a:effectLst/>
                          <a:latin typeface="Arial" panose="020B0604020202020204" pitchFamily="34" charset="0"/>
                          <a:ea typeface="Times New Roman" panose="02020603050405020304" pitchFamily="18" charset="0"/>
                        </a:rPr>
                        <a:t> </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800" b="1">
                          <a:solidFill>
                            <a:srgbClr val="000000"/>
                          </a:solidFill>
                          <a:effectLst/>
                          <a:latin typeface="Arial" panose="020B0604020202020204" pitchFamily="34" charset="0"/>
                          <a:ea typeface="Times New Roman" panose="02020603050405020304" pitchFamily="18" charset="0"/>
                        </a:rPr>
                        <a:t>1 139 067,09</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800" dirty="0">
                          <a:solidFill>
                            <a:srgbClr val="000000"/>
                          </a:solidFill>
                          <a:effectLst/>
                          <a:latin typeface="Arial" panose="020B0604020202020204" pitchFamily="34" charset="0"/>
                          <a:ea typeface="Times New Roman" panose="02020603050405020304" pitchFamily="18" charset="0"/>
                        </a:rPr>
                        <a:t>-608 102,56</a:t>
                      </a:r>
                      <a:endParaRPr lang="fr-FR" sz="1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800" dirty="0">
                          <a:solidFill>
                            <a:srgbClr val="000000"/>
                          </a:solidFill>
                          <a:effectLst/>
                          <a:latin typeface="Arial" panose="020B0604020202020204" pitchFamily="34" charset="0"/>
                          <a:ea typeface="Times New Roman" panose="02020603050405020304" pitchFamily="18" charset="0"/>
                        </a:rPr>
                        <a:t>530 964,53</a:t>
                      </a:r>
                      <a:endParaRPr lang="fr-FR" sz="1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000" dirty="0">
                        <a:effectLst/>
                        <a:latin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26033594"/>
                  </a:ext>
                </a:extLst>
              </a:tr>
            </a:tbl>
          </a:graphicData>
        </a:graphic>
      </p:graphicFrame>
    </p:spTree>
    <p:extLst>
      <p:ext uri="{BB962C8B-B14F-4D97-AF65-F5344CB8AC3E}">
        <p14:creationId xmlns:p14="http://schemas.microsoft.com/office/powerpoint/2010/main" val="3029468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107504" y="1196752"/>
            <a:ext cx="3528392" cy="2736304"/>
          </a:xfrm>
        </p:spPr>
        <p:txBody>
          <a:bodyPr>
            <a:normAutofit fontScale="77500" lnSpcReduction="20000"/>
          </a:bodyPr>
          <a:lstStyle/>
          <a:p>
            <a:pPr marL="457200" lvl="1" indent="0">
              <a:buNone/>
            </a:pPr>
            <a:endParaRPr lang="fr-FR" sz="2000" dirty="0">
              <a:latin typeface="Gill Sans MT" panose="020B0502020104020203" pitchFamily="34" charset="0"/>
            </a:endParaRPr>
          </a:p>
          <a:p>
            <a:pPr marL="457200" lvl="1" indent="0">
              <a:buNone/>
            </a:pPr>
            <a:endParaRPr lang="fr-FR" sz="2000" dirty="0">
              <a:latin typeface="Gill Sans MT" panose="020B0502020104020203" pitchFamily="34" charset="0"/>
            </a:endParaRPr>
          </a:p>
          <a:p>
            <a:pPr marL="457200" lvl="1" indent="0">
              <a:buNone/>
            </a:pPr>
            <a:endParaRPr lang="fr-FR" sz="2000" dirty="0">
              <a:latin typeface="Gill Sans MT" panose="020B0502020104020203" pitchFamily="34" charset="0"/>
            </a:endParaRPr>
          </a:p>
          <a:p>
            <a:pPr marL="457200" lvl="1" indent="0">
              <a:buNone/>
            </a:pPr>
            <a:endParaRPr lang="fr-FR" sz="2000" dirty="0">
              <a:latin typeface="Gill Sans MT" panose="020B0502020104020203" pitchFamily="34" charset="0"/>
            </a:endParaRPr>
          </a:p>
          <a:p>
            <a:pPr marL="457200" lvl="1" indent="0" algn="ctr">
              <a:buNone/>
            </a:pPr>
            <a:r>
              <a:rPr lang="fr-FR" sz="4400" b="1" dirty="0">
                <a:latin typeface="Gill Sans MT" panose="020B0502020104020203" pitchFamily="34" charset="0"/>
              </a:rPr>
              <a:t>MERCI DE  VOTRE  ATTENTION</a:t>
            </a:r>
          </a:p>
          <a:p>
            <a:pPr marL="0" indent="0">
              <a:buNone/>
            </a:pPr>
            <a:endParaRPr lang="fr-FR" sz="2100" b="1" i="1" dirty="0"/>
          </a:p>
          <a:p>
            <a:pPr>
              <a:buFont typeface="Wingdings" panose="05000000000000000000" pitchFamily="2" charset="2"/>
              <a:buChar char="ü"/>
            </a:pPr>
            <a:endParaRPr lang="fr-FR" sz="2100" b="1" dirty="0">
              <a:latin typeface="Gill Sans MT" panose="020B0502020104020203" pitchFamily="34" charset="0"/>
            </a:endParaRPr>
          </a:p>
        </p:txBody>
      </p:sp>
      <p:sp>
        <p:nvSpPr>
          <p:cNvPr id="4" name="Titre 1"/>
          <p:cNvSpPr>
            <a:spLocks noGrp="1"/>
          </p:cNvSpPr>
          <p:nvPr>
            <p:ph type="title"/>
            <p:custDataLst>
              <p:tags r:id="rId2"/>
            </p:custDataLst>
          </p:nvPr>
        </p:nvSpPr>
        <p:spPr>
          <a:noFill/>
        </p:spPr>
        <p:style>
          <a:lnRef idx="3">
            <a:schemeClr val="lt1"/>
          </a:lnRef>
          <a:fillRef idx="1">
            <a:schemeClr val="accent5"/>
          </a:fillRef>
          <a:effectRef idx="1">
            <a:schemeClr val="accent5"/>
          </a:effectRef>
          <a:fontRef idx="minor">
            <a:schemeClr val="lt1"/>
          </a:fontRef>
        </p:style>
        <p:txBody>
          <a:bodyPr>
            <a:normAutofit/>
          </a:bodyPr>
          <a:lstStyle/>
          <a:p>
            <a:r>
              <a:rPr lang="fr-FR" sz="2400" dirty="0">
                <a:solidFill>
                  <a:schemeClr val="tx1"/>
                </a:solidFill>
                <a:latin typeface="Gill Sans MT" panose="020B0502020104020203" pitchFamily="34" charset="0"/>
              </a:rPr>
              <a:t>Comité Citoyen Budgétaire</a:t>
            </a:r>
          </a:p>
        </p:txBody>
      </p:sp>
      <p:pic>
        <p:nvPicPr>
          <p:cNvPr id="6" name="Image 5">
            <a:extLst>
              <a:ext uri="{FF2B5EF4-FFF2-40B4-BE49-F238E27FC236}">
                <a16:creationId xmlns:a16="http://schemas.microsoft.com/office/drawing/2014/main" id="{90F06074-5FC3-4736-8021-6B948B56733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3" y="364654"/>
            <a:ext cx="1368152" cy="904106"/>
          </a:xfrm>
          <a:prstGeom prst="rect">
            <a:avLst/>
          </a:prstGeom>
          <a:noFill/>
          <a:ln>
            <a:noFill/>
          </a:ln>
        </p:spPr>
      </p:pic>
      <p:pic>
        <p:nvPicPr>
          <p:cNvPr id="5" name="Image 4" descr="Une image contenant herbe, bâtiment, extérieur, ciel&#10;&#10;Description générée automatiquement">
            <a:extLst>
              <a:ext uri="{FF2B5EF4-FFF2-40B4-BE49-F238E27FC236}">
                <a16:creationId xmlns:a16="http://schemas.microsoft.com/office/drawing/2014/main" id="{651656CF-8F5E-4605-9465-E305F84955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9833" y="3652169"/>
            <a:ext cx="6084168" cy="3205831"/>
          </a:xfrm>
          <a:prstGeom prst="rect">
            <a:avLst/>
          </a:prstGeom>
        </p:spPr>
      </p:pic>
    </p:spTree>
    <p:extLst>
      <p:ext uri="{BB962C8B-B14F-4D97-AF65-F5344CB8AC3E}">
        <p14:creationId xmlns:p14="http://schemas.microsoft.com/office/powerpoint/2010/main" val="3118123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457200" y="188640"/>
            <a:ext cx="8229600" cy="1224136"/>
          </a:xfrm>
          <a:noFill/>
        </p:spPr>
        <p:style>
          <a:lnRef idx="3">
            <a:schemeClr val="lt1"/>
          </a:lnRef>
          <a:fillRef idx="1">
            <a:schemeClr val="accent5"/>
          </a:fillRef>
          <a:effectRef idx="1">
            <a:schemeClr val="accent5"/>
          </a:effectRef>
          <a:fontRef idx="minor">
            <a:schemeClr val="lt1"/>
          </a:fontRef>
        </p:style>
        <p:txBody>
          <a:bodyPr>
            <a:normAutofit/>
          </a:bodyPr>
          <a:lstStyle/>
          <a:p>
            <a:r>
              <a:rPr lang="fr-FR" sz="2800" dirty="0">
                <a:solidFill>
                  <a:schemeClr val="tx1"/>
                </a:solidFill>
                <a:latin typeface="Gill Sans MT" panose="020B0502020104020203" pitchFamily="34" charset="0"/>
              </a:rPr>
              <a:t>Le Budget Primitif 2023</a:t>
            </a:r>
          </a:p>
        </p:txBody>
      </p:sp>
      <p:sp>
        <p:nvSpPr>
          <p:cNvPr id="3" name="Espace réservé du contenu 2"/>
          <p:cNvSpPr>
            <a:spLocks noGrp="1"/>
          </p:cNvSpPr>
          <p:nvPr>
            <p:ph idx="1"/>
          </p:nvPr>
        </p:nvSpPr>
        <p:spPr>
          <a:xfrm>
            <a:off x="457200" y="1600200"/>
            <a:ext cx="8229600" cy="4925144"/>
          </a:xfrm>
        </p:spPr>
        <p:txBody>
          <a:bodyPr>
            <a:normAutofit/>
          </a:bodyPr>
          <a:lstStyle/>
          <a:p>
            <a:pPr algn="just">
              <a:buFont typeface="Wingdings" panose="05000000000000000000" pitchFamily="2" charset="2"/>
              <a:buChar char="Ø"/>
            </a:pPr>
            <a:r>
              <a:rPr lang="fr-FR" sz="2200" b="1" dirty="0">
                <a:solidFill>
                  <a:srgbClr val="0070C0"/>
                </a:solidFill>
                <a:latin typeface="Gill Sans MT" panose="020B0502020104020203" pitchFamily="34" charset="0"/>
              </a:rPr>
              <a:t>Une année marquée par la guerre en Ukraine et la hausse des prix de l’énergie et donc la mise en place par la commune d’actions dans le cadre du plan de sobriété énergétique</a:t>
            </a:r>
          </a:p>
          <a:p>
            <a:pPr algn="just">
              <a:buFont typeface="Wingdings" panose="05000000000000000000" pitchFamily="2" charset="2"/>
              <a:buChar char="Ø"/>
            </a:pPr>
            <a:r>
              <a:rPr lang="fr-FR" sz="2200" b="1" dirty="0">
                <a:solidFill>
                  <a:srgbClr val="0070C0"/>
                </a:solidFill>
                <a:latin typeface="Gill Sans MT" panose="020B0502020104020203" pitchFamily="34" charset="0"/>
              </a:rPr>
              <a:t>La reprise de la gestion des équipements sportifs de Grand Paris Sud,</a:t>
            </a:r>
          </a:p>
          <a:p>
            <a:pPr algn="just">
              <a:buFont typeface="Wingdings" panose="05000000000000000000" pitchFamily="2" charset="2"/>
              <a:buChar char="Ø"/>
            </a:pPr>
            <a:r>
              <a:rPr lang="fr-FR" sz="2200" b="1" dirty="0">
                <a:solidFill>
                  <a:srgbClr val="0070C0"/>
                </a:solidFill>
                <a:latin typeface="Gill Sans MT" panose="020B0502020104020203" pitchFamily="34" charset="0"/>
              </a:rPr>
              <a:t>Conforter les compétences du personnel communal pour assurer le service public,</a:t>
            </a:r>
          </a:p>
          <a:p>
            <a:pPr algn="just">
              <a:buFont typeface="Wingdings" panose="05000000000000000000" pitchFamily="2" charset="2"/>
              <a:buChar char="Ø"/>
            </a:pPr>
            <a:r>
              <a:rPr lang="fr-FR" sz="2200" b="1" dirty="0">
                <a:solidFill>
                  <a:srgbClr val="0070C0"/>
                </a:solidFill>
                <a:latin typeface="Gill Sans MT" panose="020B0502020104020203" pitchFamily="34" charset="0"/>
              </a:rPr>
              <a:t>Poursuivre les actions en matière de sécurité,</a:t>
            </a:r>
          </a:p>
          <a:p>
            <a:pPr algn="just">
              <a:buFont typeface="Wingdings" panose="05000000000000000000" pitchFamily="2" charset="2"/>
              <a:buChar char="Ø"/>
            </a:pPr>
            <a:r>
              <a:rPr lang="fr-FR" sz="2200" b="1" dirty="0">
                <a:solidFill>
                  <a:srgbClr val="0070C0"/>
                </a:solidFill>
                <a:latin typeface="Gill Sans MT" panose="020B0502020104020203" pitchFamily="34" charset="0"/>
              </a:rPr>
              <a:t>Conforter l’action sociale et l’accompagnement des enfants et de la jeunesse</a:t>
            </a:r>
          </a:p>
          <a:p>
            <a:pPr algn="just">
              <a:buFont typeface="Wingdings" panose="05000000000000000000" pitchFamily="2" charset="2"/>
              <a:buChar char="Ø"/>
            </a:pPr>
            <a:r>
              <a:rPr lang="fr-FR" sz="2200" b="1" dirty="0">
                <a:solidFill>
                  <a:srgbClr val="0070C0"/>
                </a:solidFill>
                <a:latin typeface="Gill Sans MT" panose="020B0502020104020203" pitchFamily="34" charset="0"/>
              </a:rPr>
              <a:t>Transformer durablement et de manière écoresponsable par des investissements dynamiques</a:t>
            </a:r>
            <a:endParaRPr lang="fr-FR" sz="2200" b="1" dirty="0">
              <a:latin typeface="Gill Sans MT" panose="020B0502020104020203" pitchFamily="34" charset="0"/>
            </a:endParaRPr>
          </a:p>
        </p:txBody>
      </p:sp>
      <p:pic>
        <p:nvPicPr>
          <p:cNvPr id="6" name="Image 5">
            <a:extLst>
              <a:ext uri="{FF2B5EF4-FFF2-40B4-BE49-F238E27FC236}">
                <a16:creationId xmlns:a16="http://schemas.microsoft.com/office/drawing/2014/main" id="{0F7C6956-A1D7-4561-832B-1DD0992EEB2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3" y="364654"/>
            <a:ext cx="1368152" cy="904106"/>
          </a:xfrm>
          <a:prstGeom prst="rect">
            <a:avLst/>
          </a:prstGeom>
          <a:noFill/>
          <a:ln>
            <a:noFill/>
          </a:ln>
        </p:spPr>
      </p:pic>
    </p:spTree>
    <p:extLst>
      <p:ext uri="{BB962C8B-B14F-4D97-AF65-F5344CB8AC3E}">
        <p14:creationId xmlns:p14="http://schemas.microsoft.com/office/powerpoint/2010/main" val="2365750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A85B95-FD72-485C-B17B-4199D1F88242}"/>
              </a:ext>
            </a:extLst>
          </p:cNvPr>
          <p:cNvSpPr>
            <a:spLocks noGrp="1"/>
          </p:cNvSpPr>
          <p:nvPr>
            <p:ph type="title"/>
          </p:nvPr>
        </p:nvSpPr>
        <p:spPr>
          <a:xfrm>
            <a:off x="107504" y="5229200"/>
            <a:ext cx="8292795" cy="1512168"/>
          </a:xfrm>
        </p:spPr>
        <p:txBody>
          <a:bodyPr>
            <a:normAutofit fontScale="90000"/>
          </a:bodyPr>
          <a:lstStyle/>
          <a:p>
            <a:pPr algn="l"/>
            <a:r>
              <a:rPr lang="fr-FR" sz="2200" dirty="0">
                <a:latin typeface="Gill Sans MT" panose="020B0502020104020203" pitchFamily="34" charset="0"/>
              </a:rPr>
              <a:t>PRESENTATION  BUDGETAIRE</a:t>
            </a:r>
            <a:br>
              <a:rPr lang="fr-FR" sz="3600" dirty="0">
                <a:latin typeface="Gill Sans MT" panose="020B0502020104020203" pitchFamily="34" charset="0"/>
              </a:rPr>
            </a:br>
            <a:r>
              <a:rPr lang="fr-FR" dirty="0">
                <a:latin typeface="Gill Sans MT" panose="020B0502020104020203" pitchFamily="34" charset="0"/>
              </a:rPr>
              <a:t>La section de </a:t>
            </a:r>
            <a:br>
              <a:rPr lang="fr-FR" dirty="0">
                <a:latin typeface="Gill Sans MT" panose="020B0502020104020203" pitchFamily="34" charset="0"/>
              </a:rPr>
            </a:br>
            <a:r>
              <a:rPr lang="fr-FR" dirty="0">
                <a:latin typeface="Gill Sans MT" panose="020B0502020104020203" pitchFamily="34" charset="0"/>
              </a:rPr>
              <a:t>fonctionnement</a:t>
            </a:r>
            <a:br>
              <a:rPr lang="fr-FR" sz="4400" dirty="0">
                <a:latin typeface="Gill Sans MT" panose="020B0502020104020203" pitchFamily="34" charset="0"/>
              </a:rPr>
            </a:br>
            <a:br>
              <a:rPr lang="fr-FR" sz="2800" dirty="0">
                <a:solidFill>
                  <a:schemeClr val="tx1"/>
                </a:solidFill>
                <a:latin typeface="Gill Sans MT" panose="020B0502020104020203" pitchFamily="34" charset="0"/>
              </a:rPr>
            </a:br>
            <a:endParaRPr lang="fr-FR" sz="3500" dirty="0"/>
          </a:p>
        </p:txBody>
      </p:sp>
      <p:pic>
        <p:nvPicPr>
          <p:cNvPr id="2050" name="Picture 2" descr="Afficher l’image source">
            <a:extLst>
              <a:ext uri="{FF2B5EF4-FFF2-40B4-BE49-F238E27FC236}">
                <a16:creationId xmlns:a16="http://schemas.microsoft.com/office/drawing/2014/main" id="{FD776E4F-ECA5-4C6B-89C5-7CFCC1451A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47" b="10672"/>
          <a:stretch/>
        </p:blipFill>
        <p:spPr bwMode="auto">
          <a:xfrm>
            <a:off x="20" y="2872"/>
            <a:ext cx="9143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pic>
        <p:nvPicPr>
          <p:cNvPr id="25" name="Image 24">
            <a:extLst>
              <a:ext uri="{FF2B5EF4-FFF2-40B4-BE49-F238E27FC236}">
                <a16:creationId xmlns:a16="http://schemas.microsoft.com/office/drawing/2014/main" id="{B9266717-4289-41C0-BACE-6ECCE808FF5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5422" y="341305"/>
            <a:ext cx="2166424" cy="1693378"/>
          </a:xfrm>
          <a:prstGeom prst="rect">
            <a:avLst/>
          </a:prstGeom>
          <a:noFill/>
          <a:ln>
            <a:noFill/>
          </a:ln>
        </p:spPr>
      </p:pic>
      <p:pic>
        <p:nvPicPr>
          <p:cNvPr id="4" name="Image 3" descr="Une image contenant herbe, bâtiment, extérieur, ciel&#10;&#10;Description générée automatiquement">
            <a:extLst>
              <a:ext uri="{FF2B5EF4-FFF2-40B4-BE49-F238E27FC236}">
                <a16:creationId xmlns:a16="http://schemas.microsoft.com/office/drawing/2014/main" id="{03C62556-856C-495B-AC95-88497BECA9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32049" cy="4811801"/>
          </a:xfrm>
          <a:prstGeom prst="rect">
            <a:avLst/>
          </a:prstGeom>
        </p:spPr>
      </p:pic>
      <p:pic>
        <p:nvPicPr>
          <p:cNvPr id="28" name="Image 27">
            <a:extLst>
              <a:ext uri="{FF2B5EF4-FFF2-40B4-BE49-F238E27FC236}">
                <a16:creationId xmlns:a16="http://schemas.microsoft.com/office/drawing/2014/main" id="{EB1C7F8E-8074-4DCD-BFFE-77CF22B103A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505" y="272009"/>
            <a:ext cx="1726651" cy="1285445"/>
          </a:xfrm>
          <a:prstGeom prst="rect">
            <a:avLst/>
          </a:prstGeom>
          <a:noFill/>
          <a:ln>
            <a:noFill/>
          </a:ln>
        </p:spPr>
      </p:pic>
      <p:pic>
        <p:nvPicPr>
          <p:cNvPr id="29" name="Picture 2" descr="Afficher l’image source">
            <a:extLst>
              <a:ext uri="{FF2B5EF4-FFF2-40B4-BE49-F238E27FC236}">
                <a16:creationId xmlns:a16="http://schemas.microsoft.com/office/drawing/2014/main" id="{11BD1AFB-019F-4F45-BCDC-A6C26EE1283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547" b="10672"/>
          <a:stretch/>
        </p:blipFill>
        <p:spPr bwMode="auto">
          <a:xfrm>
            <a:off x="5012271" y="4458719"/>
            <a:ext cx="4094491" cy="2057976"/>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592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457200" y="188640"/>
            <a:ext cx="8229600" cy="1224136"/>
          </a:xfrm>
          <a:noFill/>
        </p:spPr>
        <p:style>
          <a:lnRef idx="3">
            <a:schemeClr val="lt1"/>
          </a:lnRef>
          <a:fillRef idx="1">
            <a:schemeClr val="accent5"/>
          </a:fillRef>
          <a:effectRef idx="1">
            <a:schemeClr val="accent5"/>
          </a:effectRef>
          <a:fontRef idx="minor">
            <a:schemeClr val="lt1"/>
          </a:fontRef>
        </p:style>
        <p:txBody>
          <a:bodyPr>
            <a:normAutofit/>
          </a:bodyPr>
          <a:lstStyle/>
          <a:p>
            <a:r>
              <a:rPr lang="fr-FR" sz="2800" dirty="0">
                <a:solidFill>
                  <a:schemeClr val="tx1"/>
                </a:solidFill>
                <a:latin typeface="Gill Sans MT" panose="020B0502020104020203" pitchFamily="34" charset="0"/>
              </a:rPr>
              <a:t>Le Budget Primitif 2023</a:t>
            </a:r>
          </a:p>
        </p:txBody>
      </p:sp>
      <p:sp>
        <p:nvSpPr>
          <p:cNvPr id="3" name="Espace réservé du contenu 2"/>
          <p:cNvSpPr>
            <a:spLocks noGrp="1"/>
          </p:cNvSpPr>
          <p:nvPr>
            <p:ph idx="1"/>
          </p:nvPr>
        </p:nvSpPr>
        <p:spPr>
          <a:xfrm>
            <a:off x="457200" y="1600200"/>
            <a:ext cx="8229600" cy="4925144"/>
          </a:xfrm>
        </p:spPr>
        <p:txBody>
          <a:bodyPr>
            <a:normAutofit/>
          </a:bodyPr>
          <a:lstStyle/>
          <a:p>
            <a:pPr marL="0" indent="0" algn="just">
              <a:buNone/>
            </a:pPr>
            <a:r>
              <a:rPr lang="fr-FR" sz="2200" b="1" dirty="0">
                <a:solidFill>
                  <a:srgbClr val="0070C0"/>
                </a:solidFill>
                <a:latin typeface="Gill Sans MT" panose="020B0502020104020203" pitchFamily="34" charset="0"/>
              </a:rPr>
              <a:t>En recettes </a:t>
            </a:r>
            <a:r>
              <a:rPr lang="fr-FR" sz="2200" b="1" dirty="0">
                <a:latin typeface="Gill Sans MT" panose="020B0502020104020203" pitchFamily="34" charset="0"/>
              </a:rPr>
              <a:t>: </a:t>
            </a:r>
          </a:p>
          <a:p>
            <a:pPr marL="0" indent="0" algn="just">
              <a:buNone/>
            </a:pPr>
            <a:endParaRPr lang="fr-FR" sz="2200" b="1" dirty="0">
              <a:latin typeface="Gill Sans MT" panose="020B0502020104020203" pitchFamily="34" charset="0"/>
            </a:endParaRPr>
          </a:p>
        </p:txBody>
      </p:sp>
      <p:pic>
        <p:nvPicPr>
          <p:cNvPr id="6" name="Image 5">
            <a:extLst>
              <a:ext uri="{FF2B5EF4-FFF2-40B4-BE49-F238E27FC236}">
                <a16:creationId xmlns:a16="http://schemas.microsoft.com/office/drawing/2014/main" id="{0F7C6956-A1D7-4561-832B-1DD0992EEB2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3" y="364654"/>
            <a:ext cx="1368152" cy="904106"/>
          </a:xfrm>
          <a:prstGeom prst="rect">
            <a:avLst/>
          </a:prstGeom>
          <a:noFill/>
          <a:ln>
            <a:noFill/>
          </a:ln>
        </p:spPr>
      </p:pic>
      <p:graphicFrame>
        <p:nvGraphicFramePr>
          <p:cNvPr id="2" name="Tableau 1">
            <a:extLst>
              <a:ext uri="{FF2B5EF4-FFF2-40B4-BE49-F238E27FC236}">
                <a16:creationId xmlns:a16="http://schemas.microsoft.com/office/drawing/2014/main" id="{BB321A58-6849-4816-DC90-6F62B792623A}"/>
              </a:ext>
            </a:extLst>
          </p:cNvPr>
          <p:cNvGraphicFramePr>
            <a:graphicFrameLocks noGrp="1"/>
          </p:cNvGraphicFramePr>
          <p:nvPr/>
        </p:nvGraphicFramePr>
        <p:xfrm>
          <a:off x="457200" y="2132856"/>
          <a:ext cx="8075241" cy="4032447"/>
        </p:xfrm>
        <a:graphic>
          <a:graphicData uri="http://schemas.openxmlformats.org/drawingml/2006/table">
            <a:tbl>
              <a:tblPr firstRow="1" firstCol="1" bandRow="1">
                <a:tableStyleId>{5C22544A-7EE6-4342-B048-85BDC9FD1C3A}</a:tableStyleId>
              </a:tblPr>
              <a:tblGrid>
                <a:gridCol w="4020563">
                  <a:extLst>
                    <a:ext uri="{9D8B030D-6E8A-4147-A177-3AD203B41FA5}">
                      <a16:colId xmlns:a16="http://schemas.microsoft.com/office/drawing/2014/main" val="1332200509"/>
                    </a:ext>
                  </a:extLst>
                </a:gridCol>
                <a:gridCol w="1428722">
                  <a:extLst>
                    <a:ext uri="{9D8B030D-6E8A-4147-A177-3AD203B41FA5}">
                      <a16:colId xmlns:a16="http://schemas.microsoft.com/office/drawing/2014/main" val="1468902986"/>
                    </a:ext>
                  </a:extLst>
                </a:gridCol>
                <a:gridCol w="1428722">
                  <a:extLst>
                    <a:ext uri="{9D8B030D-6E8A-4147-A177-3AD203B41FA5}">
                      <a16:colId xmlns:a16="http://schemas.microsoft.com/office/drawing/2014/main" val="2658604170"/>
                    </a:ext>
                  </a:extLst>
                </a:gridCol>
                <a:gridCol w="1197234">
                  <a:extLst>
                    <a:ext uri="{9D8B030D-6E8A-4147-A177-3AD203B41FA5}">
                      <a16:colId xmlns:a16="http://schemas.microsoft.com/office/drawing/2014/main" val="940405106"/>
                    </a:ext>
                  </a:extLst>
                </a:gridCol>
              </a:tblGrid>
              <a:tr h="663017">
                <a:tc>
                  <a:txBody>
                    <a:bodyPr/>
                    <a:lstStyle/>
                    <a:p>
                      <a:pPr algn="ctr"/>
                      <a:r>
                        <a:rPr lang="fr-FR" sz="1600" dirty="0">
                          <a:effectLst/>
                        </a:rPr>
                        <a:t>LIBELLE</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BUDGET PRIMITIF 2022</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dirty="0">
                          <a:effectLst/>
                        </a:rPr>
                        <a:t>BUDGET PRIMITIF 2023</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dirty="0">
                          <a:effectLst/>
                        </a:rPr>
                        <a:t>VARIATION 2022-2023</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900245596"/>
                  </a:ext>
                </a:extLst>
              </a:tr>
              <a:tr h="336943">
                <a:tc>
                  <a:txBody>
                    <a:bodyPr/>
                    <a:lstStyle/>
                    <a:p>
                      <a:pPr indent="139700"/>
                      <a:r>
                        <a:rPr lang="fr-FR" sz="1600">
                          <a:effectLst/>
                        </a:rPr>
                        <a:t>002- Solde d'exécution reporté (excédent)</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0,00 €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15 410,00 €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dirty="0">
                          <a:effectLst/>
                        </a:rPr>
                        <a:t> </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403263315"/>
                  </a:ext>
                </a:extLst>
              </a:tr>
              <a:tr h="336943">
                <a:tc>
                  <a:txBody>
                    <a:bodyPr/>
                    <a:lstStyle/>
                    <a:p>
                      <a:pPr indent="139700"/>
                      <a:r>
                        <a:rPr lang="fr-FR" sz="1600">
                          <a:effectLst/>
                        </a:rPr>
                        <a:t>013- Atténuation de charges</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41 474,00 €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66 750,00 €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dirty="0">
                          <a:effectLst/>
                        </a:rPr>
                        <a:t>60,94%</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829401468"/>
                  </a:ext>
                </a:extLst>
              </a:tr>
              <a:tr h="336943">
                <a:tc>
                  <a:txBody>
                    <a:bodyPr/>
                    <a:lstStyle/>
                    <a:p>
                      <a:pPr indent="139700"/>
                      <a:r>
                        <a:rPr lang="fr-FR" sz="1600">
                          <a:effectLst/>
                        </a:rPr>
                        <a:t>70- Produits des services</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1 069 130,00 €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1 465 100,00 €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37,04%</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90123548"/>
                  </a:ext>
                </a:extLst>
              </a:tr>
              <a:tr h="336943">
                <a:tc>
                  <a:txBody>
                    <a:bodyPr/>
                    <a:lstStyle/>
                    <a:p>
                      <a:pPr indent="139700"/>
                      <a:r>
                        <a:rPr lang="fr-FR" sz="1600">
                          <a:effectLst/>
                        </a:rPr>
                        <a:t>73- Impôts et taxes</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10 890 200,00 €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12 289 532,00 €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dirty="0">
                          <a:effectLst/>
                        </a:rPr>
                        <a:t>12,85%</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298831782"/>
                  </a:ext>
                </a:extLst>
              </a:tr>
              <a:tr h="336943">
                <a:tc>
                  <a:txBody>
                    <a:bodyPr/>
                    <a:lstStyle/>
                    <a:p>
                      <a:pPr indent="139700"/>
                      <a:r>
                        <a:rPr lang="fr-FR" sz="1600">
                          <a:effectLst/>
                        </a:rPr>
                        <a:t>74- Dotations et participations</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966 140,00 €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1 862 132,00 €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dirty="0">
                          <a:effectLst/>
                        </a:rPr>
                        <a:t>92,74%</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608843304"/>
                  </a:ext>
                </a:extLst>
              </a:tr>
              <a:tr h="336943">
                <a:tc>
                  <a:txBody>
                    <a:bodyPr/>
                    <a:lstStyle/>
                    <a:p>
                      <a:pPr indent="139700"/>
                      <a:r>
                        <a:rPr lang="fr-FR" sz="1600">
                          <a:effectLst/>
                        </a:rPr>
                        <a:t>75- Autres produits de gestion courante</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171 420,00 €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373 700,00 €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dirty="0">
                          <a:effectLst/>
                        </a:rPr>
                        <a:t>118,00%</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15875840"/>
                  </a:ext>
                </a:extLst>
              </a:tr>
              <a:tr h="336943">
                <a:tc>
                  <a:txBody>
                    <a:bodyPr/>
                    <a:lstStyle/>
                    <a:p>
                      <a:pPr indent="139700"/>
                      <a:r>
                        <a:rPr lang="fr-FR" sz="1600">
                          <a:effectLst/>
                        </a:rPr>
                        <a:t>76- Produits financiers</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5,00 €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5,00 €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dirty="0">
                          <a:effectLst/>
                        </a:rPr>
                        <a:t>0,00%</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614291738"/>
                  </a:ext>
                </a:extLst>
              </a:tr>
              <a:tr h="336943">
                <a:tc>
                  <a:txBody>
                    <a:bodyPr/>
                    <a:lstStyle/>
                    <a:p>
                      <a:pPr indent="139700"/>
                      <a:r>
                        <a:rPr lang="fr-FR" sz="1600">
                          <a:effectLst/>
                        </a:rPr>
                        <a:t>77- Produits exceptionnels</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148 592,00 €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10 000,00 €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dirty="0">
                          <a:effectLst/>
                        </a:rPr>
                        <a:t>-93,27%</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4155235494"/>
                  </a:ext>
                </a:extLst>
              </a:tr>
              <a:tr h="336943">
                <a:tc>
                  <a:txBody>
                    <a:bodyPr/>
                    <a:lstStyle/>
                    <a:p>
                      <a:pPr indent="139700"/>
                      <a:r>
                        <a:rPr lang="fr-FR" sz="1600">
                          <a:effectLst/>
                        </a:rPr>
                        <a:t>042- Opérations de transfert entre section</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4 957,00 €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60 000,00 €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dirty="0">
                          <a:effectLst/>
                        </a:rPr>
                        <a:t>1110,41%</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201444185"/>
                  </a:ext>
                </a:extLst>
              </a:tr>
              <a:tr h="336943">
                <a:tc>
                  <a:txBody>
                    <a:bodyPr/>
                    <a:lstStyle/>
                    <a:p>
                      <a:pPr algn="ctr"/>
                      <a:r>
                        <a:rPr lang="fr-FR" sz="1600">
                          <a:effectLst/>
                        </a:rPr>
                        <a:t>TOTAL RECETTES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b="1" dirty="0">
                          <a:effectLst/>
                        </a:rPr>
                        <a:t>13 291 918 €</a:t>
                      </a:r>
                      <a:endParaRPr lang="fr-FR" sz="16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b="1" dirty="0">
                          <a:effectLst/>
                        </a:rPr>
                        <a:t>16 142 629 €</a:t>
                      </a:r>
                      <a:endParaRPr lang="fr-FR" sz="16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b="1" dirty="0">
                          <a:effectLst/>
                        </a:rPr>
                        <a:t>21,45%</a:t>
                      </a:r>
                      <a:endParaRPr lang="fr-FR" sz="1600" b="1"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831151646"/>
                  </a:ext>
                </a:extLst>
              </a:tr>
            </a:tbl>
          </a:graphicData>
        </a:graphic>
      </p:graphicFrame>
    </p:spTree>
    <p:extLst>
      <p:ext uri="{BB962C8B-B14F-4D97-AF65-F5344CB8AC3E}">
        <p14:creationId xmlns:p14="http://schemas.microsoft.com/office/powerpoint/2010/main" val="1710373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457200" y="188640"/>
            <a:ext cx="8229600" cy="1224136"/>
          </a:xfrm>
          <a:noFill/>
        </p:spPr>
        <p:style>
          <a:lnRef idx="3">
            <a:schemeClr val="lt1"/>
          </a:lnRef>
          <a:fillRef idx="1">
            <a:schemeClr val="accent5"/>
          </a:fillRef>
          <a:effectRef idx="1">
            <a:schemeClr val="accent5"/>
          </a:effectRef>
          <a:fontRef idx="minor">
            <a:schemeClr val="lt1"/>
          </a:fontRef>
        </p:style>
        <p:txBody>
          <a:bodyPr>
            <a:normAutofit/>
          </a:bodyPr>
          <a:lstStyle/>
          <a:p>
            <a:r>
              <a:rPr lang="fr-FR" sz="2800" dirty="0">
                <a:solidFill>
                  <a:schemeClr val="tx1"/>
                </a:solidFill>
                <a:latin typeface="Gill Sans MT" panose="020B0502020104020203" pitchFamily="34" charset="0"/>
              </a:rPr>
              <a:t>Les Budget Primitif 2023</a:t>
            </a:r>
          </a:p>
        </p:txBody>
      </p:sp>
      <p:sp>
        <p:nvSpPr>
          <p:cNvPr id="3" name="Espace réservé du contenu 2"/>
          <p:cNvSpPr>
            <a:spLocks noGrp="1"/>
          </p:cNvSpPr>
          <p:nvPr>
            <p:ph idx="1"/>
          </p:nvPr>
        </p:nvSpPr>
        <p:spPr>
          <a:xfrm>
            <a:off x="457200" y="1600200"/>
            <a:ext cx="8229600" cy="4925144"/>
          </a:xfrm>
        </p:spPr>
        <p:txBody>
          <a:bodyPr>
            <a:normAutofit/>
          </a:bodyPr>
          <a:lstStyle/>
          <a:p>
            <a:pPr marL="0" indent="0" algn="just">
              <a:buNone/>
            </a:pPr>
            <a:r>
              <a:rPr lang="fr-FR" sz="2200" b="1" dirty="0">
                <a:solidFill>
                  <a:srgbClr val="0070C0"/>
                </a:solidFill>
                <a:latin typeface="Gill Sans MT" panose="020B0502020104020203" pitchFamily="34" charset="0"/>
              </a:rPr>
              <a:t>En dépenses </a:t>
            </a:r>
            <a:r>
              <a:rPr lang="fr-FR" sz="2200" b="1" dirty="0">
                <a:latin typeface="Gill Sans MT" panose="020B0502020104020203" pitchFamily="34" charset="0"/>
              </a:rPr>
              <a:t>: </a:t>
            </a:r>
          </a:p>
          <a:p>
            <a:pPr marL="0" indent="0" algn="just">
              <a:buNone/>
            </a:pPr>
            <a:endParaRPr lang="fr-FR" sz="3200" b="1" dirty="0">
              <a:solidFill>
                <a:srgbClr val="0070C0"/>
              </a:solidFill>
              <a:latin typeface="Gill Sans MT" panose="020B0502020104020203" pitchFamily="34" charset="0"/>
            </a:endParaRPr>
          </a:p>
        </p:txBody>
      </p:sp>
      <p:pic>
        <p:nvPicPr>
          <p:cNvPr id="6" name="Image 5">
            <a:extLst>
              <a:ext uri="{FF2B5EF4-FFF2-40B4-BE49-F238E27FC236}">
                <a16:creationId xmlns:a16="http://schemas.microsoft.com/office/drawing/2014/main" id="{0F7C6956-A1D7-4561-832B-1DD0992EEB2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3" y="364654"/>
            <a:ext cx="1368152" cy="904106"/>
          </a:xfrm>
          <a:prstGeom prst="rect">
            <a:avLst/>
          </a:prstGeom>
          <a:noFill/>
          <a:ln>
            <a:noFill/>
          </a:ln>
        </p:spPr>
      </p:pic>
      <p:graphicFrame>
        <p:nvGraphicFramePr>
          <p:cNvPr id="2" name="Tableau 1">
            <a:extLst>
              <a:ext uri="{FF2B5EF4-FFF2-40B4-BE49-F238E27FC236}">
                <a16:creationId xmlns:a16="http://schemas.microsoft.com/office/drawing/2014/main" id="{54BAE44F-F056-BFEC-01E1-1CE92A5C67F3}"/>
              </a:ext>
            </a:extLst>
          </p:cNvPr>
          <p:cNvGraphicFramePr>
            <a:graphicFrameLocks noGrp="1"/>
          </p:cNvGraphicFramePr>
          <p:nvPr/>
        </p:nvGraphicFramePr>
        <p:xfrm>
          <a:off x="457200" y="2114093"/>
          <a:ext cx="8147249" cy="4028057"/>
        </p:xfrm>
        <a:graphic>
          <a:graphicData uri="http://schemas.openxmlformats.org/drawingml/2006/table">
            <a:tbl>
              <a:tblPr firstRow="1" firstCol="1" bandRow="1">
                <a:tableStyleId>{5C22544A-7EE6-4342-B048-85BDC9FD1C3A}</a:tableStyleId>
              </a:tblPr>
              <a:tblGrid>
                <a:gridCol w="4042792">
                  <a:extLst>
                    <a:ext uri="{9D8B030D-6E8A-4147-A177-3AD203B41FA5}">
                      <a16:colId xmlns:a16="http://schemas.microsoft.com/office/drawing/2014/main" val="2457669700"/>
                    </a:ext>
                  </a:extLst>
                </a:gridCol>
                <a:gridCol w="1317331">
                  <a:extLst>
                    <a:ext uri="{9D8B030D-6E8A-4147-A177-3AD203B41FA5}">
                      <a16:colId xmlns:a16="http://schemas.microsoft.com/office/drawing/2014/main" val="220867263"/>
                    </a:ext>
                  </a:extLst>
                </a:gridCol>
                <a:gridCol w="1512526">
                  <a:extLst>
                    <a:ext uri="{9D8B030D-6E8A-4147-A177-3AD203B41FA5}">
                      <a16:colId xmlns:a16="http://schemas.microsoft.com/office/drawing/2014/main" val="1774268155"/>
                    </a:ext>
                  </a:extLst>
                </a:gridCol>
                <a:gridCol w="1274600">
                  <a:extLst>
                    <a:ext uri="{9D8B030D-6E8A-4147-A177-3AD203B41FA5}">
                      <a16:colId xmlns:a16="http://schemas.microsoft.com/office/drawing/2014/main" val="1415167794"/>
                    </a:ext>
                  </a:extLst>
                </a:gridCol>
              </a:tblGrid>
              <a:tr h="914097">
                <a:tc>
                  <a:txBody>
                    <a:bodyPr/>
                    <a:lstStyle/>
                    <a:p>
                      <a:pPr algn="ctr"/>
                      <a:r>
                        <a:rPr lang="fr-FR" sz="1400" dirty="0">
                          <a:effectLst/>
                        </a:rPr>
                        <a:t>LIBELLE</a:t>
                      </a:r>
                      <a:endParaRPr lang="fr-FR" sz="1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dirty="0">
                          <a:effectLst/>
                        </a:rPr>
                        <a:t>BUDGET PRIMITIF 2022</a:t>
                      </a:r>
                      <a:endParaRPr lang="fr-FR" sz="1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dirty="0">
                          <a:effectLst/>
                        </a:rPr>
                        <a:t>BUDGET PRIMITIF 2023</a:t>
                      </a:r>
                      <a:endParaRPr lang="fr-FR" sz="1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a:effectLst/>
                        </a:rPr>
                        <a:t>VARIATION 2022-2023</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787407407"/>
                  </a:ext>
                </a:extLst>
              </a:tr>
              <a:tr h="311396">
                <a:tc>
                  <a:txBody>
                    <a:bodyPr/>
                    <a:lstStyle/>
                    <a:p>
                      <a:pPr indent="139700"/>
                      <a:r>
                        <a:rPr lang="fr-FR" sz="1400">
                          <a:effectLst/>
                        </a:rPr>
                        <a:t>011 - Charges à caractère général</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a:effectLst/>
                        </a:rPr>
                        <a:t>4 096 683,00 €</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dirty="0">
                          <a:effectLst/>
                        </a:rPr>
                        <a:t>5 909 251,00 €</a:t>
                      </a:r>
                      <a:endParaRPr lang="fr-FR" sz="1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dirty="0">
                          <a:effectLst/>
                        </a:rPr>
                        <a:t>44,24%</a:t>
                      </a:r>
                      <a:endParaRPr lang="fr-FR" sz="14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020838497"/>
                  </a:ext>
                </a:extLst>
              </a:tr>
              <a:tr h="311396">
                <a:tc>
                  <a:txBody>
                    <a:bodyPr/>
                    <a:lstStyle/>
                    <a:p>
                      <a:pPr indent="139700"/>
                      <a:r>
                        <a:rPr lang="fr-FR" sz="1400">
                          <a:effectLst/>
                        </a:rPr>
                        <a:t>012 - Charges de personnel</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a:effectLst/>
                        </a:rPr>
                        <a:t>6 890 000,00 €</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a:effectLst/>
                        </a:rPr>
                        <a:t>7 783 906,00 €</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dirty="0">
                          <a:effectLst/>
                        </a:rPr>
                        <a:t>12,97%</a:t>
                      </a:r>
                      <a:endParaRPr lang="fr-FR" sz="14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697061451"/>
                  </a:ext>
                </a:extLst>
              </a:tr>
              <a:tr h="311396">
                <a:tc>
                  <a:txBody>
                    <a:bodyPr/>
                    <a:lstStyle/>
                    <a:p>
                      <a:pPr indent="139700"/>
                      <a:r>
                        <a:rPr lang="fr-FR" sz="1400">
                          <a:effectLst/>
                        </a:rPr>
                        <a:t>014- Atténuation de produits</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a:effectLst/>
                        </a:rPr>
                        <a:t>70 400,00 €</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a:effectLst/>
                        </a:rPr>
                        <a:t>215 000,00 €</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dirty="0">
                          <a:effectLst/>
                        </a:rPr>
                        <a:t>205,40%</a:t>
                      </a:r>
                      <a:endParaRPr lang="fr-FR" sz="14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554089586"/>
                  </a:ext>
                </a:extLst>
              </a:tr>
              <a:tr h="311396">
                <a:tc>
                  <a:txBody>
                    <a:bodyPr/>
                    <a:lstStyle/>
                    <a:p>
                      <a:pPr indent="139700"/>
                      <a:r>
                        <a:rPr lang="fr-FR" sz="1400">
                          <a:effectLst/>
                        </a:rPr>
                        <a:t>65 - Charges de gestion courantes</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a:effectLst/>
                        </a:rPr>
                        <a:t>1 253 082,00 €</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a:effectLst/>
                        </a:rPr>
                        <a:t>1 345 972,00 €</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dirty="0">
                          <a:effectLst/>
                        </a:rPr>
                        <a:t>7,41%</a:t>
                      </a:r>
                      <a:endParaRPr lang="fr-FR" sz="14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608373245"/>
                  </a:ext>
                </a:extLst>
              </a:tr>
              <a:tr h="311396">
                <a:tc>
                  <a:txBody>
                    <a:bodyPr/>
                    <a:lstStyle/>
                    <a:p>
                      <a:pPr indent="139700"/>
                      <a:r>
                        <a:rPr lang="fr-FR" sz="1400">
                          <a:effectLst/>
                        </a:rPr>
                        <a:t>66- Charges financières</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a:effectLst/>
                        </a:rPr>
                        <a:t>50 500,00 €</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a:effectLst/>
                        </a:rPr>
                        <a:t>116 500,00 €</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dirty="0">
                          <a:effectLst/>
                        </a:rPr>
                        <a:t>130,69%</a:t>
                      </a:r>
                      <a:endParaRPr lang="fr-FR" sz="14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990578292"/>
                  </a:ext>
                </a:extLst>
              </a:tr>
              <a:tr h="311396">
                <a:tc>
                  <a:txBody>
                    <a:bodyPr/>
                    <a:lstStyle/>
                    <a:p>
                      <a:pPr indent="139700"/>
                      <a:r>
                        <a:rPr lang="fr-FR" sz="1400">
                          <a:effectLst/>
                        </a:rPr>
                        <a:t>67- Charges exceptionnelles</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a:effectLst/>
                        </a:rPr>
                        <a:t>70 400,00 €</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a:effectLst/>
                        </a:rPr>
                        <a:t>10 000,00 €</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dirty="0">
                          <a:effectLst/>
                        </a:rPr>
                        <a:t>-85,80%</a:t>
                      </a:r>
                      <a:endParaRPr lang="fr-FR" sz="14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457180058"/>
                  </a:ext>
                </a:extLst>
              </a:tr>
              <a:tr h="311396">
                <a:tc>
                  <a:txBody>
                    <a:bodyPr/>
                    <a:lstStyle/>
                    <a:p>
                      <a:pPr indent="139700"/>
                      <a:r>
                        <a:rPr lang="fr-FR" sz="1400">
                          <a:effectLst/>
                        </a:rPr>
                        <a:t>042- Opérations d'ordre</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a:effectLst/>
                        </a:rPr>
                        <a:t>651 940,00 €</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a:effectLst/>
                        </a:rPr>
                        <a:t>762 000,00 €</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dirty="0">
                          <a:effectLst/>
                        </a:rPr>
                        <a:t>16,88%</a:t>
                      </a:r>
                      <a:endParaRPr lang="fr-FR" sz="14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622391588"/>
                  </a:ext>
                </a:extLst>
              </a:tr>
              <a:tr h="311396">
                <a:tc>
                  <a:txBody>
                    <a:bodyPr/>
                    <a:lstStyle/>
                    <a:p>
                      <a:pPr indent="139700"/>
                      <a:r>
                        <a:rPr lang="fr-FR" sz="1400">
                          <a:effectLst/>
                        </a:rPr>
                        <a:t>023 - Virement à la section d'investissement</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a:effectLst/>
                        </a:rPr>
                        <a:t>199 113,00 €</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a:effectLst/>
                        </a:rPr>
                        <a:t>0,00 €</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dirty="0">
                          <a:effectLst/>
                        </a:rPr>
                        <a:t>-100,00%</a:t>
                      </a:r>
                      <a:endParaRPr lang="fr-FR" sz="14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030477314"/>
                  </a:ext>
                </a:extLst>
              </a:tr>
              <a:tr h="311396">
                <a:tc>
                  <a:txBody>
                    <a:bodyPr/>
                    <a:lstStyle/>
                    <a:p>
                      <a:pPr indent="139700"/>
                      <a:r>
                        <a:rPr lang="fr-FR" sz="1400">
                          <a:effectLst/>
                        </a:rPr>
                        <a:t>68- Dotations aux provisions semi-budgétaire</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a:effectLst/>
                        </a:rPr>
                        <a:t>9 800,00 €</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a:effectLst/>
                        </a:rPr>
                        <a:t>0,00 €</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dirty="0">
                          <a:effectLst/>
                        </a:rPr>
                        <a:t>-100,00%</a:t>
                      </a:r>
                      <a:endParaRPr lang="fr-FR" sz="14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751577327"/>
                  </a:ext>
                </a:extLst>
              </a:tr>
              <a:tr h="311396">
                <a:tc>
                  <a:txBody>
                    <a:bodyPr/>
                    <a:lstStyle/>
                    <a:p>
                      <a:pPr algn="ctr"/>
                      <a:r>
                        <a:rPr lang="fr-FR" sz="1400">
                          <a:effectLst/>
                        </a:rPr>
                        <a:t>TOTAL DEPENSES DE FONCTIONNEMENT</a:t>
                      </a:r>
                      <a:endParaRPr lang="fr-FR" sz="1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b="1" dirty="0">
                          <a:effectLst/>
                        </a:rPr>
                        <a:t>13 291 918 €</a:t>
                      </a:r>
                      <a:endParaRPr lang="fr-FR" sz="14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b="1" dirty="0">
                          <a:effectLst/>
                        </a:rPr>
                        <a:t>16 142 629 €</a:t>
                      </a:r>
                      <a:endParaRPr lang="fr-FR" sz="14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400" b="1" dirty="0">
                          <a:effectLst/>
                        </a:rPr>
                        <a:t>21,45%</a:t>
                      </a:r>
                      <a:endParaRPr lang="fr-FR" sz="1400" b="1"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448377267"/>
                  </a:ext>
                </a:extLst>
              </a:tr>
            </a:tbl>
          </a:graphicData>
        </a:graphic>
      </p:graphicFrame>
    </p:spTree>
    <p:extLst>
      <p:ext uri="{BB962C8B-B14F-4D97-AF65-F5344CB8AC3E}">
        <p14:creationId xmlns:p14="http://schemas.microsoft.com/office/powerpoint/2010/main" val="202723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A85B95-FD72-485C-B17B-4199D1F88242}"/>
              </a:ext>
            </a:extLst>
          </p:cNvPr>
          <p:cNvSpPr>
            <a:spLocks noGrp="1"/>
          </p:cNvSpPr>
          <p:nvPr>
            <p:ph type="title"/>
          </p:nvPr>
        </p:nvSpPr>
        <p:spPr>
          <a:xfrm>
            <a:off x="107504" y="5229200"/>
            <a:ext cx="8292795" cy="1512168"/>
          </a:xfrm>
        </p:spPr>
        <p:txBody>
          <a:bodyPr>
            <a:normAutofit fontScale="90000"/>
          </a:bodyPr>
          <a:lstStyle/>
          <a:p>
            <a:pPr algn="l"/>
            <a:r>
              <a:rPr lang="fr-FR" sz="2200" dirty="0">
                <a:latin typeface="Gill Sans MT" panose="020B0502020104020203" pitchFamily="34" charset="0"/>
              </a:rPr>
              <a:t>PRESENTATION  BUDGETAIRE</a:t>
            </a:r>
            <a:br>
              <a:rPr lang="fr-FR" sz="3600" dirty="0">
                <a:latin typeface="Gill Sans MT" panose="020B0502020104020203" pitchFamily="34" charset="0"/>
              </a:rPr>
            </a:br>
            <a:r>
              <a:rPr lang="fr-FR" dirty="0">
                <a:latin typeface="Gill Sans MT" panose="020B0502020104020203" pitchFamily="34" charset="0"/>
              </a:rPr>
              <a:t>La section </a:t>
            </a:r>
            <a:br>
              <a:rPr lang="fr-FR" dirty="0">
                <a:latin typeface="Gill Sans MT" panose="020B0502020104020203" pitchFamily="34" charset="0"/>
              </a:rPr>
            </a:br>
            <a:r>
              <a:rPr lang="fr-FR" dirty="0">
                <a:latin typeface="Gill Sans MT" panose="020B0502020104020203" pitchFamily="34" charset="0"/>
              </a:rPr>
              <a:t>d’investissement</a:t>
            </a:r>
            <a:br>
              <a:rPr lang="fr-FR" sz="2800" dirty="0">
                <a:solidFill>
                  <a:schemeClr val="tx1"/>
                </a:solidFill>
                <a:latin typeface="Gill Sans MT" panose="020B0502020104020203" pitchFamily="34" charset="0"/>
              </a:rPr>
            </a:br>
            <a:endParaRPr lang="fr-FR" sz="3500" dirty="0"/>
          </a:p>
        </p:txBody>
      </p:sp>
      <p:pic>
        <p:nvPicPr>
          <p:cNvPr id="2050" name="Picture 2" descr="Afficher l’image source">
            <a:extLst>
              <a:ext uri="{FF2B5EF4-FFF2-40B4-BE49-F238E27FC236}">
                <a16:creationId xmlns:a16="http://schemas.microsoft.com/office/drawing/2014/main" id="{FD776E4F-ECA5-4C6B-89C5-7CFCC1451A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47" b="10672"/>
          <a:stretch/>
        </p:blipFill>
        <p:spPr bwMode="auto">
          <a:xfrm>
            <a:off x="20" y="2872"/>
            <a:ext cx="9143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pic>
        <p:nvPicPr>
          <p:cNvPr id="25" name="Image 24">
            <a:extLst>
              <a:ext uri="{FF2B5EF4-FFF2-40B4-BE49-F238E27FC236}">
                <a16:creationId xmlns:a16="http://schemas.microsoft.com/office/drawing/2014/main" id="{B9266717-4289-41C0-BACE-6ECCE808FF5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5422" y="341305"/>
            <a:ext cx="2166424" cy="1693378"/>
          </a:xfrm>
          <a:prstGeom prst="rect">
            <a:avLst/>
          </a:prstGeom>
          <a:noFill/>
          <a:ln>
            <a:noFill/>
          </a:ln>
        </p:spPr>
      </p:pic>
      <p:pic>
        <p:nvPicPr>
          <p:cNvPr id="4" name="Image 3" descr="Une image contenant herbe, bâtiment, extérieur, ciel&#10;&#10;Description générée automatiquement">
            <a:extLst>
              <a:ext uri="{FF2B5EF4-FFF2-40B4-BE49-F238E27FC236}">
                <a16:creationId xmlns:a16="http://schemas.microsoft.com/office/drawing/2014/main" id="{03C62556-856C-495B-AC95-88497BECA9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32049" cy="4811801"/>
          </a:xfrm>
          <a:prstGeom prst="rect">
            <a:avLst/>
          </a:prstGeom>
        </p:spPr>
      </p:pic>
      <p:pic>
        <p:nvPicPr>
          <p:cNvPr id="28" name="Image 27">
            <a:extLst>
              <a:ext uri="{FF2B5EF4-FFF2-40B4-BE49-F238E27FC236}">
                <a16:creationId xmlns:a16="http://schemas.microsoft.com/office/drawing/2014/main" id="{EB1C7F8E-8074-4DCD-BFFE-77CF22B103A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505" y="272009"/>
            <a:ext cx="1726651" cy="1285445"/>
          </a:xfrm>
          <a:prstGeom prst="rect">
            <a:avLst/>
          </a:prstGeom>
          <a:noFill/>
          <a:ln>
            <a:noFill/>
          </a:ln>
        </p:spPr>
      </p:pic>
      <p:pic>
        <p:nvPicPr>
          <p:cNvPr id="29" name="Picture 2" descr="Afficher l’image source">
            <a:extLst>
              <a:ext uri="{FF2B5EF4-FFF2-40B4-BE49-F238E27FC236}">
                <a16:creationId xmlns:a16="http://schemas.microsoft.com/office/drawing/2014/main" id="{11BD1AFB-019F-4F45-BCDC-A6C26EE1283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547" b="10672"/>
          <a:stretch/>
        </p:blipFill>
        <p:spPr bwMode="auto">
          <a:xfrm>
            <a:off x="5012271" y="4458719"/>
            <a:ext cx="4094491" cy="2057976"/>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370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457200" y="188640"/>
            <a:ext cx="8229600" cy="1224136"/>
          </a:xfrm>
          <a:noFill/>
        </p:spPr>
        <p:style>
          <a:lnRef idx="3">
            <a:schemeClr val="lt1"/>
          </a:lnRef>
          <a:fillRef idx="1">
            <a:schemeClr val="accent5"/>
          </a:fillRef>
          <a:effectRef idx="1">
            <a:schemeClr val="accent5"/>
          </a:effectRef>
          <a:fontRef idx="minor">
            <a:schemeClr val="lt1"/>
          </a:fontRef>
        </p:style>
        <p:txBody>
          <a:bodyPr>
            <a:normAutofit/>
          </a:bodyPr>
          <a:lstStyle/>
          <a:p>
            <a:r>
              <a:rPr lang="fr-FR" sz="2800" dirty="0">
                <a:solidFill>
                  <a:schemeClr val="tx1"/>
                </a:solidFill>
                <a:latin typeface="Gill Sans MT" panose="020B0502020104020203" pitchFamily="34" charset="0"/>
              </a:rPr>
              <a:t>Le Budget Primitif 2023</a:t>
            </a:r>
          </a:p>
        </p:txBody>
      </p:sp>
      <p:sp>
        <p:nvSpPr>
          <p:cNvPr id="3" name="Espace réservé du contenu 2"/>
          <p:cNvSpPr>
            <a:spLocks noGrp="1"/>
          </p:cNvSpPr>
          <p:nvPr>
            <p:ph idx="1"/>
          </p:nvPr>
        </p:nvSpPr>
        <p:spPr>
          <a:xfrm>
            <a:off x="457200" y="1600200"/>
            <a:ext cx="8229600" cy="4925144"/>
          </a:xfrm>
        </p:spPr>
        <p:txBody>
          <a:bodyPr>
            <a:normAutofit/>
          </a:bodyPr>
          <a:lstStyle/>
          <a:p>
            <a:pPr marL="0" indent="0" algn="just">
              <a:buNone/>
            </a:pPr>
            <a:r>
              <a:rPr lang="fr-FR" sz="2200" b="1" dirty="0">
                <a:solidFill>
                  <a:srgbClr val="0070C0"/>
                </a:solidFill>
                <a:latin typeface="Gill Sans MT" panose="020B0502020104020203" pitchFamily="34" charset="0"/>
              </a:rPr>
              <a:t>En recettes </a:t>
            </a:r>
            <a:r>
              <a:rPr lang="fr-FR" sz="2200" b="1" dirty="0">
                <a:latin typeface="Gill Sans MT" panose="020B0502020104020203" pitchFamily="34" charset="0"/>
              </a:rPr>
              <a:t>: </a:t>
            </a:r>
          </a:p>
          <a:p>
            <a:pPr marL="0" indent="0" algn="just">
              <a:buNone/>
            </a:pPr>
            <a:endParaRPr lang="fr-FR" sz="2200" b="1" dirty="0">
              <a:latin typeface="Gill Sans MT" panose="020B0502020104020203" pitchFamily="34" charset="0"/>
            </a:endParaRPr>
          </a:p>
        </p:txBody>
      </p:sp>
      <p:pic>
        <p:nvPicPr>
          <p:cNvPr id="6" name="Image 5">
            <a:extLst>
              <a:ext uri="{FF2B5EF4-FFF2-40B4-BE49-F238E27FC236}">
                <a16:creationId xmlns:a16="http://schemas.microsoft.com/office/drawing/2014/main" id="{0F7C6956-A1D7-4561-832B-1DD0992EEB2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3" y="364654"/>
            <a:ext cx="1368152" cy="904106"/>
          </a:xfrm>
          <a:prstGeom prst="rect">
            <a:avLst/>
          </a:prstGeom>
          <a:noFill/>
          <a:ln>
            <a:noFill/>
          </a:ln>
        </p:spPr>
      </p:pic>
      <p:pic>
        <p:nvPicPr>
          <p:cNvPr id="7" name="Image 6">
            <a:extLst>
              <a:ext uri="{FF2B5EF4-FFF2-40B4-BE49-F238E27FC236}">
                <a16:creationId xmlns:a16="http://schemas.microsoft.com/office/drawing/2014/main" id="{9658F0A9-2933-AA81-13A0-BC9AFC8ADA88}"/>
              </a:ext>
            </a:extLst>
          </p:cNvPr>
          <p:cNvPicPr>
            <a:picLocks noChangeAspect="1"/>
          </p:cNvPicPr>
          <p:nvPr/>
        </p:nvPicPr>
        <p:blipFill>
          <a:blip r:embed="rId4"/>
          <a:stretch>
            <a:fillRect/>
          </a:stretch>
        </p:blipFill>
        <p:spPr>
          <a:xfrm>
            <a:off x="311045" y="2074878"/>
            <a:ext cx="8407113" cy="4450466"/>
          </a:xfrm>
          <a:prstGeom prst="rect">
            <a:avLst/>
          </a:prstGeom>
        </p:spPr>
      </p:pic>
    </p:spTree>
    <p:extLst>
      <p:ext uri="{BB962C8B-B14F-4D97-AF65-F5344CB8AC3E}">
        <p14:creationId xmlns:p14="http://schemas.microsoft.com/office/powerpoint/2010/main" val="404828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457200" y="188640"/>
            <a:ext cx="8229600" cy="1224136"/>
          </a:xfrm>
          <a:noFill/>
        </p:spPr>
        <p:style>
          <a:lnRef idx="3">
            <a:schemeClr val="lt1"/>
          </a:lnRef>
          <a:fillRef idx="1">
            <a:schemeClr val="accent5"/>
          </a:fillRef>
          <a:effectRef idx="1">
            <a:schemeClr val="accent5"/>
          </a:effectRef>
          <a:fontRef idx="minor">
            <a:schemeClr val="lt1"/>
          </a:fontRef>
        </p:style>
        <p:txBody>
          <a:bodyPr>
            <a:normAutofit/>
          </a:bodyPr>
          <a:lstStyle/>
          <a:p>
            <a:r>
              <a:rPr lang="fr-FR" sz="2800" dirty="0">
                <a:solidFill>
                  <a:schemeClr val="tx1"/>
                </a:solidFill>
                <a:latin typeface="Gill Sans MT" panose="020B0502020104020203" pitchFamily="34" charset="0"/>
              </a:rPr>
              <a:t>Le Budget Primitif 2023</a:t>
            </a:r>
          </a:p>
        </p:txBody>
      </p:sp>
      <p:sp>
        <p:nvSpPr>
          <p:cNvPr id="3" name="Espace réservé du contenu 2"/>
          <p:cNvSpPr>
            <a:spLocks noGrp="1"/>
          </p:cNvSpPr>
          <p:nvPr>
            <p:ph idx="1"/>
          </p:nvPr>
        </p:nvSpPr>
        <p:spPr>
          <a:xfrm>
            <a:off x="457200" y="1600200"/>
            <a:ext cx="8229600" cy="4925144"/>
          </a:xfrm>
        </p:spPr>
        <p:txBody>
          <a:bodyPr>
            <a:normAutofit/>
          </a:bodyPr>
          <a:lstStyle/>
          <a:p>
            <a:pPr marL="0" indent="0" algn="just">
              <a:buNone/>
            </a:pPr>
            <a:r>
              <a:rPr lang="fr-FR" sz="2200" b="1" dirty="0">
                <a:solidFill>
                  <a:srgbClr val="0070C0"/>
                </a:solidFill>
                <a:latin typeface="Gill Sans MT" panose="020B0502020104020203" pitchFamily="34" charset="0"/>
              </a:rPr>
              <a:t>En dépenses </a:t>
            </a:r>
            <a:r>
              <a:rPr lang="fr-FR" sz="2200" b="1" dirty="0">
                <a:latin typeface="Gill Sans MT" panose="020B0502020104020203" pitchFamily="34" charset="0"/>
              </a:rPr>
              <a:t>: </a:t>
            </a:r>
          </a:p>
          <a:p>
            <a:pPr marL="0" indent="0" algn="just">
              <a:buNone/>
            </a:pPr>
            <a:endParaRPr lang="fr-FR" sz="2200" b="1" dirty="0">
              <a:latin typeface="Gill Sans MT" panose="020B0502020104020203" pitchFamily="34" charset="0"/>
            </a:endParaRPr>
          </a:p>
        </p:txBody>
      </p:sp>
      <p:pic>
        <p:nvPicPr>
          <p:cNvPr id="6" name="Image 5">
            <a:extLst>
              <a:ext uri="{FF2B5EF4-FFF2-40B4-BE49-F238E27FC236}">
                <a16:creationId xmlns:a16="http://schemas.microsoft.com/office/drawing/2014/main" id="{0F7C6956-A1D7-4561-832B-1DD0992EEB2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3" y="364654"/>
            <a:ext cx="1368152" cy="904106"/>
          </a:xfrm>
          <a:prstGeom prst="rect">
            <a:avLst/>
          </a:prstGeom>
          <a:noFill/>
          <a:ln>
            <a:noFill/>
          </a:ln>
        </p:spPr>
      </p:pic>
      <p:graphicFrame>
        <p:nvGraphicFramePr>
          <p:cNvPr id="2" name="Tableau 1">
            <a:extLst>
              <a:ext uri="{FF2B5EF4-FFF2-40B4-BE49-F238E27FC236}">
                <a16:creationId xmlns:a16="http://schemas.microsoft.com/office/drawing/2014/main" id="{B3493EC9-9BD2-1CDF-E35D-66D8C6AB3326}"/>
              </a:ext>
            </a:extLst>
          </p:cNvPr>
          <p:cNvGraphicFramePr>
            <a:graphicFrameLocks noGrp="1"/>
          </p:cNvGraphicFramePr>
          <p:nvPr/>
        </p:nvGraphicFramePr>
        <p:xfrm>
          <a:off x="457200" y="2348880"/>
          <a:ext cx="8291264" cy="4032445"/>
        </p:xfrm>
        <a:graphic>
          <a:graphicData uri="http://schemas.openxmlformats.org/drawingml/2006/table">
            <a:tbl>
              <a:tblPr firstRow="1" firstCol="1" bandRow="1">
                <a:tableStyleId>{5C22544A-7EE6-4342-B048-85BDC9FD1C3A}</a:tableStyleId>
              </a:tblPr>
              <a:tblGrid>
                <a:gridCol w="3857707">
                  <a:extLst>
                    <a:ext uri="{9D8B030D-6E8A-4147-A177-3AD203B41FA5}">
                      <a16:colId xmlns:a16="http://schemas.microsoft.com/office/drawing/2014/main" val="647493274"/>
                    </a:ext>
                  </a:extLst>
                </a:gridCol>
                <a:gridCol w="1478120">
                  <a:extLst>
                    <a:ext uri="{9D8B030D-6E8A-4147-A177-3AD203B41FA5}">
                      <a16:colId xmlns:a16="http://schemas.microsoft.com/office/drawing/2014/main" val="3890187049"/>
                    </a:ext>
                  </a:extLst>
                </a:gridCol>
                <a:gridCol w="1449247">
                  <a:extLst>
                    <a:ext uri="{9D8B030D-6E8A-4147-A177-3AD203B41FA5}">
                      <a16:colId xmlns:a16="http://schemas.microsoft.com/office/drawing/2014/main" val="1176846646"/>
                    </a:ext>
                  </a:extLst>
                </a:gridCol>
                <a:gridCol w="1506190">
                  <a:extLst>
                    <a:ext uri="{9D8B030D-6E8A-4147-A177-3AD203B41FA5}">
                      <a16:colId xmlns:a16="http://schemas.microsoft.com/office/drawing/2014/main" val="3926013536"/>
                    </a:ext>
                  </a:extLst>
                </a:gridCol>
              </a:tblGrid>
              <a:tr h="884818">
                <a:tc>
                  <a:txBody>
                    <a:bodyPr/>
                    <a:lstStyle/>
                    <a:p>
                      <a:pPr algn="ctr"/>
                      <a:r>
                        <a:rPr lang="fr-FR" sz="1600" dirty="0">
                          <a:effectLst/>
                        </a:rPr>
                        <a:t>LIBELLE</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dirty="0">
                          <a:effectLst/>
                        </a:rPr>
                        <a:t>BUDGET PRIMITIF 2022</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dirty="0">
                          <a:effectLst/>
                        </a:rPr>
                        <a:t>BUDGET PRIMITIF 2023</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dirty="0">
                          <a:effectLst/>
                        </a:rPr>
                        <a:t>VARIATION 2022-2023</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707179752"/>
                  </a:ext>
                </a:extLst>
              </a:tr>
              <a:tr h="449661">
                <a:tc>
                  <a:txBody>
                    <a:bodyPr/>
                    <a:lstStyle/>
                    <a:p>
                      <a:r>
                        <a:rPr lang="fr-FR" sz="1600">
                          <a:effectLst/>
                        </a:rPr>
                        <a:t>001 - Déficit d'investissement reporté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0,00 €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0,00 €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dirty="0">
                          <a:effectLst/>
                        </a:rPr>
                        <a:t> - </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197707331"/>
                  </a:ext>
                </a:extLst>
              </a:tr>
              <a:tr h="449661">
                <a:tc>
                  <a:txBody>
                    <a:bodyPr/>
                    <a:lstStyle/>
                    <a:p>
                      <a:r>
                        <a:rPr lang="fr-FR" sz="1600">
                          <a:effectLst/>
                        </a:rPr>
                        <a:t>204 - Subventions d’équipements versées</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120 584,00 €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103 092,00 €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dirty="0">
                          <a:effectLst/>
                        </a:rPr>
                        <a:t>-15%</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567181474"/>
                  </a:ext>
                </a:extLst>
              </a:tr>
              <a:tr h="449661">
                <a:tc>
                  <a:txBody>
                    <a:bodyPr/>
                    <a:lstStyle/>
                    <a:p>
                      <a:r>
                        <a:rPr lang="fr-FR" sz="1600">
                          <a:effectLst/>
                        </a:rPr>
                        <a:t>20- Immobilisations incorporelles</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204 000,00 €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480 000,00 €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dirty="0">
                          <a:effectLst/>
                        </a:rPr>
                        <a:t>135%</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990510249"/>
                  </a:ext>
                </a:extLst>
              </a:tr>
              <a:tr h="449661">
                <a:tc>
                  <a:txBody>
                    <a:bodyPr/>
                    <a:lstStyle/>
                    <a:p>
                      <a:r>
                        <a:rPr lang="fr-FR" sz="1600">
                          <a:effectLst/>
                        </a:rPr>
                        <a:t>21- Immobilisations corporelles</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4 220 986,00 €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6 279 730,00 €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dirty="0">
                          <a:effectLst/>
                        </a:rPr>
                        <a:t>49%</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772540949"/>
                  </a:ext>
                </a:extLst>
              </a:tr>
              <a:tr h="449661">
                <a:tc>
                  <a:txBody>
                    <a:bodyPr/>
                    <a:lstStyle/>
                    <a:p>
                      <a:r>
                        <a:rPr lang="fr-FR" sz="1600">
                          <a:effectLst/>
                        </a:rPr>
                        <a:t>16- Emprunts et dettes assimilées</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366 500,00 €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420 000,00 €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dirty="0">
                          <a:effectLst/>
                        </a:rPr>
                        <a:t>15%</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760404949"/>
                  </a:ext>
                </a:extLst>
              </a:tr>
              <a:tr h="449661">
                <a:tc>
                  <a:txBody>
                    <a:bodyPr/>
                    <a:lstStyle/>
                    <a:p>
                      <a:r>
                        <a:rPr lang="fr-FR" sz="1600">
                          <a:effectLst/>
                        </a:rPr>
                        <a:t>040- Opérations de transfert entre section</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a:effectLst/>
                        </a:rPr>
                        <a:t>4 957,00 €</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dirty="0">
                          <a:effectLst/>
                        </a:rPr>
                        <a:t>60 000,00 €</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dirty="0">
                          <a:effectLst/>
                        </a:rPr>
                        <a:t>1110%</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574516759"/>
                  </a:ext>
                </a:extLst>
              </a:tr>
              <a:tr h="449661">
                <a:tc>
                  <a:txBody>
                    <a:bodyPr/>
                    <a:lstStyle/>
                    <a:p>
                      <a:pPr algn="ctr"/>
                      <a:r>
                        <a:rPr lang="fr-FR" sz="1600">
                          <a:effectLst/>
                        </a:rPr>
                        <a:t>TOTAL DEPENSES D'INVESTISSEMENT</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b="1" dirty="0">
                          <a:effectLst/>
                        </a:rPr>
                        <a:t>4 917 027 €</a:t>
                      </a:r>
                      <a:endParaRPr lang="fr-FR" sz="16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b="1" dirty="0">
                          <a:effectLst/>
                        </a:rPr>
                        <a:t>7 342 822 €</a:t>
                      </a:r>
                      <a:endParaRPr lang="fr-FR" sz="16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fr-FR" sz="1600" b="1" dirty="0">
                          <a:effectLst/>
                        </a:rPr>
                        <a:t>49,33%</a:t>
                      </a:r>
                      <a:endParaRPr lang="fr-FR" sz="1600" b="1"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488989939"/>
                  </a:ext>
                </a:extLst>
              </a:tr>
            </a:tbl>
          </a:graphicData>
        </a:graphic>
      </p:graphicFrame>
    </p:spTree>
    <p:extLst>
      <p:ext uri="{BB962C8B-B14F-4D97-AF65-F5344CB8AC3E}">
        <p14:creationId xmlns:p14="http://schemas.microsoft.com/office/powerpoint/2010/main" val="1064342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15190</TotalTime>
  <Words>1400</Words>
  <Application>Microsoft Office PowerPoint</Application>
  <PresentationFormat>Affichage à l'écran (4:3)</PresentationFormat>
  <Paragraphs>432</Paragraphs>
  <Slides>21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Arial</vt:lpstr>
      <vt:lpstr>Arial Narrow</vt:lpstr>
      <vt:lpstr>Calibri</vt:lpstr>
      <vt:lpstr>Gill Sans MT</vt:lpstr>
      <vt:lpstr>Times New Roman</vt:lpstr>
      <vt:lpstr>Wingdings</vt:lpstr>
      <vt:lpstr>Thème Office</vt:lpstr>
      <vt:lpstr> COMITE CITOYEN  BUDGETAIRE 03 juin 2023 </vt:lpstr>
      <vt:lpstr>PRESENTATION Le Budget Primitif 2023  </vt:lpstr>
      <vt:lpstr>Le Budget Primitif 2023</vt:lpstr>
      <vt:lpstr>PRESENTATION  BUDGETAIRE La section de  fonctionnement  </vt:lpstr>
      <vt:lpstr>Le Budget Primitif 2023</vt:lpstr>
      <vt:lpstr>Les Budget Primitif 2023</vt:lpstr>
      <vt:lpstr>PRESENTATION  BUDGETAIRE La section  d’investissement </vt:lpstr>
      <vt:lpstr>Le Budget Primitif 2023</vt:lpstr>
      <vt:lpstr>Le Budget Primitif 2023</vt:lpstr>
      <vt:lpstr>Le Budget Primitif 2023</vt:lpstr>
      <vt:lpstr>PRESENTATION Compte Administratif 2022 03 juin 2023 </vt:lpstr>
      <vt:lpstr>Compte Administratif 2022</vt:lpstr>
      <vt:lpstr>PRESENTATION  En fonctionnement  </vt:lpstr>
      <vt:lpstr>2022</vt:lpstr>
      <vt:lpstr>2022</vt:lpstr>
      <vt:lpstr>PRESENTATION   En investissement </vt:lpstr>
      <vt:lpstr>2022</vt:lpstr>
      <vt:lpstr>2022</vt:lpstr>
      <vt:lpstr>PRESENTATION Affectation des Résultats 2022 03 juin 2023 </vt:lpstr>
      <vt:lpstr>Affectation des Résultats 2022</vt:lpstr>
      <vt:lpstr>Comité Citoyen Budgétaire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DEBAT D’ORIENTATION BUDGETAIRE</dc:title>
  <dc:creator>Corinne Uvalle</dc:creator>
  <cp:lastModifiedBy>Corinne Uvalle</cp:lastModifiedBy>
  <cp:revision>485</cp:revision>
  <cp:lastPrinted>2023-06-02T08:38:32Z</cp:lastPrinted>
  <dcterms:created xsi:type="dcterms:W3CDTF">2015-01-22T15:48:43Z</dcterms:created>
  <dcterms:modified xsi:type="dcterms:W3CDTF">2023-06-08T08:41:05Z</dcterms:modified>
</cp:coreProperties>
</file>